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1" r:id="rId1"/>
  </p:sldMasterIdLst>
  <p:notesMasterIdLst>
    <p:notesMasterId r:id="rId189"/>
  </p:notesMasterIdLst>
  <p:sldIdLst>
    <p:sldId id="256" r:id="rId2"/>
    <p:sldId id="267" r:id="rId3"/>
    <p:sldId id="582" r:id="rId4"/>
    <p:sldId id="602" r:id="rId5"/>
    <p:sldId id="603" r:id="rId6"/>
    <p:sldId id="604" r:id="rId7"/>
    <p:sldId id="605" r:id="rId8"/>
    <p:sldId id="606" r:id="rId9"/>
    <p:sldId id="607" r:id="rId10"/>
    <p:sldId id="608" r:id="rId11"/>
    <p:sldId id="610" r:id="rId12"/>
    <p:sldId id="611" r:id="rId13"/>
    <p:sldId id="612" r:id="rId14"/>
    <p:sldId id="615" r:id="rId15"/>
    <p:sldId id="616" r:id="rId16"/>
    <p:sldId id="617" r:id="rId17"/>
    <p:sldId id="618" r:id="rId18"/>
    <p:sldId id="788" r:id="rId19"/>
    <p:sldId id="613" r:id="rId20"/>
    <p:sldId id="621" r:id="rId21"/>
    <p:sldId id="625" r:id="rId22"/>
    <p:sldId id="624" r:id="rId23"/>
    <p:sldId id="627" r:id="rId24"/>
    <p:sldId id="622" r:id="rId25"/>
    <p:sldId id="623" r:id="rId26"/>
    <p:sldId id="633" r:id="rId27"/>
    <p:sldId id="635" r:id="rId28"/>
    <p:sldId id="632" r:id="rId29"/>
    <p:sldId id="634" r:id="rId30"/>
    <p:sldId id="636" r:id="rId31"/>
    <p:sldId id="637" r:id="rId32"/>
    <p:sldId id="638" r:id="rId33"/>
    <p:sldId id="639" r:id="rId34"/>
    <p:sldId id="631" r:id="rId35"/>
    <p:sldId id="630" r:id="rId36"/>
    <p:sldId id="640" r:id="rId37"/>
    <p:sldId id="641" r:id="rId38"/>
    <p:sldId id="789" r:id="rId39"/>
    <p:sldId id="669" r:id="rId40"/>
    <p:sldId id="619" r:id="rId41"/>
    <p:sldId id="642" r:id="rId42"/>
    <p:sldId id="643" r:id="rId43"/>
    <p:sldId id="644" r:id="rId44"/>
    <p:sldId id="645" r:id="rId45"/>
    <p:sldId id="646" r:id="rId46"/>
    <p:sldId id="647" r:id="rId47"/>
    <p:sldId id="648" r:id="rId48"/>
    <p:sldId id="649" r:id="rId49"/>
    <p:sldId id="650" r:id="rId50"/>
    <p:sldId id="651" r:id="rId51"/>
    <p:sldId id="652" r:id="rId52"/>
    <p:sldId id="653" r:id="rId53"/>
    <p:sldId id="654" r:id="rId54"/>
    <p:sldId id="655" r:id="rId55"/>
    <p:sldId id="656" r:id="rId56"/>
    <p:sldId id="666" r:id="rId57"/>
    <p:sldId id="658" r:id="rId58"/>
    <p:sldId id="660" r:id="rId59"/>
    <p:sldId id="659" r:id="rId60"/>
    <p:sldId id="657" r:id="rId61"/>
    <p:sldId id="662" r:id="rId62"/>
    <p:sldId id="661" r:id="rId63"/>
    <p:sldId id="665" r:id="rId64"/>
    <p:sldId id="663" r:id="rId65"/>
    <p:sldId id="667" r:id="rId66"/>
    <p:sldId id="664" r:id="rId67"/>
    <p:sldId id="790" r:id="rId68"/>
    <p:sldId id="620" r:id="rId69"/>
    <p:sldId id="668" r:id="rId70"/>
    <p:sldId id="670" r:id="rId71"/>
    <p:sldId id="672" r:id="rId72"/>
    <p:sldId id="673" r:id="rId73"/>
    <p:sldId id="671" r:id="rId74"/>
    <p:sldId id="675" r:id="rId75"/>
    <p:sldId id="676" r:id="rId76"/>
    <p:sldId id="677" r:id="rId77"/>
    <p:sldId id="678" r:id="rId78"/>
    <p:sldId id="679" r:id="rId79"/>
    <p:sldId id="680" r:id="rId80"/>
    <p:sldId id="681" r:id="rId81"/>
    <p:sldId id="683" r:id="rId82"/>
    <p:sldId id="684" r:id="rId83"/>
    <p:sldId id="686" r:id="rId84"/>
    <p:sldId id="687" r:id="rId85"/>
    <p:sldId id="688" r:id="rId86"/>
    <p:sldId id="689" r:id="rId87"/>
    <p:sldId id="685" r:id="rId88"/>
    <p:sldId id="690" r:id="rId89"/>
    <p:sldId id="691" r:id="rId90"/>
    <p:sldId id="692" r:id="rId91"/>
    <p:sldId id="693" r:id="rId92"/>
    <p:sldId id="694" r:id="rId93"/>
    <p:sldId id="695" r:id="rId94"/>
    <p:sldId id="696" r:id="rId95"/>
    <p:sldId id="697" r:id="rId96"/>
    <p:sldId id="698" r:id="rId97"/>
    <p:sldId id="699" r:id="rId98"/>
    <p:sldId id="700" r:id="rId99"/>
    <p:sldId id="701" r:id="rId100"/>
    <p:sldId id="702" r:id="rId101"/>
    <p:sldId id="703" r:id="rId102"/>
    <p:sldId id="704" r:id="rId103"/>
    <p:sldId id="705" r:id="rId104"/>
    <p:sldId id="706" r:id="rId105"/>
    <p:sldId id="707" r:id="rId106"/>
    <p:sldId id="708" r:id="rId107"/>
    <p:sldId id="709" r:id="rId108"/>
    <p:sldId id="710" r:id="rId109"/>
    <p:sldId id="791" r:id="rId110"/>
    <p:sldId id="711" r:id="rId111"/>
    <p:sldId id="713" r:id="rId112"/>
    <p:sldId id="714" r:id="rId113"/>
    <p:sldId id="715" r:id="rId114"/>
    <p:sldId id="716" r:id="rId115"/>
    <p:sldId id="717" r:id="rId116"/>
    <p:sldId id="721" r:id="rId117"/>
    <p:sldId id="718" r:id="rId118"/>
    <p:sldId id="719" r:id="rId119"/>
    <p:sldId id="723" r:id="rId120"/>
    <p:sldId id="720" r:id="rId121"/>
    <p:sldId id="724" r:id="rId122"/>
    <p:sldId id="725" r:id="rId123"/>
    <p:sldId id="722" r:id="rId124"/>
    <p:sldId id="726" r:id="rId125"/>
    <p:sldId id="727" r:id="rId126"/>
    <p:sldId id="792" r:id="rId127"/>
    <p:sldId id="729" r:id="rId128"/>
    <p:sldId id="728" r:id="rId129"/>
    <p:sldId id="730" r:id="rId130"/>
    <p:sldId id="731" r:id="rId131"/>
    <p:sldId id="732" r:id="rId132"/>
    <p:sldId id="733" r:id="rId133"/>
    <p:sldId id="734" r:id="rId134"/>
    <p:sldId id="793" r:id="rId135"/>
    <p:sldId id="735" r:id="rId136"/>
    <p:sldId id="736" r:id="rId137"/>
    <p:sldId id="737" r:id="rId138"/>
    <p:sldId id="738" r:id="rId139"/>
    <p:sldId id="739" r:id="rId140"/>
    <p:sldId id="740" r:id="rId141"/>
    <p:sldId id="742" r:id="rId142"/>
    <p:sldId id="741" r:id="rId143"/>
    <p:sldId id="744" r:id="rId144"/>
    <p:sldId id="743" r:id="rId145"/>
    <p:sldId id="748" r:id="rId146"/>
    <p:sldId id="749" r:id="rId147"/>
    <p:sldId id="750" r:id="rId148"/>
    <p:sldId id="751" r:id="rId149"/>
    <p:sldId id="745" r:id="rId150"/>
    <p:sldId id="752" r:id="rId151"/>
    <p:sldId id="753" r:id="rId152"/>
    <p:sldId id="754" r:id="rId153"/>
    <p:sldId id="755" r:id="rId154"/>
    <p:sldId id="756" r:id="rId155"/>
    <p:sldId id="757" r:id="rId156"/>
    <p:sldId id="746" r:id="rId157"/>
    <p:sldId id="747" r:id="rId158"/>
    <p:sldId id="794" r:id="rId159"/>
    <p:sldId id="758" r:id="rId160"/>
    <p:sldId id="762" r:id="rId161"/>
    <p:sldId id="763" r:id="rId162"/>
    <p:sldId id="764" r:id="rId163"/>
    <p:sldId id="765" r:id="rId164"/>
    <p:sldId id="766" r:id="rId165"/>
    <p:sldId id="767" r:id="rId166"/>
    <p:sldId id="768" r:id="rId167"/>
    <p:sldId id="769" r:id="rId168"/>
    <p:sldId id="770" r:id="rId169"/>
    <p:sldId id="496" r:id="rId170"/>
    <p:sldId id="579" r:id="rId171"/>
    <p:sldId id="771" r:id="rId172"/>
    <p:sldId id="772" r:id="rId173"/>
    <p:sldId id="773" r:id="rId174"/>
    <p:sldId id="774" r:id="rId175"/>
    <p:sldId id="775" r:id="rId176"/>
    <p:sldId id="776" r:id="rId177"/>
    <p:sldId id="777" r:id="rId178"/>
    <p:sldId id="778" r:id="rId179"/>
    <p:sldId id="779" r:id="rId180"/>
    <p:sldId id="780" r:id="rId181"/>
    <p:sldId id="781" r:id="rId182"/>
    <p:sldId id="782" r:id="rId183"/>
    <p:sldId id="783" r:id="rId184"/>
    <p:sldId id="784" r:id="rId185"/>
    <p:sldId id="785" r:id="rId186"/>
    <p:sldId id="786" r:id="rId187"/>
    <p:sldId id="787" r:id="rId188"/>
  </p:sldIdLst>
  <p:sldSz cx="9144000" cy="6858000" type="screen4x3"/>
  <p:notesSz cx="6858000" cy="9144000"/>
  <p:defaultTextStyle>
    <a:defPPr>
      <a:defRPr lang="zh-CN"/>
    </a:defPPr>
    <a:lvl1pPr algn="ctr" rtl="0" fontAlgn="base">
      <a:spcBef>
        <a:spcPct val="0"/>
      </a:spcBef>
      <a:spcAft>
        <a:spcPct val="0"/>
      </a:spcAft>
      <a:defRPr kumimoji="1" sz="2400" kern="1200">
        <a:solidFill>
          <a:srgbClr val="FF66CC"/>
        </a:solidFill>
        <a:latin typeface="Times New Roman" pitchFamily="18" charset="0"/>
        <a:ea typeface="宋体" pitchFamily="2" charset="-122"/>
        <a:cs typeface="+mn-cs"/>
      </a:defRPr>
    </a:lvl1pPr>
    <a:lvl2pPr marL="457200" algn="ctr" rtl="0" fontAlgn="base">
      <a:spcBef>
        <a:spcPct val="0"/>
      </a:spcBef>
      <a:spcAft>
        <a:spcPct val="0"/>
      </a:spcAft>
      <a:defRPr kumimoji="1" sz="2400" kern="1200">
        <a:solidFill>
          <a:srgbClr val="FF66CC"/>
        </a:solidFill>
        <a:latin typeface="Times New Roman" pitchFamily="18" charset="0"/>
        <a:ea typeface="宋体" pitchFamily="2" charset="-122"/>
        <a:cs typeface="+mn-cs"/>
      </a:defRPr>
    </a:lvl2pPr>
    <a:lvl3pPr marL="914400" algn="ctr" rtl="0" fontAlgn="base">
      <a:spcBef>
        <a:spcPct val="0"/>
      </a:spcBef>
      <a:spcAft>
        <a:spcPct val="0"/>
      </a:spcAft>
      <a:defRPr kumimoji="1" sz="2400" kern="1200">
        <a:solidFill>
          <a:srgbClr val="FF66CC"/>
        </a:solidFill>
        <a:latin typeface="Times New Roman" pitchFamily="18" charset="0"/>
        <a:ea typeface="宋体" pitchFamily="2" charset="-122"/>
        <a:cs typeface="+mn-cs"/>
      </a:defRPr>
    </a:lvl3pPr>
    <a:lvl4pPr marL="1371600" algn="ctr" rtl="0" fontAlgn="base">
      <a:spcBef>
        <a:spcPct val="0"/>
      </a:spcBef>
      <a:spcAft>
        <a:spcPct val="0"/>
      </a:spcAft>
      <a:defRPr kumimoji="1" sz="2400" kern="1200">
        <a:solidFill>
          <a:srgbClr val="FF66CC"/>
        </a:solidFill>
        <a:latin typeface="Times New Roman" pitchFamily="18" charset="0"/>
        <a:ea typeface="宋体" pitchFamily="2" charset="-122"/>
        <a:cs typeface="+mn-cs"/>
      </a:defRPr>
    </a:lvl4pPr>
    <a:lvl5pPr marL="1828800" algn="ctr" rtl="0" fontAlgn="base">
      <a:spcBef>
        <a:spcPct val="0"/>
      </a:spcBef>
      <a:spcAft>
        <a:spcPct val="0"/>
      </a:spcAft>
      <a:defRPr kumimoji="1" sz="2400" kern="1200">
        <a:solidFill>
          <a:srgbClr val="FF66CC"/>
        </a:solidFill>
        <a:latin typeface="Times New Roman" pitchFamily="18" charset="0"/>
        <a:ea typeface="宋体" pitchFamily="2" charset="-122"/>
        <a:cs typeface="+mn-cs"/>
      </a:defRPr>
    </a:lvl5pPr>
    <a:lvl6pPr marL="2286000" algn="l" defTabSz="914400" rtl="0" eaLnBrk="1" latinLnBrk="0" hangingPunct="1">
      <a:defRPr kumimoji="1" sz="2400" kern="1200">
        <a:solidFill>
          <a:srgbClr val="FF66CC"/>
        </a:solidFill>
        <a:latin typeface="Times New Roman" pitchFamily="18" charset="0"/>
        <a:ea typeface="宋体" pitchFamily="2" charset="-122"/>
        <a:cs typeface="+mn-cs"/>
      </a:defRPr>
    </a:lvl6pPr>
    <a:lvl7pPr marL="2743200" algn="l" defTabSz="914400" rtl="0" eaLnBrk="1" latinLnBrk="0" hangingPunct="1">
      <a:defRPr kumimoji="1" sz="2400" kern="1200">
        <a:solidFill>
          <a:srgbClr val="FF66CC"/>
        </a:solidFill>
        <a:latin typeface="Times New Roman" pitchFamily="18" charset="0"/>
        <a:ea typeface="宋体" pitchFamily="2" charset="-122"/>
        <a:cs typeface="+mn-cs"/>
      </a:defRPr>
    </a:lvl7pPr>
    <a:lvl8pPr marL="3200400" algn="l" defTabSz="914400" rtl="0" eaLnBrk="1" latinLnBrk="0" hangingPunct="1">
      <a:defRPr kumimoji="1" sz="2400" kern="1200">
        <a:solidFill>
          <a:srgbClr val="FF66CC"/>
        </a:solidFill>
        <a:latin typeface="Times New Roman" pitchFamily="18" charset="0"/>
        <a:ea typeface="宋体" pitchFamily="2" charset="-122"/>
        <a:cs typeface="+mn-cs"/>
      </a:defRPr>
    </a:lvl8pPr>
    <a:lvl9pPr marL="3657600" algn="l" defTabSz="914400" rtl="0" eaLnBrk="1" latinLnBrk="0" hangingPunct="1">
      <a:defRPr kumimoji="1" sz="2400" kern="1200">
        <a:solidFill>
          <a:srgbClr val="FF66CC"/>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D60093"/>
    <a:srgbClr val="00CC66"/>
    <a:srgbClr val="FF0000"/>
    <a:srgbClr val="006600"/>
    <a:srgbClr val="800000"/>
    <a:srgbClr val="003300"/>
    <a:srgbClr val="FF9900"/>
    <a:srgbClr val="0000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118" autoAdjust="0"/>
  </p:normalViewPr>
  <p:slideViewPr>
    <p:cSldViewPr>
      <p:cViewPr varScale="1">
        <p:scale>
          <a:sx n="65" d="100"/>
          <a:sy n="65" d="100"/>
        </p:scale>
        <p:origin x="749" y="-10"/>
      </p:cViewPr>
      <p:guideLst>
        <p:guide orient="horz" pos="2160"/>
        <p:guide pos="2880"/>
      </p:guideLst>
    </p:cSldViewPr>
  </p:slideViewPr>
  <p:outlineViewPr>
    <p:cViewPr>
      <p:scale>
        <a:sx n="33" d="100"/>
        <a:sy n="33" d="100"/>
      </p:scale>
      <p:origin x="0" y="-11449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93"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9.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A4EC49A-9769-4167-BF1B-DD2A71E78529}" type="datetimeFigureOut">
              <a:rPr lang="zh-CN" altLang="en-US" smtClean="0"/>
              <a:pPr/>
              <a:t>2017/11/30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84F95A-A834-41D1-8AFD-F2A0431D6FA0}" type="slidenum">
              <a:rPr lang="zh-CN" altLang="en-US" smtClean="0"/>
              <a:pPr/>
              <a:t>‹#›</a:t>
            </a:fld>
            <a:endParaRPr lang="zh-CN" altLang="en-US"/>
          </a:p>
        </p:txBody>
      </p:sp>
    </p:spTree>
    <p:extLst>
      <p:ext uri="{BB962C8B-B14F-4D97-AF65-F5344CB8AC3E}">
        <p14:creationId xmlns:p14="http://schemas.microsoft.com/office/powerpoint/2010/main" val="2467399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8</a:t>
            </a:fld>
            <a:endParaRPr lang="zh-CN" altLang="en-US"/>
          </a:p>
        </p:txBody>
      </p:sp>
    </p:spTree>
    <p:extLst>
      <p:ext uri="{BB962C8B-B14F-4D97-AF65-F5344CB8AC3E}">
        <p14:creationId xmlns:p14="http://schemas.microsoft.com/office/powerpoint/2010/main" val="3378427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28</a:t>
            </a:fld>
            <a:endParaRPr lang="zh-CN" altLang="en-US"/>
          </a:p>
        </p:txBody>
      </p:sp>
    </p:spTree>
    <p:extLst>
      <p:ext uri="{BB962C8B-B14F-4D97-AF65-F5344CB8AC3E}">
        <p14:creationId xmlns:p14="http://schemas.microsoft.com/office/powerpoint/2010/main" val="2942037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32</a:t>
            </a:fld>
            <a:endParaRPr lang="zh-CN" altLang="en-US"/>
          </a:p>
        </p:txBody>
      </p:sp>
    </p:spTree>
    <p:extLst>
      <p:ext uri="{BB962C8B-B14F-4D97-AF65-F5344CB8AC3E}">
        <p14:creationId xmlns:p14="http://schemas.microsoft.com/office/powerpoint/2010/main" val="1269737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zh-CN" altLang="en-US"/>
              <a:t>单击此处编辑母版标题样式</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6" name="Slide Number Placeholder 5"/>
          <p:cNvSpPr>
            <a:spLocks noGrp="1"/>
          </p:cNvSpPr>
          <p:nvPr>
            <p:ph type="sldNum" sz="quarter" idx="12"/>
          </p:nvPr>
        </p:nvSpPr>
        <p:spPr/>
        <p:txBody>
          <a:bodyPr/>
          <a:lstStyle/>
          <a:p>
            <a:pPr>
              <a:defRPr/>
            </a:pPr>
            <a:fld id="{8BBDE3E9-DDC1-4291-90E7-25224D9EC840}" type="slidenum">
              <a:rPr lang="en-US" altLang="zh-CN" smtClean="0"/>
              <a:pPr>
                <a:defRPr/>
              </a:pPr>
              <a:t>‹#›</a:t>
            </a:fld>
            <a:endParaRPr lang="en-US" altLang="zh-CN"/>
          </a:p>
        </p:txBody>
      </p:sp>
    </p:spTree>
    <p:extLst>
      <p:ext uri="{BB962C8B-B14F-4D97-AF65-F5344CB8AC3E}">
        <p14:creationId xmlns:p14="http://schemas.microsoft.com/office/powerpoint/2010/main" val="3117284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61514" cy="836712"/>
          </a:xfrm>
        </p:spPr>
        <p:txBody>
          <a:bodyPr/>
          <a:lstStyle>
            <a:lvl1pPr algn="l">
              <a:defRPr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0" y="1124744"/>
            <a:ext cx="9144000" cy="5688632"/>
          </a:xfrm>
        </p:spPr>
        <p:txBody>
          <a:bodyPr/>
          <a:lstStyle>
            <a:lvl1pPr marL="457200" indent="-457200">
              <a:buClr>
                <a:schemeClr val="bg2">
                  <a:lumMod val="60000"/>
                  <a:lumOff val="40000"/>
                </a:schemeClr>
              </a:buClr>
              <a:buSzPct val="100000"/>
              <a:buFont typeface="+mj-lt"/>
              <a:buAutoNum type="arabicPeriod"/>
              <a:defRPr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marL="914407" indent="-457200">
              <a:buFont typeface="+mj-ea"/>
              <a:buAutoNum type="circleNumDbPlain"/>
              <a:defRPr sz="20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cxnSp>
        <p:nvCxnSpPr>
          <p:cNvPr id="8" name="直接连接符 7"/>
          <p:cNvCxnSpPr/>
          <p:nvPr userDrawn="1"/>
        </p:nvCxnSpPr>
        <p:spPr>
          <a:xfrm>
            <a:off x="107504" y="692696"/>
            <a:ext cx="7200800"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38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pPr>
              <a:defRPr/>
            </a:pPr>
            <a:fld id="{CDEB742E-4F2A-4CF1-992F-B4608B9867CE}" type="slidenum">
              <a:rPr lang="en-US" altLang="zh-CN" smtClean="0"/>
              <a:pPr>
                <a:defRPr/>
              </a:pPr>
              <a:t>‹#›</a:t>
            </a:fld>
            <a:endParaRPr lang="en-US" altLang="zh-CN"/>
          </a:p>
        </p:txBody>
      </p:sp>
    </p:spTree>
    <p:extLst>
      <p:ext uri="{BB962C8B-B14F-4D97-AF65-F5344CB8AC3E}">
        <p14:creationId xmlns:p14="http://schemas.microsoft.com/office/powerpoint/2010/main" val="12099145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53796" y="0"/>
            <a:ext cx="7766431" cy="775933"/>
          </a:xfrm>
          <a:prstGeom prst="rect">
            <a:avLst/>
          </a:prstGeom>
        </p:spPr>
        <p:txBody>
          <a:bodyPr vert="horz" lIns="91440" tIns="45720" rIns="91440" bIns="45720" rtlCol="0" anchor="t">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50811" y="992125"/>
            <a:ext cx="8669661" cy="54102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pPr>
              <a:defRPr/>
            </a:pPr>
            <a:fld id="{EC67B17C-F72C-4CBE-8D05-EA8F041BF85C}" type="slidenum">
              <a:rPr lang="en-US" altLang="zh-CN" smtClean="0"/>
              <a:pPr>
                <a:defRPr/>
              </a:pPr>
              <a:t>‹#›</a:t>
            </a:fld>
            <a:endParaRPr lang="en-US" altLang="zh-CN"/>
          </a:p>
        </p:txBody>
      </p:sp>
    </p:spTree>
    <p:extLst>
      <p:ext uri="{BB962C8B-B14F-4D97-AF65-F5344CB8AC3E}">
        <p14:creationId xmlns:p14="http://schemas.microsoft.com/office/powerpoint/2010/main" val="1694387319"/>
      </p:ext>
    </p:extLst>
  </p:cSld>
  <p:clrMap bg1="dk1" tx1="lt1" bg2="dk2" tx2="lt2" accent1="accent1" accent2="accent2" accent3="accent3" accent4="accent4" accent5="accent5" accent6="accent6" hlink="hlink" folHlink="folHlink"/>
  <p:sldLayoutIdLst>
    <p:sldLayoutId id="2147484082" r:id="rId1"/>
    <p:sldLayoutId id="2147484083" r:id="rId2"/>
    <p:sldLayoutId id="2147484088" r:id="rId3"/>
  </p:sldLayoutIdLst>
  <p:hf sldNum="0" hdr="0" dt="0"/>
  <p:txStyles>
    <p:titleStyle>
      <a:lvl1pPr algn="l" defTabSz="457207" rtl="0" eaLnBrk="1" latinLnBrk="0" hangingPunct="1">
        <a:spcBef>
          <a:spcPct val="0"/>
        </a:spcBef>
        <a:buNone/>
        <a:defRPr sz="3600" b="1" i="0" kern="120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57200" indent="-457200" algn="l" defTabSz="457207" rtl="0" eaLnBrk="1" latinLnBrk="0" hangingPunct="1">
        <a:spcBef>
          <a:spcPts val="1000"/>
        </a:spcBef>
        <a:spcAft>
          <a:spcPts val="0"/>
        </a:spcAft>
        <a:buClr>
          <a:schemeClr val="bg2">
            <a:lumMod val="40000"/>
            <a:lumOff val="60000"/>
          </a:schemeClr>
        </a:buClr>
        <a:buSzPct val="100000"/>
        <a:buFont typeface="+mj-lt"/>
        <a:buAutoNum type="arabicPeriod"/>
        <a:defRPr sz="2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800107" indent="-342900" algn="l" defTabSz="457207" rtl="0" eaLnBrk="1" latinLnBrk="0" hangingPunct="1">
        <a:spcBef>
          <a:spcPts val="1000"/>
        </a:spcBef>
        <a:spcAft>
          <a:spcPts val="0"/>
        </a:spcAft>
        <a:buClr>
          <a:schemeClr val="bg2">
            <a:lumMod val="40000"/>
            <a:lumOff val="60000"/>
          </a:schemeClr>
        </a:buClr>
        <a:buSzPct val="100000"/>
        <a:buFont typeface="+mj-ea"/>
        <a:buAutoNum type="circleNumDbPlain"/>
        <a:defRPr sz="18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81.wmf"/></Relationships>
</file>

<file path=ppt/slides/_rels/slide10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images.google.com/imgres?imgurl=http://www.securityconceptsdaytona.com/images/pg1pica.jpg&amp;imgrefurl=http://www.securityconceptsdaytona.com/&amp;usg=__MKaYa0MImQEdjG1i1iR_WB4h1QE=&amp;h=300&amp;w=344&amp;sz=32&amp;hl=en&amp;start=17&amp;tbnid=5PwWz1vzHUe1hM:&amp;tbnh=105&amp;tbnw=120&amp;prev=/images?q=traffic+crowd&amp;gbv=2&amp;hl=en&amp;sa=G&amp;newwindow=1" TargetMode="External"/><Relationship Id="rId13" Type="http://schemas.openxmlformats.org/officeDocument/2006/relationships/image" Target="../media/image89.jpeg"/><Relationship Id="rId18" Type="http://schemas.openxmlformats.org/officeDocument/2006/relationships/hyperlink" Target="http://image.baidu.com/i?ct=503316480&amp;z=0&amp;tn=baiduimagedetail&amp;word=%BD%BB%CD%A8%B6%C2%C8%FB&amp;in=18136&amp;cl=2&amp;cm=1&amp;sc=0&amp;lm=-1&amp;pn=39&amp;rn=1&amp;di=1438172308&amp;ln=2000&amp;fr=" TargetMode="External"/><Relationship Id="rId3" Type="http://schemas.openxmlformats.org/officeDocument/2006/relationships/image" Target="../media/image84.jpeg"/><Relationship Id="rId21" Type="http://schemas.openxmlformats.org/officeDocument/2006/relationships/image" Target="../media/image93.jpeg"/><Relationship Id="rId7" Type="http://schemas.openxmlformats.org/officeDocument/2006/relationships/image" Target="../media/image86.jpeg"/><Relationship Id="rId12" Type="http://schemas.openxmlformats.org/officeDocument/2006/relationships/hyperlink" Target="http://image.baidu.com/i?ct=503316480&amp;z=0&amp;tn=baiduimagedetail&amp;word=%BD%BB%CD%A8%B6%C2%C8%FB&amp;in=31081&amp;cl=2&amp;cm=1&amp;sc=0&amp;lm=-1&amp;pn=27&amp;rn=1&amp;di=134233710&amp;ln=2000&amp;fr=" TargetMode="External"/><Relationship Id="rId17" Type="http://schemas.openxmlformats.org/officeDocument/2006/relationships/image" Target="../media/image91.jpeg"/><Relationship Id="rId2" Type="http://schemas.openxmlformats.org/officeDocument/2006/relationships/hyperlink" Target="http://heilongjiang.dbw.cn/system/2009/09/15/052111263.shtml" TargetMode="External"/><Relationship Id="rId16" Type="http://schemas.openxmlformats.org/officeDocument/2006/relationships/hyperlink" Target="http://image.baidu.com/i?ct=503316480&amp;z=0&amp;tn=baiduimagedetail&amp;word=%BD%BB%CD%A8%B6%C2%C8%FB&amp;in=5047&amp;cl=2&amp;cm=1&amp;sc=0&amp;lm=-1&amp;pn=18&amp;rn=1&amp;di=220717424&amp;ln=2000&amp;fr=" TargetMode="External"/><Relationship Id="rId20" Type="http://schemas.openxmlformats.org/officeDocument/2006/relationships/hyperlink" Target="http://image.baidu.com/i?ct=503316480&amp;z=0&amp;tn=baiduimagedetail&amp;word=%BD%BB%CD%A8%B6%C2%C8%FB&amp;in=32509&amp;cl=2&amp;cm=1&amp;sc=0&amp;lm=-1&amp;pn=37&amp;rn=1&amp;di=1263460956&amp;ln=2000&amp;fr=" TargetMode="External"/><Relationship Id="rId1" Type="http://schemas.openxmlformats.org/officeDocument/2006/relationships/slideLayout" Target="../slideLayouts/slideLayout2.xml"/><Relationship Id="rId6" Type="http://schemas.openxmlformats.org/officeDocument/2006/relationships/hyperlink" Target="http://images.google.com/imgres?imgurl=http://exiledonline.com/wp-content/uploads/2008/08/moscow-traffic1.jpg&amp;imgrefurl=http://exiledonline.com/russias-luxury-car-trend-the-beluga-bus/&amp;usg=__-WZPGTlWWApT-fKWnWIPNU1JFA8=&amp;h=330&amp;w=399&amp;sz=59&amp;hl=en&amp;start=1&amp;tbnid=vRCyxnDNLjhQIM:&amp;tbnh=103&amp;tbnw=124&amp;prev=/images?q=traffic+crowd&amp;gbv=2&amp;hl=en&amp;sa=G&amp;newwindow=1" TargetMode="External"/><Relationship Id="rId11" Type="http://schemas.openxmlformats.org/officeDocument/2006/relationships/image" Target="../media/image88.jpeg"/><Relationship Id="rId5" Type="http://schemas.openxmlformats.org/officeDocument/2006/relationships/image" Target="../media/image85.jpeg"/><Relationship Id="rId15" Type="http://schemas.openxmlformats.org/officeDocument/2006/relationships/image" Target="../media/image90.jpeg"/><Relationship Id="rId10" Type="http://schemas.openxmlformats.org/officeDocument/2006/relationships/hyperlink" Target="http://imgnews.baidu.com/i?ct=520093696&amp;z=0&amp;tn=baiduimagenewsdetail&amp;word=%BD%BB%CD%A8%B6%C2%C8%FB&amp;in=30087&amp;cl=2&amp;lm=-1&amp;pn=1&amp;rn=1" TargetMode="External"/><Relationship Id="rId19" Type="http://schemas.openxmlformats.org/officeDocument/2006/relationships/image" Target="../media/image92.jpeg"/><Relationship Id="rId4" Type="http://schemas.openxmlformats.org/officeDocument/2006/relationships/hyperlink" Target="http://image.baidu.com/i?ct=503316480&amp;z=0&amp;tn=baiduimagedetail&amp;word=%BD%BB%CD%A8%B6%C2%C8%FB&amp;in=7475&amp;cl=2&amp;cm=1&amp;sc=0&amp;lm=-1&amp;pn=1&amp;rn=1&amp;di=133589744&amp;ln=2000&amp;fr=" TargetMode="External"/><Relationship Id="rId9" Type="http://schemas.openxmlformats.org/officeDocument/2006/relationships/image" Target="../media/image87.jpeg"/><Relationship Id="rId14" Type="http://schemas.openxmlformats.org/officeDocument/2006/relationships/hyperlink" Target="http://image.baidu.com/i?ct=503316480&amp;z=0&amp;tn=baiduimagedetail&amp;word=%BD%BB%CD%A8%B6%C2%C8%FB&amp;in=31153&amp;cl=2&amp;cm=1&amp;sc=0&amp;lm=-1&amp;pn=35&amp;rn=1&amp;di=2821057828&amp;ln=2000&amp;fr="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96.w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97.wmf"/></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97.wmf"/></Relationships>
</file>

<file path=ppt/slides/_rels/slide121.x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9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slideLayout" Target="../slideLayouts/slideLayout2.xml"/><Relationship Id="rId6" Type="http://schemas.openxmlformats.org/officeDocument/2006/relationships/image" Target="../media/image106.wmf"/><Relationship Id="rId5" Type="http://schemas.openxmlformats.org/officeDocument/2006/relationships/image" Target="../media/image105.png"/><Relationship Id="rId4" Type="http://schemas.openxmlformats.org/officeDocument/2006/relationships/image" Target="../media/image104.w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8.png"/><Relationship Id="rId4" Type="http://schemas.openxmlformats.org/officeDocument/2006/relationships/image" Target="../media/image15.w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118.w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19.wmf"/></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33.wm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4.wdp"/><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hdphoto" Target="../media/hdphoto3.wdp"/><Relationship Id="rId7"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4.wdp"/><Relationship Id="rId10" Type="http://schemas.microsoft.com/office/2007/relationships/hdphoto" Target="../media/hdphoto6.wdp"/><Relationship Id="rId4" Type="http://schemas.openxmlformats.org/officeDocument/2006/relationships/image" Target="../media/image9.png"/><Relationship Id="rId9"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3.wmf"/><Relationship Id="rId5" Type="http://schemas.openxmlformats.org/officeDocument/2006/relationships/oleObject" Target="../embeddings/oleObject4.bin"/><Relationship Id="rId4" Type="http://schemas.openxmlformats.org/officeDocument/2006/relationships/image" Target="../media/image32.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3.wmf"/></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wmf"/><Relationship Id="rId1" Type="http://schemas.openxmlformats.org/officeDocument/2006/relationships/slideLayout" Target="../slideLayouts/slideLayout2.xml"/><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7.png"/><Relationship Id="rId9" Type="http://schemas.microsoft.com/office/2007/relationships/hdphoto" Target="../media/hdphoto4.wdp"/></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2.wdp"/><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8.png"/><Relationship Id="rId9" Type="http://schemas.microsoft.com/office/2007/relationships/hdphoto" Target="../media/hdphoto2.wdp"/></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57.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6.png"/><Relationship Id="rId7" Type="http://schemas.openxmlformats.org/officeDocument/2006/relationships/image" Target="../media/image9.png"/><Relationship Id="rId12" Type="http://schemas.microsoft.com/office/2007/relationships/hdphoto" Target="../media/hdphoto5.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10.png"/><Relationship Id="rId5" Type="http://schemas.openxmlformats.org/officeDocument/2006/relationships/image" Target="../media/image8.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63.emf"/></Relationships>
</file>

<file path=ppt/slides/_rels/slide81.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68.wmf"/></Relationships>
</file>

<file path=ppt/slides/_rels/slide89.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69.wmf"/><Relationship Id="rId4" Type="http://schemas.openxmlformats.org/officeDocument/2006/relationships/oleObject" Target="../embeddings/oleObject9.bin"/></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654" name="Picture 6" descr="http://img3.imgtn.bdimg.com/it/u=4091401967,1845902918&amp;fm=23&amp;gp=0.jpg"/>
          <p:cNvPicPr>
            <a:picLocks noChangeAspect="1" noChangeArrowheads="1"/>
          </p:cNvPicPr>
          <p:nvPr/>
        </p:nvPicPr>
        <p:blipFill>
          <a:blip r:embed="rId2" cstate="print"/>
          <a:srcRect/>
          <a:stretch>
            <a:fillRect/>
          </a:stretch>
        </p:blipFill>
        <p:spPr bwMode="auto">
          <a:xfrm>
            <a:off x="2987824" y="4719650"/>
            <a:ext cx="4176464" cy="2138350"/>
          </a:xfrm>
          <a:prstGeom prst="rect">
            <a:avLst/>
          </a:prstGeom>
          <a:noFill/>
        </p:spPr>
      </p:pic>
      <p:sp>
        <p:nvSpPr>
          <p:cNvPr id="9218" name="Rectangle 2"/>
          <p:cNvSpPr>
            <a:spLocks noGrp="1" noChangeArrowheads="1"/>
          </p:cNvSpPr>
          <p:nvPr>
            <p:ph type="ctrTitle"/>
          </p:nvPr>
        </p:nvSpPr>
        <p:spPr>
          <a:xfrm>
            <a:off x="395536" y="836712"/>
            <a:ext cx="8352928" cy="1614041"/>
          </a:xfrm>
          <a:noFill/>
          <a:ln>
            <a:noFill/>
          </a:ln>
          <a:effectLst/>
          <a:scene3d>
            <a:camera prst="orthographicFront">
              <a:rot lat="0" lon="0" rev="0"/>
            </a:camera>
            <a:lightRig rig="glow" dir="t">
              <a:rot lat="0" lon="0" rev="14100000"/>
            </a:lightRig>
          </a:scene3d>
          <a:sp3d prstMaterial="softEdge">
            <a:bevelT w="127000" prst="artDeco"/>
          </a:sp3d>
        </p:spPr>
        <p:txBody>
          <a:bodyPr>
            <a:normAutofit/>
          </a:bodyPr>
          <a:lstStyle/>
          <a:p>
            <a:pPr algn="ctr"/>
            <a:r>
              <a:rPr lang="zh-CN" altLang="en-US" sz="6000" dirty="0"/>
              <a:t>处理机调度与死锁</a:t>
            </a:r>
            <a:endParaRPr lang="zh-CN" altLang="en-US" sz="6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6626" name="AutoShape 2" descr="data:image/jpg;base64,/9j/4AAQSkZJRgABAQAAAQABAAD/2wBDAAkGBwgHBgkIBwgKCgkLDRYPDQwMDRsUFRAWIB0iIiAdHx8kKDQsJCYxJx8fLT0tMTU3Ojo6Iys/RD84QzQ5Ojf/2wBDAQoKCg0MDRoPDxo3JR8lNzc3Nzc3Nzc3Nzc3Nzc3Nzc3Nzc3Nzc3Nzc3Nzc3Nzc3Nzc3Nzc3Nzc3Nzc3Nzc3Nzf/wAARCACTALADASIAAhEBAxEB/8QAGwAAAgIDAQAAAAAAAAAAAAAAAwUCBAABBgf/xABEEAACAQMCAwQECAwFBQAAAAABAgMABBEFIRIxQQYTUWEicYGRFBUyUnKTstEHIyYzNUJUobGzweElNGKi8BZjc5Lx/8QAGgEAAwEBAQEAAAAAAAAAAAAAAAECAwQFBv/EACgRAAICAQMDBAIDAQAAAAAAAAABAhEDEiExBDJBEyJRcTNSFCORYf/aAAwDAQACEQMRAD8AY9s7+4i7Vagi3VyigxhESZlUHhXOcEY68utIodQvXnRZL67CFgCfhL7DPrpl27kC9rNRBiRjxJ6TZz+bXzrnuNQ/F3a4+bk4rgyXb3Pns0msj38jnUru7gnCJe3WOh79xkYHQnzI88U9jcf9OfCzKS/ckGb4a+e84Tt8v5WemPZXFvIr44Ylj+iTv7zUzJGVIEEYJAGd9v3/APMVCi6rUOOWpMZ6dezSSt8L1G7SMLkYuXBJ99CuL+7S4dYtQu2jB9Emd9x76oxyovyolY55kt7tjWuLw2HhmrvYzcnpq9y58ZX37bdfXv8AfWxqV+MEX13n/wA7/fVLNbBpWyNUvkdWvaPUYsCa4lmQdGkIPv8Avp1a6wbxfxV1MGxko0jAj99cZmto7KwZWKsORBwRTU2jWOaceXZ27XVzn/Mz/Wt99Ca7uf2mf61vvpRp+riTEV02H6SnYH1/fTJhV3Zup6lsy1p15Oup2rS3UojEycXFK2MZ3zvyrv8A40039utPrl++vMWoTe2rjNxNsXUSxpqrPU/jTTP260+uX76z40039vtPrl++vKxC557VndIvMcR86r1n8Gn82X6nqo1PTjyvbX65fvrfxlp/7Za/Wr99eTPQXA8BR63/AAT65/qdb21u45dTs2t71+5EZ7wW0+M7+RpIstrg8ep6sPITb+z0v40mcDwoLYzXNNycm0znn1cm7oeiaAxrxahqivwji4Z8gnbPNuXOrOjXckeu2rQXl28Y5rNKTk8JB2zgiuWbFMOzn6btPpH7JpRUtS3CHVSckgfb4/ldqH0k/lrXP5rpe38YftVf42YMnt9Ba5jcbEYNXNe5nNnX9j+2TBreaGDW81JkEBrYNDzW80DCZreaHmt5oAJmszUM1ONWkOEUk0gNg78x7aaaZqDriCXiaPoeq/2qrFajGZGz5CrC4UYAAA6AVSLinHcfiHI4mbY/NrCqr8ke2lllemEhJCTEf9v9qZswKgg5B3BFabHUmmDegtRHO1CakKSBPQXor0FqRkwT0B6M9BapM2DJpj2bP+OWn0j/AANLGO9MezR/xy0H+o/ZNEeUGPvRPt4+O12oDpxJ9haQuqyjOcN402/CA2O2Oo5+cn8taRpJVS7maZfyS+2QdWjOGGK1mrYKuOFhkUGS3Zd4zxL4dakycQea2DQ874NSXLHCgk+QzSJJg1JeJmCqpJ8BzqzbaZczYZk4E8W5+wUzh0/ulwpVT1PMmq0lxxyYvhs+TTf+g/qatgBRhQAPAVY+C/8Ac/dWjajq5Psp0aqFAC1azRTb+D/uqBtz0ce6gTTB8W9W7K97n8XJ+bP+2qrROOoNDZHHNc0CTaOgY5GQcigsaXWl6YSI5jhCeZ/VpgxBGx58qdmupME9BY0VzQHpEMg5qu9FehNSM2CNMuzH6dtPpH7Jpa1MOzH6etPpH7JojyEF70A/CKcdstR+kn8ta55Hp9+Ec/lpqX0k/lrXOA05dzKzfkl9l2OSrtskkp9AbdSeQqpY2vegPLkJ0HU07t0L4SNQAB0GwoSKhFvk0mmwSYEgLP5bA1ci07uBnCsOYCjYeyrMCrEuF59T40USbVelHQscSoW9lRLVbkjSQb7HxFVJoJI9wOJfEUUDi0QLVEvQy29RZqkzbJlvOolqGWqBaghhC1QLUMtUS1IRMsN89asWt0I8RyY4eh+bVItQpJAoNBOqtx5KAORzVZzS+0vjHiOQ5Q9eo/tV4kEZByDuMUFarBtRLSxur+Ro7OEyuq8RUEAgeO9DamHZ+++L75pQkrs8ZRVij4ydweWR0BpxSctwjFN7h7PslqV1EzyFLVw/CI51YE8t9s/8FFsdCudI1iwluJreRXlZB3TE4PAx3yB4V0NxqCxIpu5TAZI+MNMojAB6c9j4+FIobx59fsIj3LRJO7RyRXCyhhwsAcDlzzvWmSCjJad0dXoqNNo5r8JBx211L6Sfy1pLYW4mfjlGI1/efCnX4R1LduNRVeZeMD6taBZwbJDEOQ3bw86za9zOecbyy+w9vG0zYXYDmegplFwxKFUe3xoaBYkCLyFaLVaRqlRaElSEm1Uw+9bElMdl0SVMSVSD1MSUD1BpYopvlLhvnLVKe0ljGVHGvlz91WRJUxJvSpCaUhOW3NQLU4ngiuB6Y9L5w50tubGWIFo/xqDqOY9YqWqMpQaK5aoFqgWqBapMmEL1VeTiNallB2FDBqSGTzVm2umh9E5KHp4eqqma3mgS2HKyJIgZGBB8KLaWst7dRW1v+ckbAOcY88+VI4pXjbiQ4P8AGnOi3AnuWt1ISa4hlhTLYHGyEDfpk4Htq403ub4qnNJnVJ2TdrMlL/UzGy7uoPdkY+ZxcRHspLpNhLp/ae1gmCHcsrpurqVOGB8DXdWlzFKzajFftHBwkTwzFR3RH6rZwUKkkEH1bVy4nE/aLTXBYh3nlj4gc907OU58gR6QHgwrecVVno58MElJeBD23j4+3mptgnBjA9ZjWowIIYwP1jzNNe1kHD2t1OZsZZ04fq0FK2as63ZzSjUmbZqiWqBNQLUCZMtWhJQi1QLedIlstiWpiSqIkqYkoFZeElTWSqAk86IsnnTsdl9ZKmJKoLJ51PvaB2GubWC5GWBSTo68/wC9JL+zntwWI44x+sv9R0pwJdudTWTrmk1ZMoxkclxZ3qWafXmlw3GXh/FS+XyT6xSS5t5rV+CZCp6HmD6j1qGmjnljcSOa3mh5reakgJmsBxuOdDzWwaAHS9or3CNPFZXMyABJri0SSRccvSIztVns3eT3fae1luZWlld2LMx3J4Wrnqc9jz+Udl9JvsmrUm2rZtDJOUkpM6bthE79o70qBniUAZxn0F5Vzpbn5DJ8q6Dtta3E+uXLIGTEgKuc4I4FGR6iKpaNcQQ63LPLdtYMID3VzwFsPxjmvUEZBB2x5gU9UtbVHpYsUcuZxm6XyKCc8t6gxpg8iJr998BuXkViRHcl8sSY1y4Jxvni/pUI0i1LVo4nnIWQAPLgAkhdzg+JHrpKTctIs/TKDqMr3oXM1DLGnep6PFb6pDawTho3i7xuNvSXGc8h1wCNuRqjqWmtbyxrCpYu/APSzls4A5CtVG4a09jnngyK9uCgWrBJTTVOz9xY2TXhuIpEWRYygyHDHkANwff7KXXem39mwF7ay22Y2kHfKVyo/uQPWRWd0rZDxTTqjQkFT74Ac6WpLJIGKLkLzx0rayEjiP7qaTfCI9y8DITZqay+dLVm99FSQk0t7FqGKyUZJKXo/nR0c46j10ykxgj0R1jnjKTIHQ8wapI9HR6ZYr1DRnj4pbTMkfMp+sPv/jSnNdjG+4qpqGlxXoMiYjn+cOTev76lxMp4r3RzWa2K3cQy2spjnUow8evmPKoZxUGFE8067Hn8pLL6TfZNIwaddjj+Utl9JvstTjyXi70eu6rZpNcv6OSW39wqh8S2ckzLLxBeHYLuc56DrTu6U/CHI8aAAyNxKSD4rzrqrc9xKKlckc5cdmbVp5EVVZOjcI3BGaXydkUaThRCrf6XIrsgMMWIzxfK351EllkDoACBgVOncmcMb4Rx0fZ7UrTUjcW9xIbrgI45QHDLjGDkeQ9wqrqFn2hWWCVjbs8MokTNvj0gCN8E+J6dBXeSSs8qu3DgDGAM1GR8spXBw3FVKPtol44+GeW9ol1vU4oo57OBeBmdjFIRxk7Zw3LAz76t6peDUNOZtVjv5Lk2yp3aRcYEgG7Ag4xnfOfYeno2oQ29xDxEgsG2GDyPP+lCvLOyMeIwkqd36Kld16Vl6aQ1CScmpco8s0rUtMh7LXNhqsIjvo5C0DSQE8SEglQcePFsaH2EtFuda0z4TbtLbtLhhgEZGcZHUZr0qPQbKSzd5DmUt6K8XTbfFULXsvZ3M8S9yoYndlABHtrTpF6U5NeTPRP234PLdVmI1CR0ifgkcsAVVCoJ22Gw9Q28K6LRdFsb3WbK2TUIp45nbKBvSwFJGR0zgD2kU5vuyFq0vpxsGAx8tgR5VWi7HS291FJZzTxTqwaNhg4I9YpZU5ZHKhQjSlqx3fn4J632ds9N0dHikL3KKGaTiyHyd9hke6iL2Ud9JXUI3JXuy/AFYnhBwTnGM9cUXtBp2t3UIjuHjC/rYQji367mrdrqWqWNokHwSKQRoyI5JyoOduYB59RXH1SepNWlT4PR6OGB2pRXjlfYm07QXvbOa4juY07tyvC+AABjcsSAOdVWsruO8e0aFu/XOU26DNNNBvJLCe4iulu4YXJKSQgNwk4Byu4PLkQaDrl1Amqtc2GCHjbCDIAJGAM426nyr0IQg+nUn3Uv9PEy7dQ1Htt/54FrTJDKsUrcMjHAU9T4VbVZFjWRkYIRkMRsR6/ZXKdxqdxqsV1cBGRJAfQkUhR6s5/dXcQ6Xc6jpSMt5wRxqMI0ZIGd+YI8f+dcsOmUqm6ROSUo9qsX3MEN5EI7hRg/JIO4PlXMahYS2MgDkNGT6Mg5HyPgfKvQ+zN0lreTRI8a3HEVR3xuADyz574G/rFXO2AhuI1+GSW8k7gAxJuQADknyP8AHGOtZySb2LliU435PJgad9jD+Utl9JvstVTVdMeyYyR5a3PXqvr++rXYs57TWP0m+w1SlTOaEWsiTPcZ1zcP6/6UMpVqVfxzGtcG1dZ7lFQpUTH5VcMdRMdKhUUjHUDHV4x+VQMdAqKRjNR4SOW1XTHUe6ooVFHu8ZrIw0Tq6bMpyDirpjqJioW3AblF14nJKjfpjlVmC4dJkZ8EAknbx/8AtS7ryrXdkHah7uwTaCXUkM9tnCh8fJ86NGLYWwDKpwpBTHM1V7us4D4mpkm+DSGSuUZbabAyu/dIdzuRnw8KX6rpVsXISPhxtuMZpkpkQEKxGedRePj+VvV2tNGMopyujkH0xXmEbxIxJwNqIez0asTEeAj5px/A10oso+9WQFsqc4NDltmYZVN/fUKN8mcoHMfEMsUglikYSBuINzIPjuD7+lV20S5jyMnPM7V26xYK55gY5VLu84GSRjr40mh+mqo4F9OnClXjDKdiD1qhouiTWXaeynhQm3LNkZ/N+ifeK9GmMQGFUMfVsKFYWsb6jEzLk58OW1GlGbwxbR00nyjWqysrQ7TVaIrKygCOKiQKysoEaIFQIFZWUgIkVrFZWUCNYFaIFZWUARxWiKysoEZisxWVlAGVqsrKQnwYKr3bEMFB28KysoB8Fej6f/nYvWf4VlZQQj//2Q=="/>
          <p:cNvSpPr>
            <a:spLocks noChangeAspect="1" noChangeArrowheads="1"/>
          </p:cNvSpPr>
          <p:nvPr/>
        </p:nvSpPr>
        <p:spPr bwMode="auto">
          <a:xfrm>
            <a:off x="120650" y="-606425"/>
            <a:ext cx="1476375" cy="12382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628" name="AutoShape 4" descr="data:image/jpg;base64,/9j/4AAQSkZJRgABAQAAAQABAAD/2wBDAAkGBwgHBgkIBwgKCgkLDRYPDQwMDRsUFRAWIB0iIiAdHx8kKDQsJCYxJx8fLT0tMTU3Ojo6Iys/RD84QzQ5Ojf/2wBDAQoKCg0MDRoPDxo3JR8lNzc3Nzc3Nzc3Nzc3Nzc3Nzc3Nzc3Nzc3Nzc3Nzc3Nzc3Nzc3Nzc3Nzc3Nzc3Nzc3Nzf/wAARCACTALADASIAAhEBAxEB/8QAGwAAAgIDAQAAAAAAAAAAAAAAAwUCBAABBgf/xABEEAACAQMCAwQECAwFBQAAAAABAgMABBEFIRIxQQYTUWEicYGRFBUyUnKTstEHIyYzNUJUobGzweElNGKi8BZjc5Lx/8QAGgEAAwEBAQEAAAAAAAAAAAAAAAECAwQFBv/EACgRAAICAQMDBAIDAQAAAAAAAAABAhEDEiExBDJBEyJRcTNSFCORYf/aAAwDAQACEQMRAD8AY9s7+4i7Vagi3VyigxhESZlUHhXOcEY68utIodQvXnRZL67CFgCfhL7DPrpl27kC9rNRBiRjxJ6TZz+bXzrnuNQ/F3a4+bk4rgyXb3Pns0msj38jnUru7gnCJe3WOh79xkYHQnzI88U9jcf9OfCzKS/ckGb4a+e84Tt8v5WemPZXFvIr44Ylj+iTv7zUzJGVIEEYJAGd9v3/APMVCi6rUOOWpMZ6dezSSt8L1G7SMLkYuXBJ99CuL+7S4dYtQu2jB9Emd9x76oxyovyolY55kt7tjWuLw2HhmrvYzcnpq9y58ZX37bdfXv8AfWxqV+MEX13n/wA7/fVLNbBpWyNUvkdWvaPUYsCa4lmQdGkIPv8Avp1a6wbxfxV1MGxko0jAj99cZmto7KwZWKsORBwRTU2jWOaceXZ27XVzn/Mz/Wt99Ca7uf2mf61vvpRp+riTEV02H6SnYH1/fTJhV3Zup6lsy1p15Oup2rS3UojEycXFK2MZ3zvyrv8A40039utPrl++vMWoTe2rjNxNsXUSxpqrPU/jTTP260+uX76z40039vtPrl++vKxC557VndIvMcR86r1n8Gn82X6nqo1PTjyvbX65fvrfxlp/7Za/Wr99eTPQXA8BR63/AAT65/qdb21u45dTs2t71+5EZ7wW0+M7+RpIstrg8ep6sPITb+z0v40mcDwoLYzXNNycm0znn1cm7oeiaAxrxahqivwji4Z8gnbPNuXOrOjXckeu2rQXl28Y5rNKTk8JB2zgiuWbFMOzn6btPpH7JpRUtS3CHVSckgfb4/ldqH0k/lrXP5rpe38YftVf42YMnt9Ba5jcbEYNXNe5nNnX9j+2TBreaGDW81JkEBrYNDzW80DCZreaHmt5oAJmszUM1ONWkOEUk0gNg78x7aaaZqDriCXiaPoeq/2qrFajGZGz5CrC4UYAAA6AVSLinHcfiHI4mbY/NrCqr8ke2lllemEhJCTEf9v9qZswKgg5B3BFabHUmmDegtRHO1CakKSBPQXor0FqRkwT0B6M9BapM2DJpj2bP+OWn0j/AANLGO9MezR/xy0H+o/ZNEeUGPvRPt4+O12oDpxJ9haQuqyjOcN402/CA2O2Oo5+cn8taRpJVS7maZfyS+2QdWjOGGK1mrYKuOFhkUGS3Zd4zxL4dakycQea2DQ874NSXLHCgk+QzSJJg1JeJmCqpJ8BzqzbaZczYZk4E8W5+wUzh0/ulwpVT1PMmq0lxxyYvhs+TTf+g/qatgBRhQAPAVY+C/8Ac/dWjajq5Psp0aqFAC1azRTb+D/uqBtz0ce6gTTB8W9W7K97n8XJ+bP+2qrROOoNDZHHNc0CTaOgY5GQcigsaXWl6YSI5jhCeZ/VpgxBGx58qdmupME9BY0VzQHpEMg5qu9FehNSM2CNMuzH6dtPpH7Jpa1MOzH6etPpH7JojyEF70A/CKcdstR+kn8ta55Hp9+Ec/lpqX0k/lrXOA05dzKzfkl9l2OSrtskkp9AbdSeQqpY2vegPLkJ0HU07t0L4SNQAB0GwoSKhFvk0mmwSYEgLP5bA1ci07uBnCsOYCjYeyrMCrEuF59T40USbVelHQscSoW9lRLVbkjSQb7HxFVJoJI9wOJfEUUDi0QLVEvQy29RZqkzbJlvOolqGWqBaghhC1QLUMtUS1IRMsN89asWt0I8RyY4eh+bVItQpJAoNBOqtx5KAORzVZzS+0vjHiOQ5Q9eo/tV4kEZByDuMUFarBtRLSxur+Ro7OEyuq8RUEAgeO9DamHZ+++L75pQkrs8ZRVij4ydweWR0BpxSctwjFN7h7PslqV1EzyFLVw/CI51YE8t9s/8FFsdCudI1iwluJreRXlZB3TE4PAx3yB4V0NxqCxIpu5TAZI+MNMojAB6c9j4+FIobx59fsIj3LRJO7RyRXCyhhwsAcDlzzvWmSCjJad0dXoqNNo5r8JBx211L6Sfy1pLYW4mfjlGI1/efCnX4R1LduNRVeZeMD6taBZwbJDEOQ3bw86za9zOecbyy+w9vG0zYXYDmegplFwxKFUe3xoaBYkCLyFaLVaRqlRaElSEm1Uw+9bElMdl0SVMSVSD1MSUD1BpYopvlLhvnLVKe0ljGVHGvlz91WRJUxJvSpCaUhOW3NQLU4ngiuB6Y9L5w50tubGWIFo/xqDqOY9YqWqMpQaK5aoFqgWqBapMmEL1VeTiNallB2FDBqSGTzVm2umh9E5KHp4eqqma3mgS2HKyJIgZGBB8KLaWst7dRW1v+ckbAOcY88+VI4pXjbiQ4P8AGnOi3AnuWt1ISa4hlhTLYHGyEDfpk4Htq403ub4qnNJnVJ2TdrMlL/UzGy7uoPdkY+ZxcRHspLpNhLp/ae1gmCHcsrpurqVOGB8DXdWlzFKzajFftHBwkTwzFR3RH6rZwUKkkEH1bVy4nE/aLTXBYh3nlj4gc907OU58gR6QHgwrecVVno58MElJeBD23j4+3mptgnBjA9ZjWowIIYwP1jzNNe1kHD2t1OZsZZ04fq0FK2as63ZzSjUmbZqiWqBNQLUCZMtWhJQi1QLedIlstiWpiSqIkqYkoFZeElTWSqAk86IsnnTsdl9ZKmJKoLJ51PvaB2GubWC5GWBSTo68/wC9JL+zntwWI44x+sv9R0pwJdudTWTrmk1ZMoxkclxZ3qWafXmlw3GXh/FS+XyT6xSS5t5rV+CZCp6HmD6j1qGmjnljcSOa3mh5reakgJmsBxuOdDzWwaAHS9or3CNPFZXMyABJri0SSRccvSIztVns3eT3fae1luZWlld2LMx3J4Wrnqc9jz+Udl9JvsmrUm2rZtDJOUkpM6bthE79o70qBniUAZxn0F5Vzpbn5DJ8q6Dtta3E+uXLIGTEgKuc4I4FGR6iKpaNcQQ63LPLdtYMID3VzwFsPxjmvUEZBB2x5gU9UtbVHpYsUcuZxm6XyKCc8t6gxpg8iJr998BuXkViRHcl8sSY1y4Jxvni/pUI0i1LVo4nnIWQAPLgAkhdzg+JHrpKTctIs/TKDqMr3oXM1DLGnep6PFb6pDawTho3i7xuNvSXGc8h1wCNuRqjqWmtbyxrCpYu/APSzls4A5CtVG4a09jnngyK9uCgWrBJTTVOz9xY2TXhuIpEWRYygyHDHkANwff7KXXem39mwF7ay22Y2kHfKVyo/uQPWRWd0rZDxTTqjQkFT74Ac6WpLJIGKLkLzx0rayEjiP7qaTfCI9y8DITZqay+dLVm99FSQk0t7FqGKyUZJKXo/nR0c46j10ykxgj0R1jnjKTIHQ8wapI9HR6ZYr1DRnj4pbTMkfMp+sPv/jSnNdjG+4qpqGlxXoMiYjn+cOTev76lxMp4r3RzWa2K3cQy2spjnUow8evmPKoZxUGFE8067Hn8pLL6TfZNIwaddjj+Utl9JvstTjyXi70eu6rZpNcv6OSW39wqh8S2ckzLLxBeHYLuc56DrTu6U/CHI8aAAyNxKSD4rzrqrc9xKKlckc5cdmbVp5EVVZOjcI3BGaXydkUaThRCrf6XIrsgMMWIzxfK351EllkDoACBgVOncmcMb4Rx0fZ7UrTUjcW9xIbrgI45QHDLjGDkeQ9wqrqFn2hWWCVjbs8MokTNvj0gCN8E+J6dBXeSSs8qu3DgDGAM1GR8spXBw3FVKPtol44+GeW9ol1vU4oo57OBeBmdjFIRxk7Zw3LAz76t6peDUNOZtVjv5Lk2yp3aRcYEgG7Ag4xnfOfYeno2oQ29xDxEgsG2GDyPP+lCvLOyMeIwkqd36Kld16Vl6aQ1CScmpco8s0rUtMh7LXNhqsIjvo5C0DSQE8SEglQcePFsaH2EtFuda0z4TbtLbtLhhgEZGcZHUZr0qPQbKSzd5DmUt6K8XTbfFULXsvZ3M8S9yoYndlABHtrTpF6U5NeTPRP234PLdVmI1CR0ifgkcsAVVCoJ22Gw9Q28K6LRdFsb3WbK2TUIp45nbKBvSwFJGR0zgD2kU5vuyFq0vpxsGAx8tgR5VWi7HS291FJZzTxTqwaNhg4I9YpZU5ZHKhQjSlqx3fn4J632ds9N0dHikL3KKGaTiyHyd9hke6iL2Ud9JXUI3JXuy/AFYnhBwTnGM9cUXtBp2t3UIjuHjC/rYQji367mrdrqWqWNokHwSKQRoyI5JyoOduYB59RXH1SepNWlT4PR6OGB2pRXjlfYm07QXvbOa4juY07tyvC+AABjcsSAOdVWsruO8e0aFu/XOU26DNNNBvJLCe4iulu4YXJKSQgNwk4Byu4PLkQaDrl1Amqtc2GCHjbCDIAJGAM426nyr0IQg+nUn3Uv9PEy7dQ1Htt/54FrTJDKsUrcMjHAU9T4VbVZFjWRkYIRkMRsR6/ZXKdxqdxqsV1cBGRJAfQkUhR6s5/dXcQ6Xc6jpSMt5wRxqMI0ZIGd+YI8f+dcsOmUqm6ROSUo9qsX3MEN5EI7hRg/JIO4PlXMahYS2MgDkNGT6Mg5HyPgfKvQ+zN0lreTRI8a3HEVR3xuADyz574G/rFXO2AhuI1+GSW8k7gAxJuQADknyP8AHGOtZySb2LliU435PJgad9jD+Utl9JvstVTVdMeyYyR5a3PXqvr++rXYs57TWP0m+w1SlTOaEWsiTPcZ1zcP6/6UMpVqVfxzGtcG1dZ7lFQpUTH5VcMdRMdKhUUjHUDHV4x+VQMdAqKRjNR4SOW1XTHUe6ooVFHu8ZrIw0Tq6bMpyDirpjqJioW3AblF14nJKjfpjlVmC4dJkZ8EAknbx/8AtS7ryrXdkHah7uwTaCXUkM9tnCh8fJ86NGLYWwDKpwpBTHM1V7us4D4mpkm+DSGSuUZbabAyu/dIdzuRnw8KX6rpVsXISPhxtuMZpkpkQEKxGedRePj+VvV2tNGMopyujkH0xXmEbxIxJwNqIez0asTEeAj5px/A10oso+9WQFsqc4NDltmYZVN/fUKN8mcoHMfEMsUglikYSBuINzIPjuD7+lV20S5jyMnPM7V26xYK55gY5VLu84GSRjr40mh+mqo4F9OnClXjDKdiD1qhouiTWXaeynhQm3LNkZ/N+ifeK9GmMQGFUMfVsKFYWsb6jEzLk58OW1GlGbwxbR00nyjWqysrQ7TVaIrKygCOKiQKysoEaIFQIFZWUgIkVrFZWUCNYFaIFZWUARxWiKysoEZisxWVlAGVqsrKQnwYKr3bEMFB28KysoB8Fej6f/nYvWf4VlZQQj//2Q=="/>
          <p:cNvSpPr>
            <a:spLocks noChangeAspect="1" noChangeArrowheads="1"/>
          </p:cNvSpPr>
          <p:nvPr/>
        </p:nvSpPr>
        <p:spPr bwMode="auto">
          <a:xfrm>
            <a:off x="120650" y="-606425"/>
            <a:ext cx="1476375" cy="12382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630" name="AutoShape 6" descr="data:image/jpg;base64,/9j/4AAQSkZJRgABAQAAAQABAAD/2wBDAAkGBwgHBgkIBwgKCgkLDRYPDQwMDRsUFRAWIB0iIiAdHx8kKDQsJCYxJx8fLT0tMTU3Ojo6Iys/RD84QzQ5Ojf/2wBDAQoKCg0MDRoPDxo3JR8lNzc3Nzc3Nzc3Nzc3Nzc3Nzc3Nzc3Nzc3Nzc3Nzc3Nzc3Nzc3Nzc3Nzc3Nzc3Nzc3Nzf/wAARCACTALADASIAAhEBAxEB/8QAGwAAAgIDAQAAAAAAAAAAAAAAAwUCBAABBgf/xABEEAACAQMCAwQECAwFBQAAAAABAgMABBEFIRIxQQYTUWEicYGRFBUyUnKTstEHIyYzNUJUobGzweElNGKi8BZjc5Lx/8QAGgEAAwEBAQEAAAAAAAAAAAAAAAECAwQFBv/EACgRAAICAQMDBAIDAQAAAAAAAAABAhEDEiExBDJBEyJRcTNSFCORYf/aAAwDAQACEQMRAD8AY9s7+4i7Vagi3VyigxhESZlUHhXOcEY68utIodQvXnRZL67CFgCfhL7DPrpl27kC9rNRBiRjxJ6TZz+bXzrnuNQ/F3a4+bk4rgyXb3Pns0msj38jnUru7gnCJe3WOh79xkYHQnzI88U9jcf9OfCzKS/ckGb4a+e84Tt8v5WemPZXFvIr44Ylj+iTv7zUzJGVIEEYJAGd9v3/APMVCi6rUOOWpMZ6dezSSt8L1G7SMLkYuXBJ99CuL+7S4dYtQu2jB9Emd9x76oxyovyolY55kt7tjWuLw2HhmrvYzcnpq9y58ZX37bdfXv8AfWxqV+MEX13n/wA7/fVLNbBpWyNUvkdWvaPUYsCa4lmQdGkIPv8Avp1a6wbxfxV1MGxko0jAj99cZmto7KwZWKsORBwRTU2jWOaceXZ27XVzn/Mz/Wt99Ca7uf2mf61vvpRp+riTEV02H6SnYH1/fTJhV3Zup6lsy1p15Oup2rS3UojEycXFK2MZ3zvyrv8A40039utPrl++vMWoTe2rjNxNsXUSxpqrPU/jTTP260+uX76z40039vtPrl++vKxC557VndIvMcR86r1n8Gn82X6nqo1PTjyvbX65fvrfxlp/7Za/Wr99eTPQXA8BR63/AAT65/qdb21u45dTs2t71+5EZ7wW0+M7+RpIstrg8ep6sPITb+z0v40mcDwoLYzXNNycm0znn1cm7oeiaAxrxahqivwji4Z8gnbPNuXOrOjXckeu2rQXl28Y5rNKTk8JB2zgiuWbFMOzn6btPpH7JpRUtS3CHVSckgfb4/ldqH0k/lrXP5rpe38YftVf42YMnt9Ba5jcbEYNXNe5nNnX9j+2TBreaGDW81JkEBrYNDzW80DCZreaHmt5oAJmszUM1ONWkOEUk0gNg78x7aaaZqDriCXiaPoeq/2qrFajGZGz5CrC4UYAAA6AVSLinHcfiHI4mbY/NrCqr8ke2lllemEhJCTEf9v9qZswKgg5B3BFabHUmmDegtRHO1CakKSBPQXor0FqRkwT0B6M9BapM2DJpj2bP+OWn0j/AANLGO9MezR/xy0H+o/ZNEeUGPvRPt4+O12oDpxJ9haQuqyjOcN402/CA2O2Oo5+cn8taRpJVS7maZfyS+2QdWjOGGK1mrYKuOFhkUGS3Zd4zxL4dakycQea2DQ874NSXLHCgk+QzSJJg1JeJmCqpJ8BzqzbaZczYZk4E8W5+wUzh0/ulwpVT1PMmq0lxxyYvhs+TTf+g/qatgBRhQAPAVY+C/8Ac/dWjajq5Psp0aqFAC1azRTb+D/uqBtz0ce6gTTB8W9W7K97n8XJ+bP+2qrROOoNDZHHNc0CTaOgY5GQcigsaXWl6YSI5jhCeZ/VpgxBGx58qdmupME9BY0VzQHpEMg5qu9FehNSM2CNMuzH6dtPpH7Jpa1MOzH6etPpH7JojyEF70A/CKcdstR+kn8ta55Hp9+Ec/lpqX0k/lrXOA05dzKzfkl9l2OSrtskkp9AbdSeQqpY2vegPLkJ0HU07t0L4SNQAB0GwoSKhFvk0mmwSYEgLP5bA1ci07uBnCsOYCjYeyrMCrEuF59T40USbVelHQscSoW9lRLVbkjSQb7HxFVJoJI9wOJfEUUDi0QLVEvQy29RZqkzbJlvOolqGWqBaghhC1QLUMtUS1IRMsN89asWt0I8RyY4eh+bVItQpJAoNBOqtx5KAORzVZzS+0vjHiOQ5Q9eo/tV4kEZByDuMUFarBtRLSxur+Ro7OEyuq8RUEAgeO9DamHZ+++L75pQkrs8ZRVij4ydweWR0BpxSctwjFN7h7PslqV1EzyFLVw/CI51YE8t9s/8FFsdCudI1iwluJreRXlZB3TE4PAx3yB4V0NxqCxIpu5TAZI+MNMojAB6c9j4+FIobx59fsIj3LRJO7RyRXCyhhwsAcDlzzvWmSCjJad0dXoqNNo5r8JBx211L6Sfy1pLYW4mfjlGI1/efCnX4R1LduNRVeZeMD6taBZwbJDEOQ3bw86za9zOecbyy+w9vG0zYXYDmegplFwxKFUe3xoaBYkCLyFaLVaRqlRaElSEm1Uw+9bElMdl0SVMSVSD1MSUD1BpYopvlLhvnLVKe0ljGVHGvlz91WRJUxJvSpCaUhOW3NQLU4ngiuB6Y9L5w50tubGWIFo/xqDqOY9YqWqMpQaK5aoFqgWqBapMmEL1VeTiNallB2FDBqSGTzVm2umh9E5KHp4eqqma3mgS2HKyJIgZGBB8KLaWst7dRW1v+ckbAOcY88+VI4pXjbiQ4P8AGnOi3AnuWt1ISa4hlhTLYHGyEDfpk4Htq403ub4qnNJnVJ2TdrMlL/UzGy7uoPdkY+ZxcRHspLpNhLp/ae1gmCHcsrpurqVOGB8DXdWlzFKzajFftHBwkTwzFR3RH6rZwUKkkEH1bVy4nE/aLTXBYh3nlj4gc907OU58gR6QHgwrecVVno58MElJeBD23j4+3mptgnBjA9ZjWowIIYwP1jzNNe1kHD2t1OZsZZ04fq0FK2as63ZzSjUmbZqiWqBNQLUCZMtWhJQi1QLedIlstiWpiSqIkqYkoFZeElTWSqAk86IsnnTsdl9ZKmJKoLJ51PvaB2GubWC5GWBSTo68/wC9JL+zntwWI44x+sv9R0pwJdudTWTrmk1ZMoxkclxZ3qWafXmlw3GXh/FS+XyT6xSS5t5rV+CZCp6HmD6j1qGmjnljcSOa3mh5reakgJmsBxuOdDzWwaAHS9or3CNPFZXMyABJri0SSRccvSIztVns3eT3fae1luZWlld2LMx3J4Wrnqc9jz+Udl9JvsmrUm2rZtDJOUkpM6bthE79o70qBniUAZxn0F5Vzpbn5DJ8q6Dtta3E+uXLIGTEgKuc4I4FGR6iKpaNcQQ63LPLdtYMID3VzwFsPxjmvUEZBB2x5gU9UtbVHpYsUcuZxm6XyKCc8t6gxpg8iJr998BuXkViRHcl8sSY1y4Jxvni/pUI0i1LVo4nnIWQAPLgAkhdzg+JHrpKTctIs/TKDqMr3oXM1DLGnep6PFb6pDawTho3i7xuNvSXGc8h1wCNuRqjqWmtbyxrCpYu/APSzls4A5CtVG4a09jnngyK9uCgWrBJTTVOz9xY2TXhuIpEWRYygyHDHkANwff7KXXem39mwF7ay22Y2kHfKVyo/uQPWRWd0rZDxTTqjQkFT74Ac6WpLJIGKLkLzx0rayEjiP7qaTfCI9y8DITZqay+dLVm99FSQk0t7FqGKyUZJKXo/nR0c46j10ykxgj0R1jnjKTIHQ8wapI9HR6ZYr1DRnj4pbTMkfMp+sPv/jSnNdjG+4qpqGlxXoMiYjn+cOTev76lxMp4r3RzWa2K3cQy2spjnUow8evmPKoZxUGFE8067Hn8pLL6TfZNIwaddjj+Utl9JvstTjyXi70eu6rZpNcv6OSW39wqh8S2ckzLLxBeHYLuc56DrTu6U/CHI8aAAyNxKSD4rzrqrc9xKKlckc5cdmbVp5EVVZOjcI3BGaXydkUaThRCrf6XIrsgMMWIzxfK351EllkDoACBgVOncmcMb4Rx0fZ7UrTUjcW9xIbrgI45QHDLjGDkeQ9wqrqFn2hWWCVjbs8MokTNvj0gCN8E+J6dBXeSSs8qu3DgDGAM1GR8spXBw3FVKPtol44+GeW9ol1vU4oo57OBeBmdjFIRxk7Zw3LAz76t6peDUNOZtVjv5Lk2yp3aRcYEgG7Ag4xnfOfYeno2oQ29xDxEgsG2GDyPP+lCvLOyMeIwkqd36Kld16Vl6aQ1CScmpco8s0rUtMh7LXNhqsIjvo5C0DSQE8SEglQcePFsaH2EtFuda0z4TbtLbtLhhgEZGcZHUZr0qPQbKSzd5DmUt6K8XTbfFULXsvZ3M8S9yoYndlABHtrTpF6U5NeTPRP234PLdVmI1CR0ifgkcsAVVCoJ22Gw9Q28K6LRdFsb3WbK2TUIp45nbKBvSwFJGR0zgD2kU5vuyFq0vpxsGAx8tgR5VWi7HS291FJZzTxTqwaNhg4I9YpZU5ZHKhQjSlqx3fn4J632ds9N0dHikL3KKGaTiyHyd9hke6iL2Ud9JXUI3JXuy/AFYnhBwTnGM9cUXtBp2t3UIjuHjC/rYQji367mrdrqWqWNokHwSKQRoyI5JyoOduYB59RXH1SepNWlT4PR6OGB2pRXjlfYm07QXvbOa4juY07tyvC+AABjcsSAOdVWsruO8e0aFu/XOU26DNNNBvJLCe4iulu4YXJKSQgNwk4Byu4PLkQaDrl1Amqtc2GCHjbCDIAJGAM426nyr0IQg+nUn3Uv9PEy7dQ1Htt/54FrTJDKsUrcMjHAU9T4VbVZFjWRkYIRkMRsR6/ZXKdxqdxqsV1cBGRJAfQkUhR6s5/dXcQ6Xc6jpSMt5wRxqMI0ZIGd+YI8f+dcsOmUqm6ROSUo9qsX3MEN5EI7hRg/JIO4PlXMahYS2MgDkNGT6Mg5HyPgfKvQ+zN0lreTRI8a3HEVR3xuADyz574G/rFXO2AhuI1+GSW8k7gAxJuQADknyP8AHGOtZySb2LliU435PJgad9jD+Utl9JvstVTVdMeyYyR5a3PXqvr++rXYs57TWP0m+w1SlTOaEWsiTPcZ1zcP6/6UMpVqVfxzGtcG1dZ7lFQpUTH5VcMdRMdKhUUjHUDHV4x+VQMdAqKRjNR4SOW1XTHUe6ooVFHu8ZrIw0Tq6bMpyDirpjqJioW3AblF14nJKjfpjlVmC4dJkZ8EAknbx/8AtS7ryrXdkHah7uwTaCXUkM9tnCh8fJ86NGLYWwDKpwpBTHM1V7us4D4mpkm+DSGSuUZbabAyu/dIdzuRnw8KX6rpVsXISPhxtuMZpkpkQEKxGedRePj+VvV2tNGMopyujkH0xXmEbxIxJwNqIez0asTEeAj5px/A10oso+9WQFsqc4NDltmYZVN/fUKN8mcoHMfEMsUglikYSBuINzIPjuD7+lV20S5jyMnPM7V26xYK55gY5VLu84GSRjr40mh+mqo4F9OnClXjDKdiD1qhouiTWXaeynhQm3LNkZ/N+ifeK9GmMQGFUMfVsKFYWsb6jEzLk58OW1GlGbwxbR00nyjWqysrQ7TVaIrKygCOKiQKysoEaIFQIFZWUgIkVrFZWUCNYFaIFZWUARxWiKysoEZisxWVlAGVqsrKQnwYKr3bEMFB28KysoB8Fej6f/nYvWf4VlZQQj//2Q=="/>
          <p:cNvSpPr>
            <a:spLocks noChangeAspect="1" noChangeArrowheads="1"/>
          </p:cNvSpPr>
          <p:nvPr/>
        </p:nvSpPr>
        <p:spPr bwMode="auto">
          <a:xfrm>
            <a:off x="120650" y="-606425"/>
            <a:ext cx="1476375" cy="12382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632" name="AutoShape 8" descr="data:image/jpg;base64,/9j/4AAQSkZJRgABAQAAAQABAAD/2wBDAAkGBwgHBgkIBwgKCgkLDRYPDQwMDRsUFRAWIB0iIiAdHx8kKDQsJCYxJx8fLT0tMTU3Ojo6Iys/RD84QzQ5Ojf/2wBDAQoKCg0MDRoPDxo3JR8lNzc3Nzc3Nzc3Nzc3Nzc3Nzc3Nzc3Nzc3Nzc3Nzc3Nzc3Nzc3Nzc3Nzc3Nzc3Nzc3Nzf/wAARCACTALADASIAAhEBAxEB/8QAGwAAAgIDAQAAAAAAAAAAAAAAAwUCBAABBgf/xABEEAACAQMCAwQECAwFBQAAAAABAgMABBEFIRIxQQYTUWEicYGRFBUyUnKTstEHIyYzNUJUobGzweElNGKi8BZjc5Lx/8QAGgEAAwEBAQEAAAAAAAAAAAAAAAECAwQFBv/EACgRAAICAQMDBAIDAQAAAAAAAAABAhEDEiExBDJBEyJRcTNSFCORYf/aAAwDAQACEQMRAD8AY9s7+4i7Vagi3VyigxhESZlUHhXOcEY68utIodQvXnRZL67CFgCfhL7DPrpl27kC9rNRBiRjxJ6TZz+bXzrnuNQ/F3a4+bk4rgyXb3Pns0msj38jnUru7gnCJe3WOh79xkYHQnzI88U9jcf9OfCzKS/ckGb4a+e84Tt8v5WemPZXFvIr44Ylj+iTv7zUzJGVIEEYJAGd9v3/APMVCi6rUOOWpMZ6dezSSt8L1G7SMLkYuXBJ99CuL+7S4dYtQu2jB9Emd9x76oxyovyolY55kt7tjWuLw2HhmrvYzcnpq9y58ZX37bdfXv8AfWxqV+MEX13n/wA7/fVLNbBpWyNUvkdWvaPUYsCa4lmQdGkIPv8Avp1a6wbxfxV1MGxko0jAj99cZmto7KwZWKsORBwRTU2jWOaceXZ27XVzn/Mz/Wt99Ca7uf2mf61vvpRp+riTEV02H6SnYH1/fTJhV3Zup6lsy1p15Oup2rS3UojEycXFK2MZ3zvyrv8A40039utPrl++vMWoTe2rjNxNsXUSxpqrPU/jTTP260+uX76z40039vtPrl++vKxC557VndIvMcR86r1n8Gn82X6nqo1PTjyvbX65fvrfxlp/7Za/Wr99eTPQXA8BR63/AAT65/qdb21u45dTs2t71+5EZ7wW0+M7+RpIstrg8ep6sPITb+z0v40mcDwoLYzXNNycm0znn1cm7oeiaAxrxahqivwji4Z8gnbPNuXOrOjXckeu2rQXl28Y5rNKTk8JB2zgiuWbFMOzn6btPpH7JpRUtS3CHVSckgfb4/ldqH0k/lrXP5rpe38YftVf42YMnt9Ba5jcbEYNXNe5nNnX9j+2TBreaGDW81JkEBrYNDzW80DCZreaHmt5oAJmszUM1ONWkOEUk0gNg78x7aaaZqDriCXiaPoeq/2qrFajGZGz5CrC4UYAAA6AVSLinHcfiHI4mbY/NrCqr8ke2lllemEhJCTEf9v9qZswKgg5B3BFabHUmmDegtRHO1CakKSBPQXor0FqRkwT0B6M9BapM2DJpj2bP+OWn0j/AANLGO9MezR/xy0H+o/ZNEeUGPvRPt4+O12oDpxJ9haQuqyjOcN402/CA2O2Oo5+cn8taRpJVS7maZfyS+2QdWjOGGK1mrYKuOFhkUGS3Zd4zxL4dakycQea2DQ874NSXLHCgk+QzSJJg1JeJmCqpJ8BzqzbaZczYZk4E8W5+wUzh0/ulwpVT1PMmq0lxxyYvhs+TTf+g/qatgBRhQAPAVY+C/8Ac/dWjajq5Psp0aqFAC1azRTb+D/uqBtz0ce6gTTB8W9W7K97n8XJ+bP+2qrROOoNDZHHNc0CTaOgY5GQcigsaXWl6YSI5jhCeZ/VpgxBGx58qdmupME9BY0VzQHpEMg5qu9FehNSM2CNMuzH6dtPpH7Jpa1MOzH6etPpH7JojyEF70A/CKcdstR+kn8ta55Hp9+Ec/lpqX0k/lrXOA05dzKzfkl9l2OSrtskkp9AbdSeQqpY2vegPLkJ0HU07t0L4SNQAB0GwoSKhFvk0mmwSYEgLP5bA1ci07uBnCsOYCjYeyrMCrEuF59T40USbVelHQscSoW9lRLVbkjSQb7HxFVJoJI9wOJfEUUDi0QLVEvQy29RZqkzbJlvOolqGWqBaghhC1QLUMtUS1IRMsN89asWt0I8RyY4eh+bVItQpJAoNBOqtx5KAORzVZzS+0vjHiOQ5Q9eo/tV4kEZByDuMUFarBtRLSxur+Ro7OEyuq8RUEAgeO9DamHZ+++L75pQkrs8ZRVij4ydweWR0BpxSctwjFN7h7PslqV1EzyFLVw/CI51YE8t9s/8FFsdCudI1iwluJreRXlZB3TE4PAx3yB4V0NxqCxIpu5TAZI+MNMojAB6c9j4+FIobx59fsIj3LRJO7RyRXCyhhwsAcDlzzvWmSCjJad0dXoqNNo5r8JBx211L6Sfy1pLYW4mfjlGI1/efCnX4R1LduNRVeZeMD6taBZwbJDEOQ3bw86za9zOecbyy+w9vG0zYXYDmegplFwxKFUe3xoaBYkCLyFaLVaRqlRaElSEm1Uw+9bElMdl0SVMSVSD1MSUD1BpYopvlLhvnLVKe0ljGVHGvlz91WRJUxJvSpCaUhOW3NQLU4ngiuB6Y9L5w50tubGWIFo/xqDqOY9YqWqMpQaK5aoFqgWqBapMmEL1VeTiNallB2FDBqSGTzVm2umh9E5KHp4eqqma3mgS2HKyJIgZGBB8KLaWst7dRW1v+ckbAOcY88+VI4pXjbiQ4P8AGnOi3AnuWt1ISa4hlhTLYHGyEDfpk4Htq403ub4qnNJnVJ2TdrMlL/UzGy7uoPdkY+ZxcRHspLpNhLp/ae1gmCHcsrpurqVOGB8DXdWlzFKzajFftHBwkTwzFR3RH6rZwUKkkEH1bVy4nE/aLTXBYh3nlj4gc907OU58gR6QHgwrecVVno58MElJeBD23j4+3mptgnBjA9ZjWowIIYwP1jzNNe1kHD2t1OZsZZ04fq0FK2as63ZzSjUmbZqiWqBNQLUCZMtWhJQi1QLedIlstiWpiSqIkqYkoFZeElTWSqAk86IsnnTsdl9ZKmJKoLJ51PvaB2GubWC5GWBSTo68/wC9JL+zntwWI44x+sv9R0pwJdudTWTrmk1ZMoxkclxZ3qWafXmlw3GXh/FS+XyT6xSS5t5rV+CZCp6HmD6j1qGmjnljcSOa3mh5reakgJmsBxuOdDzWwaAHS9or3CNPFZXMyABJri0SSRccvSIztVns3eT3fae1luZWlld2LMx3J4Wrnqc9jz+Udl9JvsmrUm2rZtDJOUkpM6bthE79o70qBniUAZxn0F5Vzpbn5DJ8q6Dtta3E+uXLIGTEgKuc4I4FGR6iKpaNcQQ63LPLdtYMID3VzwFsPxjmvUEZBB2x5gU9UtbVHpYsUcuZxm6XyKCc8t6gxpg8iJr998BuXkViRHcl8sSY1y4Jxvni/pUI0i1LVo4nnIWQAPLgAkhdzg+JHrpKTctIs/TKDqMr3oXM1DLGnep6PFb6pDawTho3i7xuNvSXGc8h1wCNuRqjqWmtbyxrCpYu/APSzls4A5CtVG4a09jnngyK9uCgWrBJTTVOz9xY2TXhuIpEWRYygyHDHkANwff7KXXem39mwF7ay22Y2kHfKVyo/uQPWRWd0rZDxTTqjQkFT74Ac6WpLJIGKLkLzx0rayEjiP7qaTfCI9y8DITZqay+dLVm99FSQk0t7FqGKyUZJKXo/nR0c46j10ykxgj0R1jnjKTIHQ8wapI9HR6ZYr1DRnj4pbTMkfMp+sPv/jSnNdjG+4qpqGlxXoMiYjn+cOTev76lxMp4r3RzWa2K3cQy2spjnUow8evmPKoZxUGFE8067Hn8pLL6TfZNIwaddjj+Utl9JvstTjyXi70eu6rZpNcv6OSW39wqh8S2ckzLLxBeHYLuc56DrTu6U/CHI8aAAyNxKSD4rzrqrc9xKKlckc5cdmbVp5EVVZOjcI3BGaXydkUaThRCrf6XIrsgMMWIzxfK351EllkDoACBgVOncmcMb4Rx0fZ7UrTUjcW9xIbrgI45QHDLjGDkeQ9wqrqFn2hWWCVjbs8MokTNvj0gCN8E+J6dBXeSSs8qu3DgDGAM1GR8spXBw3FVKPtol44+GeW9ol1vU4oo57OBeBmdjFIRxk7Zw3LAz76t6peDUNOZtVjv5Lk2yp3aRcYEgG7Ag4xnfOfYeno2oQ29xDxEgsG2GDyPP+lCvLOyMeIwkqd36Kld16Vl6aQ1CScmpco8s0rUtMh7LXNhqsIjvo5C0DSQE8SEglQcePFsaH2EtFuda0z4TbtLbtLhhgEZGcZHUZr0qPQbKSzd5DmUt6K8XTbfFULXsvZ3M8S9yoYndlABHtrTpF6U5NeTPRP234PLdVmI1CR0ifgkcsAVVCoJ22Gw9Q28K6LRdFsb3WbK2TUIp45nbKBvSwFJGR0zgD2kU5vuyFq0vpxsGAx8tgR5VWi7HS291FJZzTxTqwaNhg4I9YpZU5ZHKhQjSlqx3fn4J632ds9N0dHikL3KKGaTiyHyd9hke6iL2Ud9JXUI3JXuy/AFYnhBwTnGM9cUXtBp2t3UIjuHjC/rYQji367mrdrqWqWNokHwSKQRoyI5JyoOduYB59RXH1SepNWlT4PR6OGB2pRXjlfYm07QXvbOa4juY07tyvC+AABjcsSAOdVWsruO8e0aFu/XOU26DNNNBvJLCe4iulu4YXJKSQgNwk4Byu4PLkQaDrl1Amqtc2GCHjbCDIAJGAM426nyr0IQg+nUn3Uv9PEy7dQ1Htt/54FrTJDKsUrcMjHAU9T4VbVZFjWRkYIRkMRsR6/ZXKdxqdxqsV1cBGRJAfQkUhR6s5/dXcQ6Xc6jpSMt5wRxqMI0ZIGd+YI8f+dcsOmUqm6ROSUo9qsX3MEN5EI7hRg/JIO4PlXMahYS2MgDkNGT6Mg5HyPgfKvQ+zN0lreTRI8a3HEVR3xuADyz574G/rFXO2AhuI1+GSW8k7gAxJuQADknyP8AHGOtZySb2LliU435PJgad9jD+Utl9JvstVTVdMeyYyR5a3PXqvr++rXYs57TWP0m+w1SlTOaEWsiTPcZ1zcP6/6UMpVqVfxzGtcG1dZ7lFQpUTH5VcMdRMdKhUUjHUDHV4x+VQMdAqKRjNR4SOW1XTHUe6ooVFHu8ZrIw0Tq6bMpyDirpjqJioW3AblF14nJKjfpjlVmC4dJkZ8EAknbx/8AtS7ryrXdkHah7uwTaCXUkM9tnCh8fJ86NGLYWwDKpwpBTHM1V7us4D4mpkm+DSGSuUZbabAyu/dIdzuRnw8KX6rpVsXISPhxtuMZpkpkQEKxGedRePj+VvV2tNGMopyujkH0xXmEbxIxJwNqIez0asTEeAj5px/A10oso+9WQFsqc4NDltmYZVN/fUKN8mcoHMfEMsUglikYSBuINzIPjuD7+lV20S5jyMnPM7V26xYK55gY5VLu84GSRjr40mh+mqo4F9OnClXjDKdiD1qhouiTWXaeynhQm3LNkZ/N+ifeK9GmMQGFUMfVsKFYWsb6jEzLk58OW1GlGbwxbR00nyjWqysrQ7TVaIrKygCOKiQKysoEaIFQIFZWUgIkVrFZWUCNYFaIFZWUARxWiKysoEZisxWVlAGVqsrKQnwYKr3bEMFB28KysoB8Fej6f/nYvWf4VlZQQj//2Q=="/>
          <p:cNvSpPr>
            <a:spLocks noChangeAspect="1" noChangeArrowheads="1"/>
          </p:cNvSpPr>
          <p:nvPr/>
        </p:nvSpPr>
        <p:spPr bwMode="auto">
          <a:xfrm>
            <a:off x="120650" y="-606425"/>
            <a:ext cx="1476375" cy="12382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7650" name="Picture 2" descr="http://app.files.wptool.cn/index/pcnews/1407240210_1_1.jpg"/>
          <p:cNvPicPr>
            <a:picLocks noChangeAspect="1" noChangeArrowheads="1"/>
          </p:cNvPicPr>
          <p:nvPr/>
        </p:nvPicPr>
        <p:blipFill>
          <a:blip r:embed="rId3" cstate="print"/>
          <a:srcRect/>
          <a:stretch>
            <a:fillRect/>
          </a:stretch>
        </p:blipFill>
        <p:spPr bwMode="auto">
          <a:xfrm>
            <a:off x="0" y="4811341"/>
            <a:ext cx="3635897" cy="2046659"/>
          </a:xfrm>
          <a:prstGeom prst="rect">
            <a:avLst/>
          </a:prstGeom>
          <a:noFill/>
        </p:spPr>
      </p:pic>
      <p:pic>
        <p:nvPicPr>
          <p:cNvPr id="27652" name="Picture 4" descr="http://img2.xue163.com/www.go-gddq.com/upload/2013-07/130724112988841.jpg"/>
          <p:cNvPicPr>
            <a:picLocks noChangeAspect="1" noChangeArrowheads="1"/>
          </p:cNvPicPr>
          <p:nvPr/>
        </p:nvPicPr>
        <p:blipFill>
          <a:blip r:embed="rId4" cstate="print"/>
          <a:srcRect/>
          <a:stretch>
            <a:fillRect/>
          </a:stretch>
        </p:blipFill>
        <p:spPr bwMode="auto">
          <a:xfrm>
            <a:off x="5754291" y="4708079"/>
            <a:ext cx="3389709" cy="2149921"/>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pic>
        <p:nvPicPr>
          <p:cNvPr id="7" name="Picture 4"/>
          <p:cNvPicPr>
            <a:picLocks noChangeAspect="1" noChangeArrowheads="1"/>
          </p:cNvPicPr>
          <p:nvPr/>
        </p:nvPicPr>
        <p:blipFill>
          <a:blip r:embed="rId2" cstate="print"/>
          <a:srcRect/>
          <a:stretch>
            <a:fillRect/>
          </a:stretch>
        </p:blipFill>
        <p:spPr bwMode="auto">
          <a:xfrm>
            <a:off x="3131840" y="830605"/>
            <a:ext cx="5904656" cy="5667375"/>
          </a:xfrm>
          <a:prstGeom prst="rect">
            <a:avLst/>
          </a:prstGeom>
          <a:noFill/>
          <a:ln w="9525">
            <a:noFill/>
            <a:miter lim="800000"/>
            <a:headEnd/>
            <a:tailEnd/>
          </a:ln>
        </p:spPr>
      </p:pic>
      <p:pic>
        <p:nvPicPr>
          <p:cNvPr id="2" name="图片 1"/>
          <p:cNvPicPr>
            <a:picLocks noChangeAspect="1"/>
          </p:cNvPicPr>
          <p:nvPr/>
        </p:nvPicPr>
        <p:blipFill>
          <a:blip r:embed="rId3"/>
          <a:stretch>
            <a:fillRect/>
          </a:stretch>
        </p:blipFill>
        <p:spPr>
          <a:xfrm>
            <a:off x="107504" y="3485938"/>
            <a:ext cx="2877561" cy="2103302"/>
          </a:xfrm>
          <a:prstGeom prst="rect">
            <a:avLst/>
          </a:prstGeom>
        </p:spPr>
      </p:pic>
      <p:sp>
        <p:nvSpPr>
          <p:cNvPr id="3" name="圆角矩形 2"/>
          <p:cNvSpPr/>
          <p:nvPr/>
        </p:nvSpPr>
        <p:spPr>
          <a:xfrm>
            <a:off x="3131840" y="2276872"/>
            <a:ext cx="3168352" cy="1080120"/>
          </a:xfrm>
          <a:prstGeom prst="round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563888" y="3664293"/>
            <a:ext cx="1656184" cy="1080120"/>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3563888" y="5589240"/>
            <a:ext cx="1656184" cy="1080120"/>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0" name="圆角矩形 9"/>
          <p:cNvSpPr/>
          <p:nvPr/>
        </p:nvSpPr>
        <p:spPr>
          <a:xfrm>
            <a:off x="5366847" y="3664293"/>
            <a:ext cx="1656184" cy="108012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428797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1679921"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小结</a:t>
            </a:r>
          </a:p>
        </p:txBody>
      </p:sp>
      <p:sp>
        <p:nvSpPr>
          <p:cNvPr id="5" name="Rectangle 4"/>
          <p:cNvSpPr>
            <a:spLocks noChangeArrowheads="1"/>
          </p:cNvSpPr>
          <p:nvPr/>
        </p:nvSpPr>
        <p:spPr bwMode="auto">
          <a:xfrm>
            <a:off x="178619" y="771550"/>
            <a:ext cx="8496300" cy="863600"/>
          </a:xfrm>
          <a:prstGeom prst="rect">
            <a:avLst/>
          </a:prstGeom>
          <a:noFill/>
          <a:ln w="9525">
            <a:noFill/>
            <a:miter lim="800000"/>
            <a:headEnd/>
            <a:tailEnd/>
          </a:ln>
        </p:spPr>
        <p:txBody>
          <a:bodyPr anchor="ctr"/>
          <a:lstStyle/>
          <a:p>
            <a:pPr algn="l"/>
            <a:r>
              <a:rPr kumimoji="0" lang="zh-CN" altLang="en-US" sz="3200" dirty="0">
                <a:solidFill>
                  <a:srgbClr val="FF0000"/>
                </a:solidFill>
                <a:latin typeface="Arial" charset="0"/>
                <a:ea typeface="黑体" pitchFamily="2" charset="-122"/>
              </a:rPr>
              <a:t>进程调度的原则</a:t>
            </a:r>
          </a:p>
        </p:txBody>
      </p:sp>
      <p:sp>
        <p:nvSpPr>
          <p:cNvPr id="6" name="Rectangle 5"/>
          <p:cNvSpPr>
            <a:spLocks noChangeArrowheads="1"/>
          </p:cNvSpPr>
          <p:nvPr/>
        </p:nvSpPr>
        <p:spPr bwMode="auto">
          <a:xfrm>
            <a:off x="467544" y="1628800"/>
            <a:ext cx="8497887" cy="4476750"/>
          </a:xfrm>
          <a:prstGeom prst="rect">
            <a:avLst/>
          </a:prstGeom>
          <a:noFill/>
          <a:ln w="9525">
            <a:noFill/>
            <a:miter lim="800000"/>
            <a:headEnd/>
            <a:tailEnd/>
          </a:ln>
        </p:spPr>
        <p:txBody>
          <a:bodyPr/>
          <a:lstStyle/>
          <a:p>
            <a:pPr marL="342900" indent="-342900" algn="l">
              <a:lnSpc>
                <a:spcPct val="150000"/>
              </a:lnSpc>
              <a:spcBef>
                <a:spcPct val="20000"/>
              </a:spcBef>
              <a:buClr>
                <a:srgbClr val="F4E7ED"/>
              </a:buClr>
              <a:buSzPct val="75000"/>
              <a:buFont typeface="Wingdings" pitchFamily="2" charset="2"/>
              <a:buChar char="n"/>
            </a:pPr>
            <a:r>
              <a:rPr kumimoji="0" lang="en-US" altLang="zh-CN" sz="1800" b="1" dirty="0">
                <a:solidFill>
                  <a:srgbClr val="FFC000"/>
                </a:solidFill>
                <a:latin typeface="黑体" pitchFamily="2" charset="-122"/>
                <a:ea typeface="黑体" pitchFamily="2" charset="-122"/>
              </a:rPr>
              <a:t> </a:t>
            </a:r>
            <a:r>
              <a:rPr kumimoji="0" lang="zh-CN" altLang="en-US" sz="1800" b="1" dirty="0">
                <a:solidFill>
                  <a:srgbClr val="FFC000"/>
                </a:solidFill>
                <a:latin typeface="黑体" pitchFamily="2" charset="-122"/>
                <a:ea typeface="黑体" pitchFamily="2" charset="-122"/>
              </a:rPr>
              <a:t>公平性原则：</a:t>
            </a:r>
          </a:p>
          <a:p>
            <a:pPr marL="742950" lvl="1" indent="-285750" algn="l">
              <a:lnSpc>
                <a:spcPct val="150000"/>
              </a:lnSpc>
              <a:spcBef>
                <a:spcPct val="20000"/>
              </a:spcBef>
              <a:buClr>
                <a:srgbClr val="AC66BB"/>
              </a:buClr>
              <a:buSzPct val="80000"/>
              <a:buFont typeface="Wingdings" pitchFamily="2" charset="2"/>
              <a:buChar char="¨"/>
            </a:pPr>
            <a:r>
              <a:rPr kumimoji="0" lang="zh-CN" altLang="en-US" sz="1800" b="1" dirty="0">
                <a:solidFill>
                  <a:schemeClr val="tx1"/>
                </a:solidFill>
                <a:latin typeface="黑体" pitchFamily="2" charset="-122"/>
                <a:ea typeface="黑体" pitchFamily="2" charset="-122"/>
              </a:rPr>
              <a:t>应保证每个进程获得合理的</a:t>
            </a:r>
            <a:r>
              <a:rPr kumimoji="0" lang="en-US" altLang="zh-CN" sz="1800" b="1" dirty="0">
                <a:solidFill>
                  <a:schemeClr val="tx1"/>
                </a:solidFill>
                <a:latin typeface="黑体" pitchFamily="2" charset="-122"/>
                <a:ea typeface="黑体" pitchFamily="2" charset="-122"/>
              </a:rPr>
              <a:t>CPU</a:t>
            </a:r>
            <a:r>
              <a:rPr kumimoji="0" lang="zh-CN" altLang="en-US" sz="1800" b="1" dirty="0">
                <a:solidFill>
                  <a:schemeClr val="tx1"/>
                </a:solidFill>
                <a:latin typeface="黑体" pitchFamily="2" charset="-122"/>
                <a:ea typeface="黑体" pitchFamily="2" charset="-122"/>
              </a:rPr>
              <a:t>份额</a:t>
            </a:r>
          </a:p>
          <a:p>
            <a:pPr marL="342900" indent="-342900" algn="l">
              <a:lnSpc>
                <a:spcPct val="150000"/>
              </a:lnSpc>
              <a:spcBef>
                <a:spcPct val="20000"/>
              </a:spcBef>
              <a:buClr>
                <a:srgbClr val="F4E7ED"/>
              </a:buClr>
              <a:buSzPct val="75000"/>
              <a:buFont typeface="Wingdings" pitchFamily="2" charset="2"/>
              <a:buChar char="n"/>
            </a:pPr>
            <a:r>
              <a:rPr kumimoji="0" lang="zh-CN" altLang="en-US" sz="1800" b="1" dirty="0">
                <a:solidFill>
                  <a:srgbClr val="FFC000"/>
                </a:solidFill>
                <a:latin typeface="黑体" pitchFamily="2" charset="-122"/>
                <a:ea typeface="黑体" pitchFamily="2" charset="-122"/>
              </a:rPr>
              <a:t> 有效性原则：</a:t>
            </a:r>
          </a:p>
          <a:p>
            <a:pPr marL="742950" lvl="1" indent="-285750" algn="l">
              <a:lnSpc>
                <a:spcPct val="150000"/>
              </a:lnSpc>
              <a:spcBef>
                <a:spcPct val="20000"/>
              </a:spcBef>
              <a:buClr>
                <a:srgbClr val="AC66BB"/>
              </a:buClr>
              <a:buSzPct val="80000"/>
              <a:buFont typeface="Wingdings" pitchFamily="2" charset="2"/>
              <a:buChar char="¨"/>
            </a:pPr>
            <a:r>
              <a:rPr kumimoji="0" lang="en-US" altLang="zh-CN" sz="1800" b="1" dirty="0">
                <a:solidFill>
                  <a:schemeClr val="tx1"/>
                </a:solidFill>
                <a:latin typeface="黑体" pitchFamily="2" charset="-122"/>
                <a:ea typeface="黑体" pitchFamily="2" charset="-122"/>
              </a:rPr>
              <a:t>CPU</a:t>
            </a:r>
            <a:r>
              <a:rPr kumimoji="0" lang="zh-CN" altLang="en-US" sz="1800" b="1" dirty="0">
                <a:solidFill>
                  <a:schemeClr val="tx1"/>
                </a:solidFill>
                <a:latin typeface="黑体" pitchFamily="2" charset="-122"/>
                <a:ea typeface="黑体" pitchFamily="2" charset="-122"/>
              </a:rPr>
              <a:t>资源应得到最大限度的利用</a:t>
            </a:r>
          </a:p>
          <a:p>
            <a:pPr marL="342900" indent="-342900" algn="l">
              <a:lnSpc>
                <a:spcPct val="150000"/>
              </a:lnSpc>
              <a:spcBef>
                <a:spcPct val="20000"/>
              </a:spcBef>
              <a:buClr>
                <a:srgbClr val="F4E7ED"/>
              </a:buClr>
              <a:buSzPct val="75000"/>
              <a:buFont typeface="Wingdings" pitchFamily="2" charset="2"/>
              <a:buChar char="n"/>
            </a:pPr>
            <a:r>
              <a:rPr kumimoji="0" lang="zh-CN" altLang="en-US" sz="1800" b="1" dirty="0">
                <a:solidFill>
                  <a:srgbClr val="FFC000"/>
                </a:solidFill>
                <a:latin typeface="黑体" pitchFamily="2" charset="-122"/>
                <a:ea typeface="黑体" pitchFamily="2" charset="-122"/>
              </a:rPr>
              <a:t> 友好性原则：响应时间快</a:t>
            </a:r>
          </a:p>
          <a:p>
            <a:pPr marL="742950" lvl="1" indent="-285750" algn="l">
              <a:lnSpc>
                <a:spcPct val="150000"/>
              </a:lnSpc>
              <a:spcBef>
                <a:spcPct val="20000"/>
              </a:spcBef>
              <a:buClr>
                <a:srgbClr val="AC66BB"/>
              </a:buClr>
              <a:buSzPct val="80000"/>
              <a:buFont typeface="Wingdings" pitchFamily="2" charset="2"/>
              <a:buChar char="¨"/>
            </a:pPr>
            <a:r>
              <a:rPr kumimoji="0" lang="zh-CN" altLang="en-US" sz="1800" b="1" dirty="0">
                <a:solidFill>
                  <a:schemeClr val="tx1"/>
                </a:solidFill>
                <a:latin typeface="黑体" pitchFamily="2" charset="-122"/>
                <a:ea typeface="黑体" pitchFamily="2" charset="-122"/>
              </a:rPr>
              <a:t>与用户（人）交互的时间应尽可能的短</a:t>
            </a:r>
          </a:p>
          <a:p>
            <a:pPr marL="342900" indent="-342900" algn="l">
              <a:lnSpc>
                <a:spcPct val="150000"/>
              </a:lnSpc>
              <a:spcBef>
                <a:spcPct val="20000"/>
              </a:spcBef>
              <a:buClr>
                <a:srgbClr val="F4E7ED"/>
              </a:buClr>
              <a:buSzPct val="75000"/>
              <a:buFont typeface="Wingdings" pitchFamily="2" charset="2"/>
              <a:buChar char="n"/>
            </a:pPr>
            <a:r>
              <a:rPr kumimoji="0" lang="zh-CN" altLang="en-US" sz="1800" b="1" dirty="0">
                <a:solidFill>
                  <a:prstClr val="black"/>
                </a:solidFill>
                <a:latin typeface="黑体" pitchFamily="2" charset="-122"/>
                <a:ea typeface="黑体" pitchFamily="2" charset="-122"/>
              </a:rPr>
              <a:t> </a:t>
            </a:r>
            <a:r>
              <a:rPr kumimoji="0" lang="zh-CN" altLang="en-US" sz="1800" b="1" dirty="0">
                <a:solidFill>
                  <a:srgbClr val="FFC000"/>
                </a:solidFill>
                <a:latin typeface="黑体" pitchFamily="2" charset="-122"/>
                <a:ea typeface="黑体" pitchFamily="2" charset="-122"/>
              </a:rPr>
              <a:t>快捷性原则：周转时间短</a:t>
            </a:r>
          </a:p>
          <a:p>
            <a:pPr marL="742950" lvl="1" indent="-285750" algn="l">
              <a:lnSpc>
                <a:spcPct val="150000"/>
              </a:lnSpc>
              <a:spcBef>
                <a:spcPct val="20000"/>
              </a:spcBef>
              <a:buClr>
                <a:srgbClr val="AC66BB"/>
              </a:buClr>
              <a:buSzPct val="80000"/>
              <a:buFont typeface="Wingdings" pitchFamily="2" charset="2"/>
              <a:buChar char="¨"/>
            </a:pPr>
            <a:r>
              <a:rPr kumimoji="0" lang="zh-CN" altLang="en-US" sz="1800" b="1" dirty="0">
                <a:solidFill>
                  <a:schemeClr val="tx1"/>
                </a:solidFill>
                <a:latin typeface="黑体" pitchFamily="2" charset="-122"/>
                <a:ea typeface="黑体" pitchFamily="2" charset="-122"/>
              </a:rPr>
              <a:t>批处理作业的处理时间尽可能的短</a:t>
            </a:r>
          </a:p>
          <a:p>
            <a:pPr marL="342900" indent="-342900" algn="l">
              <a:lnSpc>
                <a:spcPct val="150000"/>
              </a:lnSpc>
              <a:spcBef>
                <a:spcPct val="20000"/>
              </a:spcBef>
              <a:buClr>
                <a:srgbClr val="F4E7ED"/>
              </a:buClr>
              <a:buSzPct val="75000"/>
              <a:buFont typeface="Wingdings" pitchFamily="2" charset="2"/>
              <a:buChar char="n"/>
            </a:pPr>
            <a:r>
              <a:rPr kumimoji="0" lang="zh-CN" altLang="en-US" sz="1800" b="1" dirty="0">
                <a:solidFill>
                  <a:prstClr val="black"/>
                </a:solidFill>
                <a:latin typeface="黑体" pitchFamily="2" charset="-122"/>
                <a:ea typeface="黑体" pitchFamily="2" charset="-122"/>
              </a:rPr>
              <a:t> </a:t>
            </a:r>
            <a:r>
              <a:rPr kumimoji="0" lang="zh-CN" altLang="en-US" sz="1800" b="1" dirty="0">
                <a:solidFill>
                  <a:srgbClr val="FFC000"/>
                </a:solidFill>
                <a:latin typeface="黑体" pitchFamily="2" charset="-122"/>
                <a:ea typeface="黑体" pitchFamily="2" charset="-122"/>
              </a:rPr>
              <a:t>广泛性原则：吞吐量大</a:t>
            </a:r>
          </a:p>
          <a:p>
            <a:pPr marL="742950" lvl="1" indent="-285750" algn="l">
              <a:lnSpc>
                <a:spcPct val="150000"/>
              </a:lnSpc>
              <a:spcBef>
                <a:spcPct val="20000"/>
              </a:spcBef>
              <a:buClr>
                <a:srgbClr val="AC66BB"/>
              </a:buClr>
              <a:buSzPct val="80000"/>
              <a:buFont typeface="Wingdings" pitchFamily="2" charset="2"/>
              <a:buChar char="¨"/>
            </a:pPr>
            <a:r>
              <a:rPr kumimoji="0" lang="zh-CN" altLang="en-US" sz="1800" b="1" dirty="0">
                <a:solidFill>
                  <a:schemeClr val="tx1"/>
                </a:solidFill>
                <a:latin typeface="黑体" pitchFamily="2" charset="-122"/>
                <a:ea typeface="黑体" pitchFamily="2" charset="-122"/>
              </a:rPr>
              <a:t>单位时间内完成的作业尽可能的多</a:t>
            </a:r>
          </a:p>
        </p:txBody>
      </p:sp>
    </p:spTree>
    <p:extLst>
      <p:ext uri="{BB962C8B-B14F-4D97-AF65-F5344CB8AC3E}">
        <p14:creationId xmlns:p14="http://schemas.microsoft.com/office/powerpoint/2010/main" val="139660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65658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小结</a:t>
            </a:r>
          </a:p>
        </p:txBody>
      </p:sp>
      <p:sp>
        <p:nvSpPr>
          <p:cNvPr id="7" name="Rectangle 4"/>
          <p:cNvSpPr>
            <a:spLocks noChangeArrowheads="1"/>
          </p:cNvSpPr>
          <p:nvPr/>
        </p:nvSpPr>
        <p:spPr bwMode="auto">
          <a:xfrm>
            <a:off x="323528" y="836712"/>
            <a:ext cx="8496300" cy="863600"/>
          </a:xfrm>
          <a:prstGeom prst="rect">
            <a:avLst/>
          </a:prstGeom>
          <a:noFill/>
          <a:ln w="9525" algn="ctr">
            <a:noFill/>
            <a:miter lim="800000"/>
            <a:headEnd/>
            <a:tailEnd/>
          </a:ln>
        </p:spPr>
        <p:txBody>
          <a:bodyPr anchor="ctr"/>
          <a:lstStyle/>
          <a:p>
            <a:pPr algn="l"/>
            <a:r>
              <a:rPr kumimoji="0" lang="zh-CN" altLang="en-US" sz="3200">
                <a:solidFill>
                  <a:srgbClr val="FF0000"/>
                </a:solidFill>
                <a:latin typeface="Arial" charset="0"/>
                <a:ea typeface="黑体" pitchFamily="2" charset="-122"/>
              </a:rPr>
              <a:t>时间片轮转调度</a:t>
            </a:r>
          </a:p>
        </p:txBody>
      </p:sp>
      <p:sp>
        <p:nvSpPr>
          <p:cNvPr id="8" name="Rectangle 5"/>
          <p:cNvSpPr>
            <a:spLocks noChangeArrowheads="1"/>
          </p:cNvSpPr>
          <p:nvPr/>
        </p:nvSpPr>
        <p:spPr bwMode="auto">
          <a:xfrm>
            <a:off x="752153" y="1622524"/>
            <a:ext cx="7678737" cy="4476750"/>
          </a:xfrm>
          <a:prstGeom prst="rect">
            <a:avLst/>
          </a:prstGeom>
          <a:noFill/>
          <a:ln w="9525">
            <a:noFill/>
            <a:miter lim="800000"/>
            <a:headEnd/>
            <a:tailEnd/>
          </a:ln>
        </p:spPr>
        <p:txBody>
          <a:bodyPr/>
          <a:lstStyle/>
          <a:p>
            <a:pPr marL="342900" indent="-342900" algn="l">
              <a:lnSpc>
                <a:spcPct val="150000"/>
              </a:lnSpc>
              <a:spcBef>
                <a:spcPct val="20000"/>
              </a:spcBef>
              <a:buClr>
                <a:srgbClr val="F4E7ED"/>
              </a:buClr>
              <a:buSzPct val="75000"/>
              <a:buFont typeface="Wingdings" pitchFamily="2" charset="2"/>
              <a:buChar char="n"/>
            </a:pPr>
            <a:r>
              <a:rPr kumimoji="0" lang="en-US" altLang="zh-CN" sz="2000" dirty="0">
                <a:solidFill>
                  <a:prstClr val="black"/>
                </a:solidFill>
                <a:latin typeface="黑体" pitchFamily="2" charset="-122"/>
                <a:ea typeface="黑体" pitchFamily="2" charset="-122"/>
              </a:rPr>
              <a:t> </a:t>
            </a:r>
            <a:r>
              <a:rPr kumimoji="0" lang="zh-CN" altLang="en-US" sz="2000" dirty="0">
                <a:solidFill>
                  <a:schemeClr val="tx1"/>
                </a:solidFill>
                <a:latin typeface="黑体" pitchFamily="2" charset="-122"/>
                <a:ea typeface="黑体" pitchFamily="2" charset="-122"/>
              </a:rPr>
              <a:t>核心思想：</a:t>
            </a:r>
          </a:p>
          <a:p>
            <a:pPr marL="742950" lvl="1" indent="-285750" algn="l">
              <a:lnSpc>
                <a:spcPct val="150000"/>
              </a:lnSpc>
              <a:spcBef>
                <a:spcPct val="20000"/>
              </a:spcBef>
              <a:buClr>
                <a:srgbClr val="AC66BB"/>
              </a:buClr>
              <a:buSzPct val="80000"/>
              <a:buFont typeface="Wingdings" pitchFamily="2" charset="2"/>
              <a:buChar char="¨"/>
            </a:pPr>
            <a:r>
              <a:rPr kumimoji="0" lang="zh-CN" altLang="en-US" sz="2000" dirty="0">
                <a:solidFill>
                  <a:schemeClr val="tx1"/>
                </a:solidFill>
                <a:latin typeface="黑体" pitchFamily="2" charset="-122"/>
                <a:ea typeface="黑体" pitchFamily="2" charset="-122"/>
              </a:rPr>
              <a:t>每个进程运行固定的时间片，然后调入下一个进程</a:t>
            </a:r>
          </a:p>
          <a:p>
            <a:pPr marL="342900" indent="-342900" algn="l">
              <a:lnSpc>
                <a:spcPct val="150000"/>
              </a:lnSpc>
              <a:spcBef>
                <a:spcPct val="20000"/>
              </a:spcBef>
              <a:buClr>
                <a:srgbClr val="F4E7ED"/>
              </a:buClr>
              <a:buSzPct val="75000"/>
              <a:buFont typeface="Wingdings" pitchFamily="2" charset="2"/>
              <a:buChar char="n"/>
            </a:pPr>
            <a:r>
              <a:rPr kumimoji="0" lang="zh-CN" altLang="en-US" sz="2000" dirty="0">
                <a:solidFill>
                  <a:schemeClr val="tx1"/>
                </a:solidFill>
                <a:latin typeface="黑体" pitchFamily="2" charset="-122"/>
                <a:ea typeface="黑体" pitchFamily="2" charset="-122"/>
              </a:rPr>
              <a:t> 实现机理：</a:t>
            </a:r>
          </a:p>
          <a:p>
            <a:pPr marL="742950" lvl="1" indent="-285750" algn="l">
              <a:lnSpc>
                <a:spcPct val="150000"/>
              </a:lnSpc>
              <a:spcBef>
                <a:spcPct val="20000"/>
              </a:spcBef>
              <a:buClr>
                <a:srgbClr val="AC66BB"/>
              </a:buClr>
              <a:buSzPct val="80000"/>
              <a:buFont typeface="Wingdings" pitchFamily="2" charset="2"/>
              <a:buChar char="¨"/>
            </a:pPr>
            <a:r>
              <a:rPr kumimoji="0" lang="zh-CN" altLang="en-US" sz="2000" dirty="0">
                <a:solidFill>
                  <a:schemeClr val="tx1"/>
                </a:solidFill>
                <a:latin typeface="黑体" pitchFamily="2" charset="-122"/>
                <a:ea typeface="黑体" pitchFamily="2" charset="-122"/>
              </a:rPr>
              <a:t>维护就绪进程队列，采用</a:t>
            </a:r>
            <a:r>
              <a:rPr kumimoji="0" lang="en-US" altLang="zh-CN" sz="2000" dirty="0">
                <a:solidFill>
                  <a:schemeClr val="tx1"/>
                </a:solidFill>
                <a:latin typeface="黑体" pitchFamily="2" charset="-122"/>
                <a:ea typeface="黑体" pitchFamily="2" charset="-122"/>
              </a:rPr>
              <a:t>FIFO</a:t>
            </a:r>
            <a:r>
              <a:rPr kumimoji="0" lang="zh-CN" altLang="en-US" sz="2000" dirty="0">
                <a:solidFill>
                  <a:schemeClr val="tx1"/>
                </a:solidFill>
                <a:latin typeface="黑体" pitchFamily="2" charset="-122"/>
                <a:ea typeface="黑体" pitchFamily="2" charset="-122"/>
              </a:rPr>
              <a:t>方式一次读取</a:t>
            </a:r>
          </a:p>
          <a:p>
            <a:pPr marL="342900" indent="-342900" algn="l">
              <a:lnSpc>
                <a:spcPct val="150000"/>
              </a:lnSpc>
              <a:spcBef>
                <a:spcPct val="20000"/>
              </a:spcBef>
              <a:buClr>
                <a:srgbClr val="F4E7ED"/>
              </a:buClr>
              <a:buSzPct val="75000"/>
              <a:buFont typeface="Wingdings" pitchFamily="2" charset="2"/>
              <a:buChar char="n"/>
            </a:pPr>
            <a:r>
              <a:rPr kumimoji="0" lang="zh-CN" altLang="en-US" sz="2000" dirty="0">
                <a:solidFill>
                  <a:schemeClr val="tx1"/>
                </a:solidFill>
                <a:latin typeface="黑体" pitchFamily="2" charset="-122"/>
                <a:ea typeface="黑体" pitchFamily="2" charset="-122"/>
              </a:rPr>
              <a:t> 特殊控制：</a:t>
            </a:r>
          </a:p>
          <a:p>
            <a:pPr marL="742950" lvl="1" indent="-285750" algn="l">
              <a:lnSpc>
                <a:spcPct val="150000"/>
              </a:lnSpc>
              <a:spcBef>
                <a:spcPct val="20000"/>
              </a:spcBef>
              <a:buClr>
                <a:srgbClr val="AC66BB"/>
              </a:buClr>
              <a:buSzPct val="80000"/>
              <a:buFont typeface="Wingdings" pitchFamily="2" charset="2"/>
              <a:buChar char="¨"/>
            </a:pPr>
            <a:r>
              <a:rPr kumimoji="0" lang="zh-CN" altLang="en-US" sz="2000" dirty="0">
                <a:solidFill>
                  <a:schemeClr val="tx1"/>
                </a:solidFill>
                <a:latin typeface="黑体" pitchFamily="2" charset="-122"/>
                <a:ea typeface="黑体" pitchFamily="2" charset="-122"/>
              </a:rPr>
              <a:t>时间片内发生阻塞或结束，则立即放弃时间片</a:t>
            </a:r>
          </a:p>
          <a:p>
            <a:pPr marL="342900" indent="-342900" algn="l">
              <a:lnSpc>
                <a:spcPct val="150000"/>
              </a:lnSpc>
              <a:spcBef>
                <a:spcPct val="20000"/>
              </a:spcBef>
              <a:buClr>
                <a:srgbClr val="F4E7ED"/>
              </a:buClr>
              <a:buSzPct val="75000"/>
              <a:buFont typeface="Wingdings" pitchFamily="2" charset="2"/>
              <a:buChar char="n"/>
            </a:pPr>
            <a:r>
              <a:rPr kumimoji="0" lang="zh-CN" altLang="en-US" sz="2000" dirty="0">
                <a:solidFill>
                  <a:schemeClr val="tx1"/>
                </a:solidFill>
                <a:latin typeface="黑体" pitchFamily="2" charset="-122"/>
                <a:ea typeface="黑体" pitchFamily="2" charset="-122"/>
              </a:rPr>
              <a:t> 优缺点分析</a:t>
            </a:r>
          </a:p>
          <a:p>
            <a:pPr marL="742950" lvl="1" indent="-285750" algn="l">
              <a:lnSpc>
                <a:spcPct val="150000"/>
              </a:lnSpc>
              <a:spcBef>
                <a:spcPct val="20000"/>
              </a:spcBef>
              <a:buClr>
                <a:srgbClr val="AC66BB"/>
              </a:buClr>
              <a:buSzPct val="80000"/>
              <a:buFont typeface="Wingdings" pitchFamily="2" charset="2"/>
              <a:buChar char="¨"/>
            </a:pPr>
            <a:r>
              <a:rPr kumimoji="0" lang="zh-CN" altLang="en-US" sz="2000" dirty="0">
                <a:solidFill>
                  <a:schemeClr val="tx1"/>
                </a:solidFill>
                <a:latin typeface="黑体" pitchFamily="2" charset="-122"/>
                <a:ea typeface="黑体" pitchFamily="2" charset="-122"/>
              </a:rPr>
              <a:t>优点：绝对公平</a:t>
            </a:r>
          </a:p>
          <a:p>
            <a:pPr marL="742950" lvl="1" indent="-285750" algn="l">
              <a:lnSpc>
                <a:spcPct val="150000"/>
              </a:lnSpc>
              <a:spcBef>
                <a:spcPct val="20000"/>
              </a:spcBef>
              <a:buClr>
                <a:srgbClr val="AC66BB"/>
              </a:buClr>
              <a:buSzPct val="80000"/>
              <a:buFont typeface="Wingdings" pitchFamily="2" charset="2"/>
              <a:buChar char="¨"/>
            </a:pPr>
            <a:r>
              <a:rPr kumimoji="0" lang="zh-CN" altLang="en-US" sz="2000" dirty="0">
                <a:solidFill>
                  <a:schemeClr val="tx1"/>
                </a:solidFill>
                <a:latin typeface="黑体" pitchFamily="2" charset="-122"/>
                <a:ea typeface="黑体" pitchFamily="2" charset="-122"/>
              </a:rPr>
              <a:t>缺点：公平即合理吗？时间片如何设计才能保证效率</a:t>
            </a:r>
            <a:r>
              <a:rPr kumimoji="0" lang="zh-CN" altLang="en-US" sz="2000" dirty="0">
                <a:solidFill>
                  <a:prstClr val="black"/>
                </a:solidFill>
                <a:latin typeface="黑体" pitchFamily="2" charset="-122"/>
                <a:ea typeface="黑体" pitchFamily="2" charset="-122"/>
              </a:rPr>
              <a:t>？</a:t>
            </a:r>
          </a:p>
        </p:txBody>
      </p:sp>
    </p:spTree>
    <p:extLst>
      <p:ext uri="{BB962C8B-B14F-4D97-AF65-F5344CB8AC3E}">
        <p14:creationId xmlns:p14="http://schemas.microsoft.com/office/powerpoint/2010/main" val="130170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800601"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小结</a:t>
            </a:r>
          </a:p>
        </p:txBody>
      </p:sp>
      <p:sp>
        <p:nvSpPr>
          <p:cNvPr id="3" name="Rectangle 4"/>
          <p:cNvSpPr>
            <a:spLocks noChangeArrowheads="1"/>
          </p:cNvSpPr>
          <p:nvPr/>
        </p:nvSpPr>
        <p:spPr bwMode="auto">
          <a:xfrm>
            <a:off x="539552" y="988144"/>
            <a:ext cx="8496300" cy="863600"/>
          </a:xfrm>
          <a:prstGeom prst="rect">
            <a:avLst/>
          </a:prstGeom>
          <a:noFill/>
          <a:ln w="9525" algn="ctr">
            <a:noFill/>
            <a:miter lim="800000"/>
            <a:headEnd/>
            <a:tailEnd/>
          </a:ln>
        </p:spPr>
        <p:txBody>
          <a:bodyPr anchor="ctr"/>
          <a:lstStyle/>
          <a:p>
            <a:pPr algn="l"/>
            <a:r>
              <a:rPr kumimoji="0" lang="zh-CN" altLang="en-US" sz="3600" dirty="0">
                <a:solidFill>
                  <a:srgbClr val="FF0000"/>
                </a:solidFill>
                <a:latin typeface="Arial" charset="0"/>
                <a:ea typeface="黑体" pitchFamily="2" charset="-122"/>
              </a:rPr>
              <a:t>优先级调度</a:t>
            </a:r>
          </a:p>
        </p:txBody>
      </p:sp>
      <p:sp>
        <p:nvSpPr>
          <p:cNvPr id="4" name="Rectangle 5"/>
          <p:cNvSpPr>
            <a:spLocks noChangeArrowheads="1"/>
          </p:cNvSpPr>
          <p:nvPr/>
        </p:nvSpPr>
        <p:spPr bwMode="auto">
          <a:xfrm>
            <a:off x="755576" y="1851744"/>
            <a:ext cx="7926387" cy="3857625"/>
          </a:xfrm>
          <a:prstGeom prst="rect">
            <a:avLst/>
          </a:prstGeom>
          <a:noFill/>
          <a:ln w="9525" algn="ctr">
            <a:noFill/>
            <a:miter lim="800000"/>
            <a:headEnd/>
            <a:tailEnd/>
          </a:ln>
        </p:spPr>
        <p:txBody>
          <a:bodyPr/>
          <a:lstStyle/>
          <a:p>
            <a:pPr marL="342900" indent="-342900" algn="l">
              <a:lnSpc>
                <a:spcPct val="150000"/>
              </a:lnSpc>
              <a:spcBef>
                <a:spcPct val="20000"/>
              </a:spcBef>
              <a:buClr>
                <a:srgbClr val="F4E7ED"/>
              </a:buClr>
              <a:buSzPct val="75000"/>
              <a:buFont typeface="Wingdings" pitchFamily="2" charset="2"/>
              <a:buChar char="n"/>
            </a:pPr>
            <a:r>
              <a:rPr kumimoji="0" lang="en-US" altLang="zh-CN" sz="1800" b="1" dirty="0">
                <a:solidFill>
                  <a:prstClr val="black"/>
                </a:solidFill>
                <a:latin typeface="黑体" pitchFamily="2" charset="-122"/>
                <a:ea typeface="黑体" pitchFamily="2" charset="-122"/>
              </a:rPr>
              <a:t> </a:t>
            </a:r>
            <a:r>
              <a:rPr kumimoji="0" lang="zh-CN" altLang="en-US" sz="1800" b="1" dirty="0">
                <a:solidFill>
                  <a:schemeClr val="tx1"/>
                </a:solidFill>
                <a:latin typeface="黑体" pitchFamily="2" charset="-122"/>
                <a:ea typeface="黑体" pitchFamily="2" charset="-122"/>
              </a:rPr>
              <a:t>核心思想：</a:t>
            </a:r>
          </a:p>
          <a:p>
            <a:pPr marL="742950" lvl="1" indent="-285750" algn="l">
              <a:lnSpc>
                <a:spcPct val="150000"/>
              </a:lnSpc>
              <a:spcBef>
                <a:spcPct val="20000"/>
              </a:spcBef>
              <a:buClr>
                <a:srgbClr val="AC66BB"/>
              </a:buClr>
              <a:buSzPct val="80000"/>
              <a:buFont typeface="Wingdings" pitchFamily="2" charset="2"/>
              <a:buChar char="¨"/>
            </a:pPr>
            <a:r>
              <a:rPr kumimoji="0" lang="zh-CN" altLang="en-US" sz="1800" b="1" dirty="0">
                <a:solidFill>
                  <a:schemeClr val="tx1"/>
                </a:solidFill>
                <a:latin typeface="黑体" pitchFamily="2" charset="-122"/>
                <a:ea typeface="黑体" pitchFamily="2" charset="-122"/>
              </a:rPr>
              <a:t>为每个进程赋予不同级别的优先级，越高越优先</a:t>
            </a:r>
          </a:p>
          <a:p>
            <a:pPr marL="342900" indent="-342900" algn="l">
              <a:lnSpc>
                <a:spcPct val="150000"/>
              </a:lnSpc>
              <a:spcBef>
                <a:spcPct val="20000"/>
              </a:spcBef>
              <a:buClr>
                <a:srgbClr val="F4E7ED"/>
              </a:buClr>
              <a:buSzPct val="75000"/>
              <a:buFont typeface="Wingdings" pitchFamily="2" charset="2"/>
              <a:buChar char="n"/>
            </a:pPr>
            <a:r>
              <a:rPr kumimoji="0" lang="zh-CN" altLang="en-US" sz="1800" b="1" dirty="0">
                <a:solidFill>
                  <a:schemeClr val="tx1"/>
                </a:solidFill>
                <a:latin typeface="黑体" pitchFamily="2" charset="-122"/>
                <a:ea typeface="黑体" pitchFamily="2" charset="-122"/>
              </a:rPr>
              <a:t> 实现机理：</a:t>
            </a:r>
          </a:p>
          <a:p>
            <a:pPr marL="742950" lvl="1" indent="-285750" algn="l">
              <a:lnSpc>
                <a:spcPct val="150000"/>
              </a:lnSpc>
              <a:spcBef>
                <a:spcPct val="20000"/>
              </a:spcBef>
              <a:buClr>
                <a:srgbClr val="AC66BB"/>
              </a:buClr>
              <a:buSzPct val="80000"/>
              <a:buFont typeface="Wingdings" pitchFamily="2" charset="2"/>
              <a:buChar char="¨"/>
            </a:pPr>
            <a:r>
              <a:rPr kumimoji="0" lang="zh-CN" altLang="en-US" sz="1800" b="1" dirty="0">
                <a:solidFill>
                  <a:schemeClr val="tx1"/>
                </a:solidFill>
                <a:latin typeface="黑体" pitchFamily="2" charset="-122"/>
                <a:ea typeface="黑体" pitchFamily="2" charset="-122"/>
              </a:rPr>
              <a:t>维护一个优先级队列，自顶向下依次读取</a:t>
            </a:r>
          </a:p>
          <a:p>
            <a:pPr marL="342900" indent="-342900" algn="l">
              <a:lnSpc>
                <a:spcPct val="150000"/>
              </a:lnSpc>
              <a:spcBef>
                <a:spcPct val="20000"/>
              </a:spcBef>
              <a:buClr>
                <a:srgbClr val="F4E7ED"/>
              </a:buClr>
              <a:buSzPct val="75000"/>
              <a:buFont typeface="Wingdings" pitchFamily="2" charset="2"/>
              <a:buChar char="n"/>
            </a:pPr>
            <a:r>
              <a:rPr kumimoji="0" lang="zh-CN" altLang="en-US" sz="1800" b="1" dirty="0">
                <a:solidFill>
                  <a:schemeClr val="tx1"/>
                </a:solidFill>
                <a:latin typeface="黑体" pitchFamily="2" charset="-122"/>
                <a:ea typeface="黑体" pitchFamily="2" charset="-122"/>
              </a:rPr>
              <a:t> 特殊控制：</a:t>
            </a:r>
          </a:p>
          <a:p>
            <a:pPr marL="742950" lvl="1" indent="-285750" algn="l">
              <a:lnSpc>
                <a:spcPct val="150000"/>
              </a:lnSpc>
              <a:spcBef>
                <a:spcPct val="20000"/>
              </a:spcBef>
              <a:buClr>
                <a:srgbClr val="AC66BB"/>
              </a:buClr>
              <a:buSzPct val="80000"/>
              <a:buFont typeface="Wingdings" pitchFamily="2" charset="2"/>
              <a:buChar char="¨"/>
            </a:pPr>
            <a:r>
              <a:rPr kumimoji="0" lang="zh-CN" altLang="en-US" sz="1800" b="1" dirty="0">
                <a:solidFill>
                  <a:schemeClr val="tx1"/>
                </a:solidFill>
                <a:latin typeface="黑体" pitchFamily="2" charset="-122"/>
                <a:ea typeface="黑体" pitchFamily="2" charset="-122"/>
              </a:rPr>
              <a:t>静态优先级与动态优先级概念</a:t>
            </a:r>
          </a:p>
          <a:p>
            <a:pPr marL="342900" indent="-342900" algn="l">
              <a:lnSpc>
                <a:spcPct val="150000"/>
              </a:lnSpc>
              <a:spcBef>
                <a:spcPct val="20000"/>
              </a:spcBef>
              <a:buClr>
                <a:srgbClr val="F4E7ED"/>
              </a:buClr>
              <a:buSzPct val="75000"/>
              <a:buFont typeface="Wingdings" pitchFamily="2" charset="2"/>
              <a:buChar char="n"/>
            </a:pPr>
            <a:r>
              <a:rPr kumimoji="0" lang="zh-CN" altLang="en-US" sz="1800" b="1" dirty="0">
                <a:solidFill>
                  <a:schemeClr val="tx1"/>
                </a:solidFill>
                <a:latin typeface="黑体" pitchFamily="2" charset="-122"/>
                <a:ea typeface="黑体" pitchFamily="2" charset="-122"/>
              </a:rPr>
              <a:t> 优缺点分析</a:t>
            </a:r>
          </a:p>
          <a:p>
            <a:pPr marL="742950" lvl="1" indent="-285750" algn="l">
              <a:lnSpc>
                <a:spcPct val="150000"/>
              </a:lnSpc>
              <a:spcBef>
                <a:spcPct val="20000"/>
              </a:spcBef>
              <a:buClr>
                <a:srgbClr val="AC66BB"/>
              </a:buClr>
              <a:buSzPct val="80000"/>
              <a:buFont typeface="Wingdings" pitchFamily="2" charset="2"/>
              <a:buChar char="¨"/>
            </a:pPr>
            <a:r>
              <a:rPr kumimoji="0" lang="zh-CN" altLang="en-US" sz="1800" b="1" dirty="0">
                <a:solidFill>
                  <a:schemeClr val="tx1"/>
                </a:solidFill>
                <a:latin typeface="黑体" pitchFamily="2" charset="-122"/>
                <a:ea typeface="黑体" pitchFamily="2" charset="-122"/>
              </a:rPr>
              <a:t>优点：响应时间快，易于调整。最通用的方法</a:t>
            </a:r>
          </a:p>
          <a:p>
            <a:pPr marL="742950" lvl="1" indent="-285750" algn="l">
              <a:lnSpc>
                <a:spcPct val="150000"/>
              </a:lnSpc>
              <a:spcBef>
                <a:spcPct val="20000"/>
              </a:spcBef>
              <a:buClr>
                <a:srgbClr val="AC66BB"/>
              </a:buClr>
              <a:buSzPct val="80000"/>
              <a:buFont typeface="Wingdings" pitchFamily="2" charset="2"/>
              <a:buChar char="¨"/>
            </a:pPr>
            <a:r>
              <a:rPr kumimoji="0" lang="zh-CN" altLang="en-US" sz="1800" b="1" dirty="0">
                <a:solidFill>
                  <a:schemeClr val="tx1"/>
                </a:solidFill>
                <a:latin typeface="黑体" pitchFamily="2" charset="-122"/>
                <a:ea typeface="黑体" pitchFamily="2" charset="-122"/>
              </a:rPr>
              <a:t>缺点：死规则，如何保证周转时间和吞吐量？</a:t>
            </a:r>
          </a:p>
        </p:txBody>
      </p:sp>
    </p:spTree>
    <p:extLst>
      <p:ext uri="{BB962C8B-B14F-4D97-AF65-F5344CB8AC3E}">
        <p14:creationId xmlns:p14="http://schemas.microsoft.com/office/powerpoint/2010/main" val="234785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87260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小结</a:t>
            </a:r>
          </a:p>
        </p:txBody>
      </p:sp>
      <p:sp>
        <p:nvSpPr>
          <p:cNvPr id="3" name="Rectangle 4"/>
          <p:cNvSpPr>
            <a:spLocks noChangeArrowheads="1"/>
          </p:cNvSpPr>
          <p:nvPr/>
        </p:nvSpPr>
        <p:spPr bwMode="auto">
          <a:xfrm>
            <a:off x="395536" y="980728"/>
            <a:ext cx="8496300" cy="863600"/>
          </a:xfrm>
          <a:prstGeom prst="rect">
            <a:avLst/>
          </a:prstGeom>
          <a:noFill/>
          <a:ln w="9525" algn="ctr">
            <a:noFill/>
            <a:miter lim="800000"/>
            <a:headEnd/>
            <a:tailEnd/>
          </a:ln>
        </p:spPr>
        <p:txBody>
          <a:bodyPr anchor="ctr"/>
          <a:lstStyle/>
          <a:p>
            <a:pPr algn="l"/>
            <a:r>
              <a:rPr kumimoji="0" lang="zh-CN" altLang="en-US" sz="3200">
                <a:solidFill>
                  <a:srgbClr val="FF0000"/>
                </a:solidFill>
                <a:latin typeface="Arial" charset="0"/>
                <a:ea typeface="黑体" pitchFamily="2" charset="-122"/>
              </a:rPr>
              <a:t>最短作业优先</a:t>
            </a:r>
          </a:p>
        </p:txBody>
      </p:sp>
      <p:sp>
        <p:nvSpPr>
          <p:cNvPr id="4" name="Rectangle 5"/>
          <p:cNvSpPr>
            <a:spLocks noChangeArrowheads="1"/>
          </p:cNvSpPr>
          <p:nvPr/>
        </p:nvSpPr>
        <p:spPr bwMode="auto">
          <a:xfrm>
            <a:off x="824161" y="1909416"/>
            <a:ext cx="6997700" cy="3643312"/>
          </a:xfrm>
          <a:prstGeom prst="rect">
            <a:avLst/>
          </a:prstGeom>
          <a:noFill/>
          <a:ln w="9525" algn="ctr">
            <a:noFill/>
            <a:miter lim="800000"/>
            <a:headEnd/>
            <a:tailEnd/>
          </a:ln>
        </p:spPr>
        <p:txBody>
          <a:bodyPr/>
          <a:lstStyle/>
          <a:p>
            <a:pPr marL="342900" indent="-342900" algn="l">
              <a:lnSpc>
                <a:spcPct val="150000"/>
              </a:lnSpc>
              <a:spcBef>
                <a:spcPct val="20000"/>
              </a:spcBef>
              <a:buClr>
                <a:srgbClr val="F4E7ED"/>
              </a:buClr>
              <a:buSzPct val="75000"/>
              <a:buFont typeface="Wingdings" pitchFamily="2" charset="2"/>
              <a:buChar char="n"/>
            </a:pPr>
            <a:r>
              <a:rPr kumimoji="0" lang="en-US" altLang="zh-CN" sz="1800" b="1" dirty="0">
                <a:solidFill>
                  <a:schemeClr val="tx1"/>
                </a:solidFill>
                <a:latin typeface="黑体" pitchFamily="2" charset="-122"/>
                <a:ea typeface="黑体" pitchFamily="2" charset="-122"/>
              </a:rPr>
              <a:t> </a:t>
            </a:r>
            <a:r>
              <a:rPr kumimoji="0" lang="zh-CN" altLang="en-US" sz="1800" b="1" dirty="0">
                <a:solidFill>
                  <a:schemeClr val="tx1"/>
                </a:solidFill>
                <a:latin typeface="黑体" pitchFamily="2" charset="-122"/>
                <a:ea typeface="黑体" pitchFamily="2" charset="-122"/>
              </a:rPr>
              <a:t>核心思想：</a:t>
            </a:r>
          </a:p>
          <a:p>
            <a:pPr marL="742950" lvl="1" indent="-285750" algn="l">
              <a:lnSpc>
                <a:spcPct val="150000"/>
              </a:lnSpc>
              <a:spcBef>
                <a:spcPct val="20000"/>
              </a:spcBef>
              <a:buClr>
                <a:srgbClr val="AC66BB"/>
              </a:buClr>
              <a:buSzPct val="80000"/>
              <a:buFont typeface="Wingdings" pitchFamily="2" charset="2"/>
              <a:buChar char="¨"/>
            </a:pPr>
            <a:r>
              <a:rPr kumimoji="0" lang="zh-CN" altLang="en-US" sz="1800" b="1" dirty="0">
                <a:solidFill>
                  <a:schemeClr val="tx1"/>
                </a:solidFill>
                <a:latin typeface="黑体" pitchFamily="2" charset="-122"/>
                <a:ea typeface="黑体" pitchFamily="2" charset="-122"/>
              </a:rPr>
              <a:t>保证响应时间最快、平均周转时间最短</a:t>
            </a:r>
          </a:p>
          <a:p>
            <a:pPr marL="342900" indent="-342900" algn="l">
              <a:lnSpc>
                <a:spcPct val="150000"/>
              </a:lnSpc>
              <a:spcBef>
                <a:spcPct val="20000"/>
              </a:spcBef>
              <a:buClr>
                <a:srgbClr val="F4E7ED"/>
              </a:buClr>
              <a:buSzPct val="75000"/>
              <a:buFont typeface="Wingdings" pitchFamily="2" charset="2"/>
              <a:buChar char="n"/>
            </a:pPr>
            <a:r>
              <a:rPr kumimoji="0" lang="zh-CN" altLang="en-US" sz="1800" b="1" dirty="0">
                <a:solidFill>
                  <a:schemeClr val="tx1"/>
                </a:solidFill>
                <a:latin typeface="黑体" pitchFamily="2" charset="-122"/>
                <a:ea typeface="黑体" pitchFamily="2" charset="-122"/>
              </a:rPr>
              <a:t> 实现机理：</a:t>
            </a:r>
          </a:p>
          <a:p>
            <a:pPr marL="742950" lvl="1" indent="-285750" algn="l">
              <a:lnSpc>
                <a:spcPct val="150000"/>
              </a:lnSpc>
              <a:spcBef>
                <a:spcPct val="20000"/>
              </a:spcBef>
              <a:buClr>
                <a:srgbClr val="AC66BB"/>
              </a:buClr>
              <a:buSzPct val="80000"/>
              <a:buFont typeface="Wingdings" pitchFamily="2" charset="2"/>
              <a:buChar char="¨"/>
            </a:pPr>
            <a:r>
              <a:rPr kumimoji="0" lang="zh-CN" altLang="en-US" sz="1800" b="1" dirty="0">
                <a:solidFill>
                  <a:schemeClr val="tx1"/>
                </a:solidFill>
                <a:latin typeface="黑体" pitchFamily="2" charset="-122"/>
                <a:ea typeface="黑体" pitchFamily="2" charset="-122"/>
              </a:rPr>
              <a:t>依据</a:t>
            </a:r>
            <a:r>
              <a:rPr kumimoji="0" lang="zh-CN" altLang="en-US" sz="1800" b="1" dirty="0">
                <a:solidFill>
                  <a:srgbClr val="FFC000"/>
                </a:solidFill>
                <a:latin typeface="黑体" pitchFamily="2" charset="-122"/>
                <a:ea typeface="黑体" pitchFamily="2" charset="-122"/>
              </a:rPr>
              <a:t>先验信息</a:t>
            </a:r>
            <a:r>
              <a:rPr kumimoji="0" lang="zh-CN" altLang="en-US" sz="1800" b="1" dirty="0">
                <a:solidFill>
                  <a:schemeClr val="tx1"/>
                </a:solidFill>
                <a:latin typeface="黑体" pitchFamily="2" charset="-122"/>
                <a:ea typeface="黑体" pitchFamily="2" charset="-122"/>
              </a:rPr>
              <a:t>，将进程按照运行时间增序调度</a:t>
            </a:r>
          </a:p>
          <a:p>
            <a:pPr marL="342900" indent="-342900" algn="l">
              <a:lnSpc>
                <a:spcPct val="150000"/>
              </a:lnSpc>
              <a:spcBef>
                <a:spcPct val="20000"/>
              </a:spcBef>
              <a:buClr>
                <a:srgbClr val="F4E7ED"/>
              </a:buClr>
              <a:buSzPct val="75000"/>
              <a:buFont typeface="Wingdings" pitchFamily="2" charset="2"/>
              <a:buChar char="n"/>
            </a:pPr>
            <a:r>
              <a:rPr kumimoji="0" lang="zh-CN" altLang="en-US" sz="1800" b="1" dirty="0">
                <a:solidFill>
                  <a:schemeClr val="tx1"/>
                </a:solidFill>
                <a:latin typeface="黑体" pitchFamily="2" charset="-122"/>
                <a:ea typeface="黑体" pitchFamily="2" charset="-122"/>
              </a:rPr>
              <a:t> 特殊控制：</a:t>
            </a:r>
          </a:p>
          <a:p>
            <a:pPr marL="742950" lvl="1" indent="-285750" algn="l">
              <a:lnSpc>
                <a:spcPct val="150000"/>
              </a:lnSpc>
              <a:spcBef>
                <a:spcPct val="20000"/>
              </a:spcBef>
              <a:buClr>
                <a:srgbClr val="AC66BB"/>
              </a:buClr>
              <a:buSzPct val="80000"/>
              <a:buFont typeface="Wingdings" pitchFamily="2" charset="2"/>
              <a:buChar char="¨"/>
            </a:pPr>
            <a:r>
              <a:rPr kumimoji="0" lang="zh-CN" altLang="en-US" sz="1800" b="1" dirty="0">
                <a:solidFill>
                  <a:schemeClr val="tx1"/>
                </a:solidFill>
                <a:latin typeface="黑体" pitchFamily="2" charset="-122"/>
                <a:ea typeface="黑体" pitchFamily="2" charset="-122"/>
              </a:rPr>
              <a:t>如何确定最短作业？（老化算法）</a:t>
            </a:r>
          </a:p>
          <a:p>
            <a:pPr marL="342900" indent="-342900" algn="l">
              <a:lnSpc>
                <a:spcPct val="150000"/>
              </a:lnSpc>
              <a:spcBef>
                <a:spcPct val="20000"/>
              </a:spcBef>
              <a:buClr>
                <a:srgbClr val="F4E7ED"/>
              </a:buClr>
              <a:buSzPct val="75000"/>
              <a:buFont typeface="Wingdings" pitchFamily="2" charset="2"/>
              <a:buChar char="n"/>
            </a:pPr>
            <a:r>
              <a:rPr kumimoji="0" lang="zh-CN" altLang="en-US" sz="1800" b="1" dirty="0">
                <a:solidFill>
                  <a:schemeClr val="tx1"/>
                </a:solidFill>
                <a:latin typeface="黑体" pitchFamily="2" charset="-122"/>
                <a:ea typeface="黑体" pitchFamily="2" charset="-122"/>
              </a:rPr>
              <a:t> 优缺点分析</a:t>
            </a:r>
          </a:p>
          <a:p>
            <a:pPr marL="742950" lvl="1" indent="-285750" algn="l">
              <a:lnSpc>
                <a:spcPct val="150000"/>
              </a:lnSpc>
              <a:spcBef>
                <a:spcPct val="20000"/>
              </a:spcBef>
              <a:buClr>
                <a:srgbClr val="AC66BB"/>
              </a:buClr>
              <a:buSzPct val="80000"/>
              <a:buFont typeface="Wingdings" pitchFamily="2" charset="2"/>
              <a:buChar char="¨"/>
            </a:pPr>
            <a:r>
              <a:rPr kumimoji="0" lang="zh-CN" altLang="en-US" sz="1800" b="1" dirty="0">
                <a:solidFill>
                  <a:schemeClr val="tx1"/>
                </a:solidFill>
                <a:latin typeface="黑体" pitchFamily="2" charset="-122"/>
                <a:ea typeface="黑体" pitchFamily="2" charset="-122"/>
              </a:rPr>
              <a:t>优点：保证了</a:t>
            </a:r>
            <a:r>
              <a:rPr kumimoji="0" lang="en-US" altLang="zh-CN" sz="1800" b="1" dirty="0">
                <a:solidFill>
                  <a:schemeClr val="tx1"/>
                </a:solidFill>
                <a:latin typeface="黑体" pitchFamily="2" charset="-122"/>
                <a:ea typeface="黑体" pitchFamily="2" charset="-122"/>
              </a:rPr>
              <a:t>CPU</a:t>
            </a:r>
            <a:r>
              <a:rPr kumimoji="0" lang="zh-CN" altLang="en-US" sz="1800" b="1" dirty="0">
                <a:solidFill>
                  <a:schemeClr val="tx1"/>
                </a:solidFill>
                <a:latin typeface="黑体" pitchFamily="2" charset="-122"/>
                <a:ea typeface="黑体" pitchFamily="2" charset="-122"/>
              </a:rPr>
              <a:t>的利用效率</a:t>
            </a:r>
          </a:p>
          <a:p>
            <a:pPr marL="742950" lvl="1" indent="-285750" algn="l">
              <a:lnSpc>
                <a:spcPct val="150000"/>
              </a:lnSpc>
              <a:spcBef>
                <a:spcPct val="20000"/>
              </a:spcBef>
              <a:buClr>
                <a:srgbClr val="AC66BB"/>
              </a:buClr>
              <a:buSzPct val="80000"/>
              <a:buFont typeface="Wingdings" pitchFamily="2" charset="2"/>
              <a:buChar char="¨"/>
            </a:pPr>
            <a:r>
              <a:rPr kumimoji="0" lang="zh-CN" altLang="en-US" sz="1800" b="1" dirty="0">
                <a:solidFill>
                  <a:schemeClr val="tx1"/>
                </a:solidFill>
                <a:latin typeface="黑体" pitchFamily="2" charset="-122"/>
                <a:ea typeface="黑体" pitchFamily="2" charset="-122"/>
              </a:rPr>
              <a:t>缺点：无法通用，约束条件多</a:t>
            </a:r>
          </a:p>
        </p:txBody>
      </p:sp>
    </p:spTree>
    <p:extLst>
      <p:ext uri="{BB962C8B-B14F-4D97-AF65-F5344CB8AC3E}">
        <p14:creationId xmlns:p14="http://schemas.microsoft.com/office/powerpoint/2010/main" val="275145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1679921"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小结</a:t>
            </a:r>
          </a:p>
        </p:txBody>
      </p:sp>
      <p:sp>
        <p:nvSpPr>
          <p:cNvPr id="4" name="Rectangle 4"/>
          <p:cNvSpPr>
            <a:spLocks noChangeArrowheads="1"/>
          </p:cNvSpPr>
          <p:nvPr/>
        </p:nvSpPr>
        <p:spPr bwMode="auto">
          <a:xfrm>
            <a:off x="214313" y="1143000"/>
            <a:ext cx="8497887" cy="4476750"/>
          </a:xfrm>
          <a:prstGeom prst="rect">
            <a:avLst/>
          </a:prstGeom>
          <a:noFill/>
          <a:ln w="9525">
            <a:noFill/>
            <a:miter lim="800000"/>
            <a:headEnd/>
            <a:tailEnd/>
          </a:ln>
        </p:spPr>
        <p:txBody>
          <a:bodyPr/>
          <a:lstStyle/>
          <a:p>
            <a:pPr marL="342900" indent="-342900" algn="l">
              <a:lnSpc>
                <a:spcPct val="150000"/>
              </a:lnSpc>
              <a:spcBef>
                <a:spcPct val="20000"/>
              </a:spcBef>
              <a:buClr>
                <a:srgbClr val="F4E7ED"/>
              </a:buClr>
              <a:buSzPct val="75000"/>
              <a:buFont typeface="Wingdings" pitchFamily="2" charset="2"/>
              <a:buChar char="n"/>
            </a:pPr>
            <a:r>
              <a:rPr kumimoji="0" lang="en-US" altLang="zh-CN" sz="2800" b="1" dirty="0">
                <a:solidFill>
                  <a:srgbClr val="FFC000"/>
                </a:solidFill>
                <a:latin typeface="黑体" pitchFamily="2" charset="-122"/>
                <a:ea typeface="黑体" pitchFamily="2" charset="-122"/>
              </a:rPr>
              <a:t> </a:t>
            </a:r>
            <a:r>
              <a:rPr kumimoji="0" lang="zh-CN" altLang="en-US" sz="2800" b="1" dirty="0">
                <a:solidFill>
                  <a:srgbClr val="FFC000"/>
                </a:solidFill>
                <a:latin typeface="黑体" pitchFamily="2" charset="-122"/>
                <a:ea typeface="黑体" pitchFamily="2" charset="-122"/>
              </a:rPr>
              <a:t>实时调度</a:t>
            </a:r>
          </a:p>
          <a:p>
            <a:pPr marL="742950" lvl="1" indent="-285750" algn="l">
              <a:lnSpc>
                <a:spcPct val="150000"/>
              </a:lnSpc>
              <a:spcBef>
                <a:spcPct val="20000"/>
              </a:spcBef>
              <a:buClr>
                <a:srgbClr val="AC66BB"/>
              </a:buClr>
              <a:buSzPct val="80000"/>
              <a:buFont typeface="Wingdings" pitchFamily="2" charset="2"/>
              <a:buChar char="¨"/>
            </a:pPr>
            <a:r>
              <a:rPr kumimoji="0" lang="zh-CN" altLang="en-US" sz="2000" b="1" dirty="0">
                <a:solidFill>
                  <a:schemeClr val="tx1"/>
                </a:solidFill>
                <a:latin typeface="黑体" pitchFamily="2" charset="-122"/>
                <a:ea typeface="黑体" pitchFamily="2" charset="-122"/>
              </a:rPr>
              <a:t>针对于专用领域和专用应用目的</a:t>
            </a:r>
          </a:p>
          <a:p>
            <a:pPr marL="742950" lvl="1" indent="-285750" algn="l">
              <a:lnSpc>
                <a:spcPct val="150000"/>
              </a:lnSpc>
              <a:spcBef>
                <a:spcPct val="20000"/>
              </a:spcBef>
              <a:buClr>
                <a:srgbClr val="AC66BB"/>
              </a:buClr>
              <a:buSzPct val="80000"/>
              <a:buFont typeface="Wingdings" pitchFamily="2" charset="2"/>
              <a:buChar char="¨"/>
            </a:pPr>
            <a:r>
              <a:rPr kumimoji="0" lang="zh-CN" altLang="en-US" sz="2000" b="1" dirty="0">
                <a:solidFill>
                  <a:schemeClr val="tx1"/>
                </a:solidFill>
                <a:latin typeface="黑体" pitchFamily="2" charset="-122"/>
                <a:ea typeface="黑体" pitchFamily="2" charset="-122"/>
              </a:rPr>
              <a:t>必须具备前提条件才能进行实时调度</a:t>
            </a:r>
          </a:p>
          <a:p>
            <a:pPr marL="742950" lvl="1" indent="-285750" algn="l">
              <a:lnSpc>
                <a:spcPct val="150000"/>
              </a:lnSpc>
              <a:spcBef>
                <a:spcPct val="20000"/>
              </a:spcBef>
              <a:buClr>
                <a:srgbClr val="AC66BB"/>
              </a:buClr>
              <a:buSzPct val="80000"/>
              <a:buFont typeface="Wingdings" pitchFamily="2" charset="2"/>
              <a:buChar char="¨"/>
            </a:pPr>
            <a:r>
              <a:rPr kumimoji="0" lang="zh-CN" altLang="en-US" sz="2000" b="1" dirty="0">
                <a:solidFill>
                  <a:schemeClr val="tx1"/>
                </a:solidFill>
                <a:latin typeface="黑体" pitchFamily="2" charset="-122"/>
                <a:ea typeface="黑体" pitchFamily="2" charset="-122"/>
              </a:rPr>
              <a:t>特点：系统规模小、中断时间短、进程切换快、</a:t>
            </a:r>
            <a:r>
              <a:rPr kumimoji="0" lang="en-US" altLang="zh-CN" sz="2000" b="1" dirty="0">
                <a:solidFill>
                  <a:schemeClr val="tx1"/>
                </a:solidFill>
                <a:latin typeface="黑体" pitchFamily="2" charset="-122"/>
                <a:ea typeface="黑体" pitchFamily="2" charset="-122"/>
              </a:rPr>
              <a:t>OS</a:t>
            </a:r>
            <a:r>
              <a:rPr kumimoji="0" lang="zh-CN" altLang="en-US" sz="2000" b="1" dirty="0">
                <a:solidFill>
                  <a:schemeClr val="tx1"/>
                </a:solidFill>
                <a:latin typeface="黑体" pitchFamily="2" charset="-122"/>
                <a:ea typeface="黑体" pitchFamily="2" charset="-122"/>
              </a:rPr>
              <a:t>管理深度高</a:t>
            </a:r>
          </a:p>
          <a:p>
            <a:pPr marL="342900" indent="-342900" algn="l">
              <a:lnSpc>
                <a:spcPct val="150000"/>
              </a:lnSpc>
              <a:spcBef>
                <a:spcPct val="20000"/>
              </a:spcBef>
              <a:buClr>
                <a:srgbClr val="F4E7ED"/>
              </a:buClr>
              <a:buSzPct val="75000"/>
              <a:buFont typeface="Wingdings" pitchFamily="2" charset="2"/>
              <a:buNone/>
            </a:pPr>
            <a:r>
              <a:rPr kumimoji="0" lang="zh-CN" altLang="en-US" sz="2000" dirty="0">
                <a:solidFill>
                  <a:prstClr val="black"/>
                </a:solidFill>
                <a:latin typeface="黑体" pitchFamily="2" charset="-122"/>
                <a:ea typeface="黑体" pitchFamily="2" charset="-122"/>
              </a:rPr>
              <a:t> </a:t>
            </a:r>
          </a:p>
        </p:txBody>
      </p:sp>
    </p:spTree>
    <p:extLst>
      <p:ext uri="{BB962C8B-B14F-4D97-AF65-F5344CB8AC3E}">
        <p14:creationId xmlns:p14="http://schemas.microsoft.com/office/powerpoint/2010/main" val="401971979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800601"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小结</a:t>
            </a:r>
          </a:p>
        </p:txBody>
      </p:sp>
      <p:sp>
        <p:nvSpPr>
          <p:cNvPr id="3" name="Rectangle 3"/>
          <p:cNvSpPr txBox="1">
            <a:spLocks noChangeArrowheads="1"/>
          </p:cNvSpPr>
          <p:nvPr/>
        </p:nvSpPr>
        <p:spPr bwMode="auto">
          <a:xfrm>
            <a:off x="323528" y="980728"/>
            <a:ext cx="8154987" cy="1285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eaLnBrk="1" hangingPunct="1">
              <a:lnSpc>
                <a:spcPct val="150000"/>
              </a:lnSpc>
            </a:pPr>
            <a:r>
              <a:rPr kumimoji="0" lang="en-US" altLang="zh-CN" sz="2000" b="1" kern="0" dirty="0">
                <a:latin typeface="黑体" pitchFamily="2" charset="-122"/>
                <a:ea typeface="黑体" pitchFamily="2" charset="-122"/>
              </a:rPr>
              <a:t>FCFS</a:t>
            </a:r>
            <a:r>
              <a:rPr kumimoji="0" lang="zh-CN" altLang="en-US" sz="2000" b="1" kern="0" dirty="0">
                <a:latin typeface="黑体" pitchFamily="2" charset="-122"/>
                <a:ea typeface="黑体" pitchFamily="2" charset="-122"/>
              </a:rPr>
              <a:t>（先来先服务）：只考虑等待时间；</a:t>
            </a:r>
          </a:p>
          <a:p>
            <a:pPr eaLnBrk="1" hangingPunct="1">
              <a:lnSpc>
                <a:spcPct val="150000"/>
              </a:lnSpc>
            </a:pPr>
            <a:r>
              <a:rPr kumimoji="0" lang="en-US" altLang="zh-CN" sz="2000" b="1" kern="0" dirty="0">
                <a:latin typeface="黑体" pitchFamily="2" charset="-122"/>
                <a:ea typeface="黑体" pitchFamily="2" charset="-122"/>
              </a:rPr>
              <a:t>SJF</a:t>
            </a:r>
            <a:r>
              <a:rPr kumimoji="0" lang="zh-CN" altLang="en-US" sz="2000" b="1" kern="0" dirty="0">
                <a:latin typeface="黑体" pitchFamily="2" charset="-122"/>
                <a:ea typeface="黑体" pitchFamily="2" charset="-122"/>
              </a:rPr>
              <a:t>（短作业优先算法）：只考虑执行时间；</a:t>
            </a:r>
          </a:p>
          <a:p>
            <a:pPr eaLnBrk="1" hangingPunct="1">
              <a:lnSpc>
                <a:spcPct val="150000"/>
              </a:lnSpc>
            </a:pPr>
            <a:r>
              <a:rPr kumimoji="0" lang="en-US" altLang="zh-CN" sz="2000" b="1" kern="0" dirty="0">
                <a:latin typeface="黑体" pitchFamily="2" charset="-122"/>
                <a:ea typeface="黑体" pitchFamily="2" charset="-122"/>
              </a:rPr>
              <a:t>HRRN</a:t>
            </a:r>
            <a:r>
              <a:rPr kumimoji="0" lang="zh-CN" altLang="en-US" sz="2000" b="1" kern="0" dirty="0">
                <a:latin typeface="黑体" pitchFamily="2" charset="-122"/>
                <a:ea typeface="黑体" pitchFamily="2" charset="-122"/>
              </a:rPr>
              <a:t>（高响应比优先算法）</a:t>
            </a:r>
          </a:p>
        </p:txBody>
      </p:sp>
      <p:graphicFrame>
        <p:nvGraphicFramePr>
          <p:cNvPr id="4" name="Object 4"/>
          <p:cNvGraphicFramePr>
            <a:graphicFrameLocks noChangeAspect="1"/>
          </p:cNvGraphicFramePr>
          <p:nvPr>
            <p:extLst>
              <p:ext uri="{D42A27DB-BD31-4B8C-83A1-F6EECF244321}">
                <p14:modId xmlns:p14="http://schemas.microsoft.com/office/powerpoint/2010/main" val="3433285862"/>
              </p:ext>
            </p:extLst>
          </p:nvPr>
        </p:nvGraphicFramePr>
        <p:xfrm>
          <a:off x="895028" y="2909540"/>
          <a:ext cx="6602412" cy="815975"/>
        </p:xfrm>
        <a:graphic>
          <a:graphicData uri="http://schemas.openxmlformats.org/presentationml/2006/ole">
            <mc:AlternateContent xmlns:mc="http://schemas.openxmlformats.org/markup-compatibility/2006">
              <mc:Choice xmlns:v="urn:schemas-microsoft-com:vml" Requires="v">
                <p:oleObj spid="_x0000_s8247" name="Equation" r:id="rId3" imgW="3390840" imgH="419040" progId="Equation.3">
                  <p:embed/>
                </p:oleObj>
              </mc:Choice>
              <mc:Fallback>
                <p:oleObj name="Equation" r:id="rId3" imgW="339084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028" y="2909540"/>
                        <a:ext cx="6602412" cy="815975"/>
                      </a:xfrm>
                      <a:prstGeom prst="rect">
                        <a:avLst/>
                      </a:prstGeom>
                      <a:solidFill>
                        <a:schemeClr val="tx1"/>
                      </a:solidFill>
                    </p:spPr>
                  </p:pic>
                </p:oleObj>
              </mc:Fallback>
            </mc:AlternateContent>
          </a:graphicData>
        </a:graphic>
      </p:graphicFrame>
      <p:sp>
        <p:nvSpPr>
          <p:cNvPr id="5" name="Rectangle 2"/>
          <p:cNvSpPr txBox="1">
            <a:spLocks noChangeArrowheads="1"/>
          </p:cNvSpPr>
          <p:nvPr/>
        </p:nvSpPr>
        <p:spPr bwMode="auto">
          <a:xfrm>
            <a:off x="609278" y="4195415"/>
            <a:ext cx="7072312" cy="1714500"/>
          </a:xfrm>
          <a:prstGeom prst="rect">
            <a:avLst/>
          </a:prstGeom>
          <a:noFill/>
          <a:ln w="9525">
            <a:noFill/>
            <a:miter lim="800000"/>
            <a:headEnd/>
            <a:tailEnd/>
          </a:ln>
        </p:spPr>
        <p:txBody>
          <a:bodyPr/>
          <a:lstStyle/>
          <a:p>
            <a:pPr marL="342900" indent="-342900" algn="l">
              <a:lnSpc>
                <a:spcPct val="150000"/>
              </a:lnSpc>
              <a:spcBef>
                <a:spcPct val="20000"/>
              </a:spcBef>
              <a:buClr>
                <a:srgbClr val="F4E7ED"/>
              </a:buClr>
              <a:buSzPct val="75000"/>
              <a:buFont typeface="Wingdings" pitchFamily="2" charset="2"/>
              <a:buChar char="n"/>
              <a:defRPr/>
            </a:pPr>
            <a:r>
              <a:rPr kumimoji="0" lang="en-US" altLang="zh-CN" sz="2000" b="1" kern="0" dirty="0">
                <a:solidFill>
                  <a:schemeClr val="tx1"/>
                </a:solidFill>
                <a:latin typeface="黑体" pitchFamily="2" charset="-122"/>
                <a:ea typeface="黑体" pitchFamily="2" charset="-122"/>
              </a:rPr>
              <a:t>RR</a:t>
            </a:r>
            <a:r>
              <a:rPr kumimoji="0" lang="zh-CN" altLang="en-US" sz="2000" kern="0" dirty="0">
                <a:solidFill>
                  <a:schemeClr val="tx1"/>
                </a:solidFill>
                <a:latin typeface="黑体" pitchFamily="2" charset="-122"/>
                <a:ea typeface="黑体" pitchFamily="2" charset="-122"/>
              </a:rPr>
              <a:t>（时间片轮转算法）：机会均等，都能享有；</a:t>
            </a:r>
          </a:p>
          <a:p>
            <a:pPr marL="342900" indent="-342900" algn="l">
              <a:lnSpc>
                <a:spcPct val="150000"/>
              </a:lnSpc>
              <a:spcBef>
                <a:spcPct val="20000"/>
              </a:spcBef>
              <a:buClr>
                <a:srgbClr val="F4E7ED"/>
              </a:buClr>
              <a:buSzPct val="75000"/>
              <a:buFont typeface="Wingdings" pitchFamily="2" charset="2"/>
              <a:buChar char="n"/>
              <a:defRPr/>
            </a:pPr>
            <a:r>
              <a:rPr kumimoji="0" lang="en-US" altLang="zh-CN" sz="2000" b="1" kern="0" dirty="0">
                <a:solidFill>
                  <a:schemeClr val="tx1"/>
                </a:solidFill>
                <a:latin typeface="黑体" pitchFamily="2" charset="-122"/>
                <a:ea typeface="黑体" pitchFamily="2" charset="-122"/>
              </a:rPr>
              <a:t>FB</a:t>
            </a:r>
            <a:r>
              <a:rPr kumimoji="0" lang="zh-CN" altLang="en-US" sz="2000" kern="0" dirty="0">
                <a:solidFill>
                  <a:schemeClr val="tx1"/>
                </a:solidFill>
                <a:latin typeface="黑体" pitchFamily="2" charset="-122"/>
                <a:ea typeface="黑体" pitchFamily="2" charset="-122"/>
              </a:rPr>
              <a:t>（多级反馈队列调度算法）</a:t>
            </a:r>
          </a:p>
          <a:p>
            <a:pPr marL="342900" indent="-342900" algn="l">
              <a:lnSpc>
                <a:spcPct val="150000"/>
              </a:lnSpc>
              <a:spcBef>
                <a:spcPct val="20000"/>
              </a:spcBef>
              <a:buClr>
                <a:srgbClr val="F4E7ED"/>
              </a:buClr>
              <a:buSzPct val="75000"/>
              <a:buFont typeface="Wingdings" pitchFamily="2" charset="2"/>
              <a:buChar char="n"/>
              <a:defRPr/>
            </a:pPr>
            <a:r>
              <a:rPr kumimoji="0" lang="en-US" altLang="zh-CN" sz="2000" b="1" kern="0" dirty="0">
                <a:solidFill>
                  <a:schemeClr val="tx1"/>
                </a:solidFill>
                <a:latin typeface="黑体" pitchFamily="2" charset="-122"/>
                <a:ea typeface="黑体" pitchFamily="2" charset="-122"/>
              </a:rPr>
              <a:t>EDF</a:t>
            </a:r>
            <a:r>
              <a:rPr kumimoji="0" lang="zh-CN" altLang="en-US" sz="2000" kern="0" dirty="0">
                <a:solidFill>
                  <a:schemeClr val="tx1"/>
                </a:solidFill>
                <a:latin typeface="黑体" pitchFamily="2" charset="-122"/>
                <a:ea typeface="黑体" pitchFamily="2" charset="-122"/>
              </a:rPr>
              <a:t>（最早截止时间优先算法）</a:t>
            </a:r>
          </a:p>
          <a:p>
            <a:pPr marL="342900" indent="-342900" algn="l">
              <a:lnSpc>
                <a:spcPct val="150000"/>
              </a:lnSpc>
              <a:spcBef>
                <a:spcPct val="20000"/>
              </a:spcBef>
              <a:buClr>
                <a:srgbClr val="F4E7ED"/>
              </a:buClr>
              <a:buSzPct val="75000"/>
              <a:buFont typeface="Wingdings" pitchFamily="2" charset="2"/>
              <a:buChar char="n"/>
              <a:defRPr/>
            </a:pPr>
            <a:r>
              <a:rPr kumimoji="0" lang="en-US" altLang="zh-CN" sz="2000" b="1" kern="0" dirty="0">
                <a:solidFill>
                  <a:schemeClr val="tx1"/>
                </a:solidFill>
                <a:latin typeface="黑体" pitchFamily="2" charset="-122"/>
                <a:ea typeface="黑体" pitchFamily="2" charset="-122"/>
              </a:rPr>
              <a:t>LLF</a:t>
            </a:r>
            <a:r>
              <a:rPr kumimoji="0" lang="zh-CN" altLang="en-US" sz="2000" kern="0" dirty="0">
                <a:solidFill>
                  <a:schemeClr val="tx1"/>
                </a:solidFill>
                <a:latin typeface="黑体" pitchFamily="2" charset="-122"/>
                <a:ea typeface="黑体" pitchFamily="2" charset="-122"/>
              </a:rPr>
              <a:t>（最低松弛度优先算法）</a:t>
            </a:r>
          </a:p>
          <a:p>
            <a:pPr marL="342900" indent="-342900" algn="l">
              <a:lnSpc>
                <a:spcPct val="150000"/>
              </a:lnSpc>
              <a:spcBef>
                <a:spcPct val="20000"/>
              </a:spcBef>
              <a:buClr>
                <a:srgbClr val="F4E7ED"/>
              </a:buClr>
              <a:buSzPct val="75000"/>
              <a:buFont typeface="Wingdings" pitchFamily="2" charset="2"/>
              <a:buChar char="n"/>
              <a:defRPr/>
            </a:pPr>
            <a:endParaRPr kumimoji="0" lang="en-US" altLang="zh-CN" sz="2000" kern="0" dirty="0">
              <a:solidFill>
                <a:prstClr val="black"/>
              </a:solidFill>
              <a:latin typeface="黑体" pitchFamily="2" charset="-122"/>
              <a:ea typeface="黑体" pitchFamily="2" charset="-122"/>
            </a:endParaRPr>
          </a:p>
        </p:txBody>
      </p:sp>
    </p:spTree>
    <p:extLst>
      <p:ext uri="{BB962C8B-B14F-4D97-AF65-F5344CB8AC3E}">
        <p14:creationId xmlns:p14="http://schemas.microsoft.com/office/powerpoint/2010/main" val="191798459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1679921"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小结</a:t>
            </a:r>
          </a:p>
        </p:txBody>
      </p:sp>
      <p:pic>
        <p:nvPicPr>
          <p:cNvPr id="3" name="Picture 2"/>
          <p:cNvPicPr>
            <a:picLocks noChangeAspect="1" noChangeArrowheads="1"/>
          </p:cNvPicPr>
          <p:nvPr/>
        </p:nvPicPr>
        <p:blipFill>
          <a:blip r:embed="rId2" cstate="print"/>
          <a:srcRect/>
          <a:stretch>
            <a:fillRect/>
          </a:stretch>
        </p:blipFill>
        <p:spPr bwMode="auto">
          <a:xfrm>
            <a:off x="11759" y="751111"/>
            <a:ext cx="9144000" cy="5832475"/>
          </a:xfrm>
          <a:prstGeom prst="rect">
            <a:avLst/>
          </a:prstGeom>
          <a:noFill/>
          <a:ln w="9525">
            <a:noFill/>
            <a:miter lim="800000"/>
            <a:headEnd/>
            <a:tailEnd/>
          </a:ln>
        </p:spPr>
      </p:pic>
      <p:sp>
        <p:nvSpPr>
          <p:cNvPr id="4" name="AutoShape 3"/>
          <p:cNvSpPr>
            <a:spLocks noChangeArrowheads="1"/>
          </p:cNvSpPr>
          <p:nvPr/>
        </p:nvSpPr>
        <p:spPr bwMode="auto">
          <a:xfrm>
            <a:off x="3635375" y="0"/>
            <a:ext cx="863600" cy="476250"/>
          </a:xfrm>
          <a:prstGeom prst="cloudCallout">
            <a:avLst>
              <a:gd name="adj1" fmla="val -20222"/>
              <a:gd name="adj2" fmla="val 103667"/>
            </a:avLst>
          </a:prstGeom>
          <a:solidFill>
            <a:srgbClr val="FFFF99"/>
          </a:solid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solidFill>
                  <a:srgbClr val="0000FF"/>
                </a:solidFill>
                <a:effectLst/>
                <a:uLnTx/>
                <a:uFillTx/>
                <a:latin typeface="Arial" charset="0"/>
                <a:ea typeface="宋体" charset="-122"/>
              </a:rPr>
              <a:t>吞吐量</a:t>
            </a:r>
          </a:p>
        </p:txBody>
      </p:sp>
      <p:sp>
        <p:nvSpPr>
          <p:cNvPr id="5" name="AutoShape 4"/>
          <p:cNvSpPr>
            <a:spLocks noChangeArrowheads="1"/>
          </p:cNvSpPr>
          <p:nvPr/>
        </p:nvSpPr>
        <p:spPr bwMode="auto">
          <a:xfrm>
            <a:off x="6156325" y="0"/>
            <a:ext cx="863600" cy="520700"/>
          </a:xfrm>
          <a:prstGeom prst="cloudCallout">
            <a:avLst>
              <a:gd name="adj1" fmla="val -36764"/>
              <a:gd name="adj2" fmla="val 92986"/>
            </a:avLst>
          </a:prstGeom>
          <a:solidFill>
            <a:srgbClr val="FFFF99"/>
          </a:solid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solidFill>
                  <a:srgbClr val="0000FF"/>
                </a:solidFill>
                <a:effectLst/>
                <a:uLnTx/>
                <a:uFillTx/>
                <a:latin typeface="Arial" charset="0"/>
                <a:ea typeface="宋体" charset="-122"/>
              </a:rPr>
              <a:t>系统开销</a:t>
            </a:r>
          </a:p>
        </p:txBody>
      </p:sp>
      <p:sp>
        <p:nvSpPr>
          <p:cNvPr id="6" name="AutoShape 5"/>
          <p:cNvSpPr>
            <a:spLocks noChangeArrowheads="1"/>
          </p:cNvSpPr>
          <p:nvPr/>
        </p:nvSpPr>
        <p:spPr bwMode="auto">
          <a:xfrm>
            <a:off x="5075238" y="215900"/>
            <a:ext cx="863600" cy="520700"/>
          </a:xfrm>
          <a:prstGeom prst="cloudCallout">
            <a:avLst>
              <a:gd name="adj1" fmla="val -36764"/>
              <a:gd name="adj2" fmla="val 92986"/>
            </a:avLst>
          </a:prstGeom>
          <a:solidFill>
            <a:srgbClr val="FFFF99"/>
          </a:solid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solidFill>
                  <a:srgbClr val="0000FF"/>
                </a:solidFill>
                <a:effectLst/>
                <a:uLnTx/>
                <a:uFillTx/>
                <a:latin typeface="Arial" charset="0"/>
                <a:ea typeface="宋体" charset="-122"/>
              </a:rPr>
              <a:t>响应时间</a:t>
            </a:r>
          </a:p>
        </p:txBody>
      </p:sp>
    </p:spTree>
    <p:extLst>
      <p:ext uri="{BB962C8B-B14F-4D97-AF65-F5344CB8AC3E}">
        <p14:creationId xmlns:p14="http://schemas.microsoft.com/office/powerpoint/2010/main" val="185242588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65658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小结</a:t>
            </a:r>
          </a:p>
        </p:txBody>
      </p:sp>
      <p:pic>
        <p:nvPicPr>
          <p:cNvPr id="3" name="Picture 2"/>
          <p:cNvPicPr>
            <a:picLocks noChangeAspect="1" noChangeArrowheads="1"/>
          </p:cNvPicPr>
          <p:nvPr/>
        </p:nvPicPr>
        <p:blipFill>
          <a:blip r:embed="rId2" cstate="print"/>
          <a:srcRect/>
          <a:stretch>
            <a:fillRect/>
          </a:stretch>
        </p:blipFill>
        <p:spPr bwMode="auto">
          <a:xfrm>
            <a:off x="0" y="620713"/>
            <a:ext cx="9144000" cy="6237287"/>
          </a:xfrm>
          <a:prstGeom prst="rect">
            <a:avLst/>
          </a:prstGeom>
          <a:noFill/>
          <a:ln w="9525">
            <a:noFill/>
            <a:miter lim="800000"/>
            <a:headEnd/>
            <a:tailEnd/>
          </a:ln>
        </p:spPr>
      </p:pic>
    </p:spTree>
    <p:extLst>
      <p:ext uri="{BB962C8B-B14F-4D97-AF65-F5344CB8AC3E}">
        <p14:creationId xmlns:p14="http://schemas.microsoft.com/office/powerpoint/2010/main" val="422407864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65658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小结</a:t>
            </a:r>
          </a:p>
        </p:txBody>
      </p:sp>
      <p:sp>
        <p:nvSpPr>
          <p:cNvPr id="3" name="Rectangle 4"/>
          <p:cNvSpPr>
            <a:spLocks noChangeArrowheads="1"/>
          </p:cNvSpPr>
          <p:nvPr/>
        </p:nvSpPr>
        <p:spPr bwMode="auto">
          <a:xfrm>
            <a:off x="396107" y="844699"/>
            <a:ext cx="8496300" cy="863600"/>
          </a:xfrm>
          <a:prstGeom prst="rect">
            <a:avLst/>
          </a:prstGeom>
          <a:noFill/>
          <a:ln w="9525" algn="ctr">
            <a:noFill/>
            <a:miter lim="800000"/>
            <a:headEnd/>
            <a:tailEnd/>
          </a:ln>
        </p:spPr>
        <p:txBody>
          <a:bodyPr anchor="ctr"/>
          <a:lstStyle/>
          <a:p>
            <a:pPr algn="l"/>
            <a:r>
              <a:rPr kumimoji="0" lang="zh-CN" altLang="en-US" sz="3600" dirty="0">
                <a:solidFill>
                  <a:srgbClr val="FF0000"/>
                </a:solidFill>
                <a:latin typeface="Arial" charset="0"/>
                <a:ea typeface="黑体" pitchFamily="2" charset="-122"/>
              </a:rPr>
              <a:t>反思：如何实现进程调度？</a:t>
            </a:r>
          </a:p>
        </p:txBody>
      </p:sp>
      <p:sp>
        <p:nvSpPr>
          <p:cNvPr id="4" name="Rectangle 5"/>
          <p:cNvSpPr>
            <a:spLocks noChangeArrowheads="1"/>
          </p:cNvSpPr>
          <p:nvPr/>
        </p:nvSpPr>
        <p:spPr bwMode="auto">
          <a:xfrm>
            <a:off x="467544" y="1844824"/>
            <a:ext cx="8143875" cy="3929063"/>
          </a:xfrm>
          <a:prstGeom prst="rect">
            <a:avLst/>
          </a:prstGeom>
          <a:noFill/>
          <a:ln w="9525">
            <a:noFill/>
            <a:miter lim="800000"/>
            <a:headEnd/>
            <a:tailEnd/>
          </a:ln>
        </p:spPr>
        <p:txBody>
          <a:bodyPr/>
          <a:lstStyle/>
          <a:p>
            <a:pPr marL="342900" indent="-342900" algn="l">
              <a:lnSpc>
                <a:spcPct val="150000"/>
              </a:lnSpc>
              <a:spcBef>
                <a:spcPct val="20000"/>
              </a:spcBef>
              <a:buClr>
                <a:srgbClr val="F4E7ED"/>
              </a:buClr>
              <a:buSzPct val="75000"/>
              <a:buFont typeface="Wingdings" pitchFamily="2" charset="2"/>
              <a:buChar char="n"/>
            </a:pPr>
            <a:r>
              <a:rPr kumimoji="0" lang="en-US" altLang="zh-CN" sz="2000" b="1" dirty="0">
                <a:solidFill>
                  <a:schemeClr val="tx1"/>
                </a:solidFill>
                <a:latin typeface="黑体" pitchFamily="2" charset="-122"/>
                <a:ea typeface="黑体" pitchFamily="2" charset="-122"/>
              </a:rPr>
              <a:t> </a:t>
            </a:r>
            <a:r>
              <a:rPr kumimoji="0" lang="zh-CN" altLang="en-US" sz="2000" b="1" dirty="0">
                <a:solidFill>
                  <a:schemeClr val="tx1"/>
                </a:solidFill>
                <a:latin typeface="黑体" pitchFamily="2" charset="-122"/>
                <a:ea typeface="黑体" pitchFamily="2" charset="-122"/>
              </a:rPr>
              <a:t>调度机制</a:t>
            </a:r>
          </a:p>
          <a:p>
            <a:pPr marL="742950" lvl="1" indent="-285750" algn="l">
              <a:lnSpc>
                <a:spcPct val="150000"/>
              </a:lnSpc>
              <a:spcBef>
                <a:spcPct val="20000"/>
              </a:spcBef>
              <a:buClr>
                <a:srgbClr val="AC66BB"/>
              </a:buClr>
              <a:buSzPct val="80000"/>
              <a:buFont typeface="Wingdings" pitchFamily="2" charset="2"/>
              <a:buChar char="¨"/>
            </a:pPr>
            <a:r>
              <a:rPr kumimoji="0" lang="zh-CN" altLang="en-US" sz="2000" b="1" dirty="0">
                <a:solidFill>
                  <a:schemeClr val="tx1"/>
                </a:solidFill>
                <a:latin typeface="黑体" pitchFamily="2" charset="-122"/>
                <a:ea typeface="黑体" pitchFamily="2" charset="-122"/>
              </a:rPr>
              <a:t>不同调度算法适用于不同环境和不同目的</a:t>
            </a:r>
          </a:p>
          <a:p>
            <a:pPr marL="742950" lvl="1" indent="-285750" algn="l">
              <a:lnSpc>
                <a:spcPct val="150000"/>
              </a:lnSpc>
              <a:spcBef>
                <a:spcPct val="20000"/>
              </a:spcBef>
              <a:buClr>
                <a:srgbClr val="AC66BB"/>
              </a:buClr>
              <a:buSzPct val="80000"/>
              <a:buFont typeface="Wingdings" pitchFamily="2" charset="2"/>
              <a:buChar char="¨"/>
            </a:pPr>
            <a:r>
              <a:rPr kumimoji="0" lang="zh-CN" altLang="en-US" sz="2000" b="1" dirty="0">
                <a:solidFill>
                  <a:schemeClr val="tx1"/>
                </a:solidFill>
                <a:latin typeface="黑体" pitchFamily="2" charset="-122"/>
                <a:ea typeface="黑体" pitchFamily="2" charset="-122"/>
              </a:rPr>
              <a:t>调度算法一旦固定，则其最优、最坏情况均无法避免</a:t>
            </a:r>
          </a:p>
          <a:p>
            <a:pPr marL="742950" lvl="1" indent="-285750" algn="l">
              <a:lnSpc>
                <a:spcPct val="150000"/>
              </a:lnSpc>
              <a:spcBef>
                <a:spcPct val="20000"/>
              </a:spcBef>
              <a:buClr>
                <a:srgbClr val="AC66BB"/>
              </a:buClr>
              <a:buSzPct val="80000"/>
              <a:buFont typeface="Wingdings" pitchFamily="2" charset="2"/>
              <a:buChar char="¨"/>
            </a:pPr>
            <a:r>
              <a:rPr kumimoji="0" lang="zh-CN" altLang="en-US" sz="2000" b="1" dirty="0">
                <a:solidFill>
                  <a:schemeClr val="tx1"/>
                </a:solidFill>
                <a:latin typeface="黑体" pitchFamily="2" charset="-122"/>
                <a:ea typeface="黑体" pitchFamily="2" charset="-122"/>
              </a:rPr>
              <a:t>如能根据具体情况动态调整，则效果更佳</a:t>
            </a:r>
          </a:p>
          <a:p>
            <a:pPr marL="342900" indent="-342900" algn="l">
              <a:lnSpc>
                <a:spcPct val="150000"/>
              </a:lnSpc>
              <a:spcBef>
                <a:spcPct val="20000"/>
              </a:spcBef>
              <a:buClr>
                <a:srgbClr val="F4E7ED"/>
              </a:buClr>
              <a:buSzPct val="75000"/>
              <a:buFont typeface="Wingdings" pitchFamily="2" charset="2"/>
              <a:buChar char="n"/>
            </a:pPr>
            <a:r>
              <a:rPr kumimoji="0" lang="zh-CN" altLang="en-US" sz="2000" b="1" dirty="0">
                <a:solidFill>
                  <a:schemeClr val="tx1"/>
                </a:solidFill>
                <a:latin typeface="黑体" pitchFamily="2" charset="-122"/>
                <a:ea typeface="黑体" pitchFamily="2" charset="-122"/>
              </a:rPr>
              <a:t> 调度策略</a:t>
            </a:r>
          </a:p>
          <a:p>
            <a:pPr marL="742950" lvl="1" indent="-285750" algn="l">
              <a:lnSpc>
                <a:spcPct val="150000"/>
              </a:lnSpc>
              <a:spcBef>
                <a:spcPct val="20000"/>
              </a:spcBef>
              <a:buClr>
                <a:srgbClr val="AC66BB"/>
              </a:buClr>
              <a:buSzPct val="80000"/>
              <a:buFont typeface="Wingdings" pitchFamily="2" charset="2"/>
              <a:buChar char="¨"/>
            </a:pPr>
            <a:r>
              <a:rPr kumimoji="0" lang="zh-CN" altLang="en-US" sz="2000" b="1" dirty="0">
                <a:solidFill>
                  <a:schemeClr val="tx1"/>
                </a:solidFill>
                <a:latin typeface="黑体" pitchFamily="2" charset="-122"/>
                <a:ea typeface="黑体" pitchFamily="2" charset="-122"/>
              </a:rPr>
              <a:t>为用户提供改变调整调度机制的渠道</a:t>
            </a:r>
          </a:p>
          <a:p>
            <a:pPr marL="742950" lvl="1" indent="-285750" algn="l">
              <a:lnSpc>
                <a:spcPct val="150000"/>
              </a:lnSpc>
              <a:spcBef>
                <a:spcPct val="20000"/>
              </a:spcBef>
              <a:buClr>
                <a:srgbClr val="AC66BB"/>
              </a:buClr>
              <a:buSzPct val="80000"/>
              <a:buFont typeface="Wingdings" pitchFamily="2" charset="2"/>
              <a:buChar char="¨"/>
            </a:pPr>
            <a:r>
              <a:rPr kumimoji="0" lang="zh-CN" altLang="en-US" sz="2000" b="1" dirty="0">
                <a:solidFill>
                  <a:schemeClr val="tx1"/>
                </a:solidFill>
                <a:latin typeface="黑体" pitchFamily="2" charset="-122"/>
                <a:ea typeface="黑体" pitchFamily="2" charset="-122"/>
              </a:rPr>
              <a:t>实现方法</a:t>
            </a:r>
            <a:r>
              <a:rPr kumimoji="0" lang="en-US" altLang="zh-CN" sz="2000" b="1" dirty="0">
                <a:solidFill>
                  <a:schemeClr val="tx1"/>
                </a:solidFill>
                <a:latin typeface="黑体" pitchFamily="2" charset="-122"/>
                <a:ea typeface="黑体" pitchFamily="2" charset="-122"/>
              </a:rPr>
              <a:t>——</a:t>
            </a:r>
            <a:r>
              <a:rPr kumimoji="0" lang="zh-CN" altLang="en-US" sz="2000" b="1" dirty="0">
                <a:solidFill>
                  <a:schemeClr val="tx1"/>
                </a:solidFill>
                <a:latin typeface="黑体" pitchFamily="2" charset="-122"/>
                <a:ea typeface="黑体" pitchFamily="2" charset="-122"/>
              </a:rPr>
              <a:t>提供系统调用，能够改变调度机制</a:t>
            </a:r>
          </a:p>
        </p:txBody>
      </p:sp>
    </p:spTree>
    <p:extLst>
      <p:ext uri="{BB962C8B-B14F-4D97-AF65-F5344CB8AC3E}">
        <p14:creationId xmlns:p14="http://schemas.microsoft.com/office/powerpoint/2010/main" val="373723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ChangeArrowheads="1"/>
          </p:cNvSpPr>
          <p:nvPr/>
        </p:nvSpPr>
        <p:spPr bwMode="auto">
          <a:xfrm>
            <a:off x="899592" y="188640"/>
            <a:ext cx="6870700" cy="609600"/>
          </a:xfrm>
          <a:prstGeom prst="rect">
            <a:avLst/>
          </a:prstGeom>
          <a:noFill/>
          <a:ln w="9525">
            <a:noFill/>
            <a:miter lim="800000"/>
            <a:headEnd/>
            <a:tailEnd/>
          </a:ln>
        </p:spPr>
        <p:txBody>
          <a:bodyPr/>
          <a:lstStyle/>
          <a:p>
            <a:r>
              <a:rPr kumimoji="0" lang="zh-CN" altLang="en-US" sz="4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 纲</a:t>
            </a:r>
          </a:p>
        </p:txBody>
      </p:sp>
      <p:graphicFrame>
        <p:nvGraphicFramePr>
          <p:cNvPr id="3" name="表格 2"/>
          <p:cNvGraphicFramePr>
            <a:graphicFrameLocks noGrp="1"/>
          </p:cNvGraphicFramePr>
          <p:nvPr>
            <p:extLst>
              <p:ext uri="{D42A27DB-BD31-4B8C-83A1-F6EECF244321}">
                <p14:modId xmlns:p14="http://schemas.microsoft.com/office/powerpoint/2010/main" val="3754891207"/>
              </p:ext>
            </p:extLst>
          </p:nvPr>
        </p:nvGraphicFramePr>
        <p:xfrm>
          <a:off x="1259632" y="1628800"/>
          <a:ext cx="6408712" cy="3901875"/>
        </p:xfrm>
        <a:graphic>
          <a:graphicData uri="http://schemas.openxmlformats.org/drawingml/2006/table">
            <a:tbl>
              <a:tblPr>
                <a:tableStyleId>{5C22544A-7EE6-4342-B048-85BDC9FD1C3A}</a:tableStyleId>
              </a:tblPr>
              <a:tblGrid>
                <a:gridCol w="6408712"/>
              </a:tblGrid>
              <a:tr h="504056">
                <a:tc>
                  <a:txBody>
                    <a:bodyPr/>
                    <a:lstStyle/>
                    <a:p>
                      <a:pPr marL="0" algn="l" defTabSz="457207" rtl="0" eaLnBrk="1" fontAlgn="ctr" latinLnBrk="0" hangingPunct="1"/>
                      <a:r>
                        <a:rPr lang="en-US" altLang="zh-CN" sz="2800" b="1" u="none" strike="noStrike"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3.1  </a:t>
                      </a:r>
                      <a:r>
                        <a:rPr lang="zh-CN" altLang="en-US" sz="2800" b="1" u="none" strike="noStrike"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处理机调度的层次和调度算法</a:t>
                      </a:r>
                    </a:p>
                  </a:txBody>
                  <a:tcPr marL="7620" marR="7620" marT="7620" marB="0" anchor="ctr">
                    <a:solidFill>
                      <a:schemeClr val="bg2">
                        <a:lumMod val="50000"/>
                      </a:schemeClr>
                    </a:solidFill>
                  </a:tcPr>
                </a:tc>
              </a:tr>
              <a:tr h="504056">
                <a:tc>
                  <a:txBody>
                    <a:bodyPr/>
                    <a:lstStyle/>
                    <a:p>
                      <a:pPr algn="l" fontAlgn="ctr"/>
                      <a:r>
                        <a:rPr lang="en-US" sz="2800" b="1"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  </a:t>
                      </a:r>
                      <a:r>
                        <a:rPr lang="zh-CN" altLang="en-US" sz="2800" b="1"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作业与作业调度</a:t>
                      </a:r>
                      <a:endPar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2">
                        <a:lumMod val="50000"/>
                      </a:schemeClr>
                    </a:solidFill>
                  </a:tcPr>
                </a:tc>
              </a:tr>
              <a:tr h="504056">
                <a:tc>
                  <a:txBody>
                    <a:bodyPr/>
                    <a:lstStyle/>
                    <a:p>
                      <a:pPr marL="0" algn="l" defTabSz="457207" rtl="0" eaLnBrk="1" fontAlgn="ctr" latinLnBrk="0" hangingPunct="1"/>
                      <a:r>
                        <a:rPr lang="en-US" sz="2800" b="1" u="none" strike="noStrike"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3.3  </a:t>
                      </a:r>
                      <a:r>
                        <a:rPr lang="zh-CN" altLang="en-US" sz="2800" b="1" u="none" strike="noStrike"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进程调度</a:t>
                      </a:r>
                      <a:endParaRPr lang="zh-CN" altLang="en-US" sz="2800" b="1" u="none" strike="noStrike"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a:txBody>
                  <a:tcPr marL="7620" marR="7620" marT="7620" marB="0" anchor="ctr">
                    <a:solidFill>
                      <a:schemeClr val="bg2">
                        <a:lumMod val="50000"/>
                      </a:schemeClr>
                    </a:solidFill>
                  </a:tcPr>
                </a:tc>
              </a:tr>
              <a:tr h="432048">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3.4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 </a:t>
                      </a:r>
                    </a:p>
                  </a:txBody>
                  <a:tcPr marL="7620" marR="7620" marT="7620" marB="0" anchor="ctr">
                    <a:solidFill>
                      <a:schemeClr val="bg2">
                        <a:lumMod val="50000"/>
                      </a:schemeClr>
                    </a:solidFill>
                  </a:tcPr>
                </a:tc>
              </a:tr>
              <a:tr h="517368">
                <a:tc>
                  <a:txBody>
                    <a:bodyPr/>
                    <a:lstStyle/>
                    <a:p>
                      <a:pPr algn="l" fontAlgn="ctr"/>
                      <a:r>
                        <a:rPr lang="en-US" altLang="zh-CN" sz="2800" b="1" i="0" u="none" strike="noStrike" dirty="0" smtClean="0">
                          <a:solidFill>
                            <a:schemeClr val="accent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3.5  </a:t>
                      </a:r>
                      <a:r>
                        <a:rPr lang="zh-CN" altLang="en-US" sz="2800" b="1" i="0" u="none" strike="noStrike" dirty="0" smtClean="0">
                          <a:solidFill>
                            <a:schemeClr val="accent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bg2">
                        <a:lumMod val="60000"/>
                        <a:lumOff val="40000"/>
                      </a:schemeClr>
                    </a:solidFill>
                  </a:tcPr>
                </a:tc>
              </a:tr>
              <a:tr h="479333">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3.6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bg2">
                        <a:lumMod val="50000"/>
                      </a:schemeClr>
                    </a:solidFill>
                  </a:tcPr>
                </a:tc>
              </a:tr>
              <a:tr h="479333">
                <a:tc>
                  <a:txBody>
                    <a:bodyPr/>
                    <a:lstStyle/>
                    <a:p>
                      <a:pPr marL="0" marR="0" indent="0" algn="l" defTabSz="457207" rtl="0" eaLnBrk="1" fontAlgn="ctr" latinLnBrk="0" hangingPunct="1">
                        <a:lnSpc>
                          <a:spcPct val="100000"/>
                        </a:lnSpc>
                        <a:spcBef>
                          <a:spcPts val="0"/>
                        </a:spcBef>
                        <a:spcAft>
                          <a:spcPts val="0"/>
                        </a:spcAft>
                        <a:buClrTx/>
                        <a:buSzTx/>
                        <a:buFontTx/>
                        <a:buNone/>
                        <a:tabLst/>
                        <a:defRPr/>
                      </a:pP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3.7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2">
                        <a:lumMod val="50000"/>
                      </a:schemeClr>
                    </a:solidFill>
                  </a:tcPr>
                </a:tc>
              </a:tr>
              <a:tr h="479333">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3.8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bg2">
                        <a:lumMod val="50000"/>
                      </a:schemeClr>
                    </a:solidFill>
                  </a:tcPr>
                </a:tc>
              </a:tr>
            </a:tbl>
          </a:graphicData>
        </a:graphic>
      </p:graphicFrame>
    </p:spTree>
    <p:extLst>
      <p:ext uri="{BB962C8B-B14F-4D97-AF65-F5344CB8AC3E}">
        <p14:creationId xmlns:p14="http://schemas.microsoft.com/office/powerpoint/2010/main" val="3455839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656586"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5" name="Rectangle 2">
            <a:extLst>
              <a:ext uri="{FF2B5EF4-FFF2-40B4-BE49-F238E27FC236}">
                <a16:creationId xmlns="" xmlns:a16="http://schemas.microsoft.com/office/drawing/2014/main" id="{3B886607-926D-4D56-B5D3-792CE784CDF1}"/>
              </a:ext>
            </a:extLst>
          </p:cNvPr>
          <p:cNvSpPr txBox="1">
            <a:spLocks noChangeArrowheads="1"/>
          </p:cNvSpPr>
          <p:nvPr/>
        </p:nvSpPr>
        <p:spPr>
          <a:xfrm>
            <a:off x="3131841" y="836712"/>
            <a:ext cx="4536504" cy="1042988"/>
          </a:xfrm>
          <a:prstGeom prst="rect">
            <a:avLst/>
          </a:prstGeom>
          <a:solidFill>
            <a:srgbClr val="FFFFCC"/>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rgbClr val="FF0000"/>
                </a:solidFill>
                <a:effectLst/>
                <a:uLnTx/>
                <a:uFillTx/>
                <a:latin typeface="Arial"/>
                <a:ea typeface="黑体" pitchFamily="2" charset="-122"/>
                <a:cs typeface="+mn-cs"/>
              </a:rPr>
              <a:t>处理机调度算法的目标</a:t>
            </a:r>
          </a:p>
        </p:txBody>
      </p:sp>
      <p:pic>
        <p:nvPicPr>
          <p:cNvPr id="6" name="Picture 2">
            <a:extLst>
              <a:ext uri="{FF2B5EF4-FFF2-40B4-BE49-F238E27FC236}">
                <a16:creationId xmlns="" xmlns:a16="http://schemas.microsoft.com/office/drawing/2014/main" id="{92D58D4F-CE92-4138-877A-DB02E693C594}"/>
              </a:ext>
            </a:extLst>
          </p:cNvPr>
          <p:cNvPicPr>
            <a:picLocks noChangeAspect="1" noChangeArrowheads="1"/>
          </p:cNvPicPr>
          <p:nvPr/>
        </p:nvPicPr>
        <p:blipFill>
          <a:blip r:embed="rId2"/>
          <a:srcRect/>
          <a:stretch>
            <a:fillRect/>
          </a:stretch>
        </p:blipFill>
        <p:spPr bwMode="auto">
          <a:xfrm>
            <a:off x="2987824" y="1970884"/>
            <a:ext cx="6090865" cy="4078386"/>
          </a:xfrm>
          <a:prstGeom prst="rect">
            <a:avLst/>
          </a:prstGeom>
          <a:noFill/>
          <a:ln w="9525">
            <a:noFill/>
            <a:miter lim="800000"/>
            <a:headEnd/>
            <a:tailEnd/>
          </a:ln>
          <a:effectLst/>
        </p:spPr>
      </p:pic>
      <p:sp>
        <p:nvSpPr>
          <p:cNvPr id="7" name="Rectangle 3">
            <a:extLst>
              <a:ext uri="{FF2B5EF4-FFF2-40B4-BE49-F238E27FC236}">
                <a16:creationId xmlns="" xmlns:a16="http://schemas.microsoft.com/office/drawing/2014/main" id="{F0442666-B8AD-45F4-B678-11BEB6F977FF}"/>
              </a:ext>
            </a:extLst>
          </p:cNvPr>
          <p:cNvSpPr txBox="1">
            <a:spLocks noChangeArrowheads="1"/>
          </p:cNvSpPr>
          <p:nvPr/>
        </p:nvSpPr>
        <p:spPr>
          <a:xfrm>
            <a:off x="642910" y="3857628"/>
            <a:ext cx="7819529" cy="2071692"/>
          </a:xfrm>
          <a:prstGeom prst="rect">
            <a:avLst/>
          </a:prstGeom>
          <a:gradFill rotWithShape="1">
            <a:gsLst>
              <a:gs pos="0">
                <a:srgbClr val="F9B639">
                  <a:shade val="51000"/>
                  <a:satMod val="130000"/>
                </a:srgbClr>
              </a:gs>
              <a:gs pos="80000">
                <a:srgbClr val="F9B639">
                  <a:shade val="93000"/>
                  <a:satMod val="130000"/>
                </a:srgbClr>
              </a:gs>
              <a:gs pos="100000">
                <a:srgbClr val="F9B63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342900" marR="0" lvl="0" indent="-342900" algn="l" defTabSz="914400" eaLnBrk="1" fontAlgn="auto" latinLnBrk="0" hangingPunct="1">
              <a:lnSpc>
                <a:spcPct val="150000"/>
              </a:lnSpc>
              <a:spcBef>
                <a:spcPct val="20000"/>
              </a:spcBef>
              <a:spcAft>
                <a:spcPts val="0"/>
              </a:spcAft>
              <a:buClr>
                <a:srgbClr val="F4E7ED"/>
              </a:buClr>
              <a:buSzPct val="75000"/>
              <a:buFont typeface="Wingdings" pitchFamily="2" charset="2"/>
              <a:buChar char="n"/>
              <a:tabLst/>
              <a:defRPr/>
            </a:pPr>
            <a:r>
              <a:rPr kumimoji="0" lang="zh-CN" altLang="en-US" sz="1800" b="0" i="0" u="none" strike="noStrike" kern="0" cap="none" spc="0" normalizeH="0" baseline="0" noProof="0" dirty="0">
                <a:ln>
                  <a:noFill/>
                </a:ln>
                <a:solidFill>
                  <a:prstClr val="black"/>
                </a:solidFill>
                <a:effectLst/>
                <a:uLnTx/>
                <a:uFillTx/>
                <a:latin typeface="Arial"/>
                <a:ea typeface="黑体" pitchFamily="2" charset="-122"/>
                <a:cs typeface="+mn-cs"/>
              </a:rPr>
              <a:t>取决于操作系统的类型和目标</a:t>
            </a:r>
          </a:p>
          <a:p>
            <a:pPr marL="342900" marR="0" lvl="0" indent="-342900" algn="l" defTabSz="914400" eaLnBrk="1" fontAlgn="auto" latinLnBrk="0" hangingPunct="1">
              <a:lnSpc>
                <a:spcPct val="150000"/>
              </a:lnSpc>
              <a:spcBef>
                <a:spcPct val="20000"/>
              </a:spcBef>
              <a:spcAft>
                <a:spcPts val="0"/>
              </a:spcAft>
              <a:buClr>
                <a:srgbClr val="F4E7ED"/>
              </a:buClr>
              <a:buSzPct val="75000"/>
              <a:buFont typeface="Wingdings" pitchFamily="2" charset="2"/>
              <a:buChar char="n"/>
              <a:tabLst/>
              <a:defRPr/>
            </a:pPr>
            <a:r>
              <a:rPr kumimoji="0" lang="zh-CN" altLang="en-US" sz="1800" b="0" i="0" u="none" strike="noStrike" kern="0" cap="none" spc="0" normalizeH="0" baseline="0" noProof="0" dirty="0">
                <a:ln>
                  <a:noFill/>
                </a:ln>
                <a:solidFill>
                  <a:prstClr val="black"/>
                </a:solidFill>
                <a:effectLst/>
                <a:uLnTx/>
                <a:uFillTx/>
                <a:latin typeface="Arial"/>
                <a:ea typeface="黑体" pitchFamily="2" charset="-122"/>
                <a:cs typeface="+mn-cs"/>
              </a:rPr>
              <a:t>不同的操作系统，有不同的调度方式和算法</a:t>
            </a:r>
          </a:p>
          <a:p>
            <a:pPr marL="342900" marR="0" lvl="0" indent="-342900" algn="l" defTabSz="914400" eaLnBrk="1" fontAlgn="auto" latinLnBrk="0" hangingPunct="1">
              <a:lnSpc>
                <a:spcPct val="150000"/>
              </a:lnSpc>
              <a:spcBef>
                <a:spcPct val="20000"/>
              </a:spcBef>
              <a:spcAft>
                <a:spcPts val="0"/>
              </a:spcAft>
              <a:buClr>
                <a:srgbClr val="F4E7ED"/>
              </a:buClr>
              <a:buSzPct val="75000"/>
              <a:buFont typeface="Wingdings" pitchFamily="2" charset="2"/>
              <a:buChar char="n"/>
              <a:tabLst/>
              <a:defRPr/>
            </a:pPr>
            <a:r>
              <a:rPr kumimoji="0" lang="zh-CN" altLang="en-US" sz="1800" b="0" i="0" u="none" strike="noStrike" kern="0" cap="none" spc="0" normalizeH="0" baseline="0" noProof="0" dirty="0">
                <a:ln>
                  <a:noFill/>
                </a:ln>
                <a:solidFill>
                  <a:prstClr val="black"/>
                </a:solidFill>
                <a:effectLst/>
                <a:uLnTx/>
                <a:uFillTx/>
                <a:latin typeface="Arial"/>
                <a:ea typeface="黑体" pitchFamily="2" charset="-122"/>
                <a:cs typeface="+mn-cs"/>
              </a:rPr>
              <a:t>有面向用户的准则，也有面向系统的准则</a:t>
            </a:r>
          </a:p>
        </p:txBody>
      </p:sp>
    </p:spTree>
    <p:extLst>
      <p:ext uri="{BB962C8B-B14F-4D97-AF65-F5344CB8AC3E}">
        <p14:creationId xmlns:p14="http://schemas.microsoft.com/office/powerpoint/2010/main" val="61215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http://pic.dbw.cn/0/02/84/02/2840253_336263.jpg">
            <a:hlinkClick r:id="rId2"/>
          </p:cNvPr>
          <p:cNvPicPr>
            <a:picLocks noChangeAspect="1" noChangeArrowheads="1"/>
          </p:cNvPicPr>
          <p:nvPr/>
        </p:nvPicPr>
        <p:blipFill>
          <a:blip r:embed="rId3" cstate="print"/>
          <a:srcRect/>
          <a:stretch>
            <a:fillRect/>
          </a:stretch>
        </p:blipFill>
        <p:spPr bwMode="auto">
          <a:xfrm>
            <a:off x="2500313" y="500063"/>
            <a:ext cx="2381250" cy="1785937"/>
          </a:xfrm>
          <a:prstGeom prst="rect">
            <a:avLst/>
          </a:prstGeom>
          <a:noFill/>
          <a:ln w="9525">
            <a:noFill/>
            <a:miter lim="800000"/>
            <a:headEnd/>
            <a:tailEnd/>
          </a:ln>
        </p:spPr>
      </p:pic>
      <p:pic>
        <p:nvPicPr>
          <p:cNvPr id="4" name="Picture 2" descr="http://t1.baidu.com/it/u=2484259957,462158009&amp;fm=0&amp;gp=44.jpg">
            <a:hlinkClick r:id="rId4"/>
          </p:cNvPr>
          <p:cNvPicPr>
            <a:picLocks noChangeAspect="1" noChangeArrowheads="1"/>
          </p:cNvPicPr>
          <p:nvPr/>
        </p:nvPicPr>
        <p:blipFill>
          <a:blip r:embed="rId5" cstate="print"/>
          <a:srcRect/>
          <a:stretch>
            <a:fillRect/>
          </a:stretch>
        </p:blipFill>
        <p:spPr bwMode="auto">
          <a:xfrm>
            <a:off x="1143000" y="2428875"/>
            <a:ext cx="2000250" cy="1333500"/>
          </a:xfrm>
          <a:prstGeom prst="rect">
            <a:avLst/>
          </a:prstGeom>
          <a:noFill/>
          <a:ln w="9525">
            <a:noFill/>
            <a:miter lim="800000"/>
            <a:headEnd/>
            <a:tailEnd/>
          </a:ln>
        </p:spPr>
      </p:pic>
      <p:pic>
        <p:nvPicPr>
          <p:cNvPr id="5" name="Picture 4" descr="http://t2.gstatic.com/images?q=tbn:vRCyxnDNLjhQIM:http://exiledonline.com/wp-content/uploads/2008/08/moscow-traffic1.jpg">
            <a:hlinkClick r:id="rId6"/>
          </p:cNvPr>
          <p:cNvPicPr>
            <a:picLocks noChangeAspect="1" noChangeArrowheads="1"/>
          </p:cNvPicPr>
          <p:nvPr/>
        </p:nvPicPr>
        <p:blipFill>
          <a:blip r:embed="rId7" cstate="print"/>
          <a:srcRect/>
          <a:stretch>
            <a:fillRect/>
          </a:stretch>
        </p:blipFill>
        <p:spPr bwMode="auto">
          <a:xfrm>
            <a:off x="3714750" y="1071563"/>
            <a:ext cx="3000375" cy="2492375"/>
          </a:xfrm>
          <a:prstGeom prst="rect">
            <a:avLst/>
          </a:prstGeom>
          <a:noFill/>
          <a:ln w="9525">
            <a:noFill/>
            <a:miter lim="800000"/>
            <a:headEnd/>
            <a:tailEnd/>
          </a:ln>
        </p:spPr>
      </p:pic>
      <p:pic>
        <p:nvPicPr>
          <p:cNvPr id="6" name="Picture 6" descr="http://t2.gstatic.com/images?q=tbn:5PwWz1vzHUe1hM:http://www.securityconceptsdaytona.com/images/pg1pica.jpg">
            <a:hlinkClick r:id="rId8"/>
          </p:cNvPr>
          <p:cNvPicPr>
            <a:picLocks noChangeAspect="1" noChangeArrowheads="1"/>
          </p:cNvPicPr>
          <p:nvPr/>
        </p:nvPicPr>
        <p:blipFill>
          <a:blip r:embed="rId9" cstate="print"/>
          <a:srcRect/>
          <a:stretch>
            <a:fillRect/>
          </a:stretch>
        </p:blipFill>
        <p:spPr bwMode="auto">
          <a:xfrm>
            <a:off x="3857625" y="3643313"/>
            <a:ext cx="2122488" cy="1857375"/>
          </a:xfrm>
          <a:prstGeom prst="rect">
            <a:avLst/>
          </a:prstGeom>
          <a:noFill/>
          <a:ln w="9525">
            <a:noFill/>
            <a:miter lim="800000"/>
            <a:headEnd/>
            <a:tailEnd/>
          </a:ln>
        </p:spPr>
      </p:pic>
      <p:pic>
        <p:nvPicPr>
          <p:cNvPr id="7" name="Picture 8" descr="http://imgnews.baidu.com/it?u=2488855133,3473235563">
            <a:hlinkClick r:id="rId10"/>
          </p:cNvPr>
          <p:cNvPicPr>
            <a:picLocks noChangeAspect="1" noChangeArrowheads="1"/>
          </p:cNvPicPr>
          <p:nvPr/>
        </p:nvPicPr>
        <p:blipFill>
          <a:blip r:embed="rId11" cstate="print"/>
          <a:srcRect/>
          <a:stretch>
            <a:fillRect/>
          </a:stretch>
        </p:blipFill>
        <p:spPr bwMode="auto">
          <a:xfrm>
            <a:off x="142875" y="3571875"/>
            <a:ext cx="1500188" cy="2259013"/>
          </a:xfrm>
          <a:prstGeom prst="rect">
            <a:avLst/>
          </a:prstGeom>
          <a:noFill/>
          <a:ln w="9525">
            <a:noFill/>
            <a:miter lim="800000"/>
            <a:headEnd/>
            <a:tailEnd/>
          </a:ln>
        </p:spPr>
      </p:pic>
      <p:pic>
        <p:nvPicPr>
          <p:cNvPr id="8" name="Picture 12" descr="http://t3.baidu.com/it/u=636172306,1166331643&amp;fm=4&amp;gp=10.jpg">
            <a:hlinkClick r:id="rId12"/>
          </p:cNvPr>
          <p:cNvPicPr>
            <a:picLocks noChangeAspect="1" noChangeArrowheads="1"/>
          </p:cNvPicPr>
          <p:nvPr/>
        </p:nvPicPr>
        <p:blipFill>
          <a:blip r:embed="rId13" cstate="print"/>
          <a:srcRect/>
          <a:stretch>
            <a:fillRect/>
          </a:stretch>
        </p:blipFill>
        <p:spPr bwMode="auto">
          <a:xfrm>
            <a:off x="928688" y="571500"/>
            <a:ext cx="1333500" cy="1066800"/>
          </a:xfrm>
          <a:prstGeom prst="rect">
            <a:avLst/>
          </a:prstGeom>
          <a:noFill/>
          <a:ln w="9525">
            <a:noFill/>
            <a:miter lim="800000"/>
            <a:headEnd/>
            <a:tailEnd/>
          </a:ln>
        </p:spPr>
      </p:pic>
      <p:pic>
        <p:nvPicPr>
          <p:cNvPr id="9" name="Picture 14" descr="http://t2.baidu.com/it/u=2843702133,2460551588&amp;fm=0&amp;gp=-18.jpg">
            <a:hlinkClick r:id="rId14"/>
          </p:cNvPr>
          <p:cNvPicPr>
            <a:picLocks noChangeAspect="1" noChangeArrowheads="1"/>
          </p:cNvPicPr>
          <p:nvPr/>
        </p:nvPicPr>
        <p:blipFill>
          <a:blip r:embed="rId15" cstate="print"/>
          <a:srcRect/>
          <a:stretch>
            <a:fillRect/>
          </a:stretch>
        </p:blipFill>
        <p:spPr bwMode="auto">
          <a:xfrm>
            <a:off x="6215063" y="3786188"/>
            <a:ext cx="2528887" cy="1662112"/>
          </a:xfrm>
          <a:prstGeom prst="rect">
            <a:avLst/>
          </a:prstGeom>
          <a:noFill/>
          <a:ln w="9525">
            <a:noFill/>
            <a:miter lim="800000"/>
            <a:headEnd/>
            <a:tailEnd/>
          </a:ln>
        </p:spPr>
      </p:pic>
      <p:pic>
        <p:nvPicPr>
          <p:cNvPr id="10" name="Picture 16" descr="http://t2.baidu.com/it/u=3082022968,3982008352&amp;fm=0&amp;gp=24.jpg">
            <a:hlinkClick r:id="rId16"/>
          </p:cNvPr>
          <p:cNvPicPr>
            <a:picLocks noChangeAspect="1" noChangeArrowheads="1"/>
          </p:cNvPicPr>
          <p:nvPr/>
        </p:nvPicPr>
        <p:blipFill>
          <a:blip r:embed="rId17" cstate="print"/>
          <a:srcRect/>
          <a:stretch>
            <a:fillRect/>
          </a:stretch>
        </p:blipFill>
        <p:spPr bwMode="auto">
          <a:xfrm>
            <a:off x="5643563" y="5072063"/>
            <a:ext cx="1952625" cy="1785937"/>
          </a:xfrm>
          <a:prstGeom prst="rect">
            <a:avLst/>
          </a:prstGeom>
          <a:noFill/>
          <a:ln w="9525">
            <a:noFill/>
            <a:miter lim="800000"/>
            <a:headEnd/>
            <a:tailEnd/>
          </a:ln>
        </p:spPr>
      </p:pic>
      <p:pic>
        <p:nvPicPr>
          <p:cNvPr id="12" name="Picture 18" descr="http://t2.baidu.com/it/u=185211569,2008021400&amp;fm=0&amp;gp=8.jpg">
            <a:hlinkClick r:id="rId18"/>
          </p:cNvPr>
          <p:cNvPicPr>
            <a:picLocks noChangeAspect="1" noChangeArrowheads="1"/>
          </p:cNvPicPr>
          <p:nvPr/>
        </p:nvPicPr>
        <p:blipFill>
          <a:blip r:embed="rId19" cstate="print"/>
          <a:srcRect/>
          <a:stretch>
            <a:fillRect/>
          </a:stretch>
        </p:blipFill>
        <p:spPr bwMode="auto">
          <a:xfrm>
            <a:off x="7643813" y="1500188"/>
            <a:ext cx="1338262" cy="1587500"/>
          </a:xfrm>
          <a:prstGeom prst="rect">
            <a:avLst/>
          </a:prstGeom>
          <a:noFill/>
          <a:ln w="9525">
            <a:noFill/>
            <a:miter lim="800000"/>
            <a:headEnd/>
            <a:tailEnd/>
          </a:ln>
        </p:spPr>
      </p:pic>
      <p:pic>
        <p:nvPicPr>
          <p:cNvPr id="13" name="Picture 20" descr="http://t2.baidu.com/it/u=2262316034,1148798798&amp;fm=0&amp;gp=6.jpg">
            <a:hlinkClick r:id="rId20"/>
          </p:cNvPr>
          <p:cNvPicPr>
            <a:picLocks noChangeAspect="1" noChangeArrowheads="1"/>
          </p:cNvPicPr>
          <p:nvPr/>
        </p:nvPicPr>
        <p:blipFill>
          <a:blip r:embed="rId21" cstate="print"/>
          <a:srcRect/>
          <a:stretch>
            <a:fillRect/>
          </a:stretch>
        </p:blipFill>
        <p:spPr bwMode="auto">
          <a:xfrm>
            <a:off x="1714500" y="4857750"/>
            <a:ext cx="3011488" cy="2000250"/>
          </a:xfrm>
          <a:prstGeom prst="rect">
            <a:avLst/>
          </a:prstGeom>
          <a:noFill/>
          <a:ln w="9525">
            <a:noFill/>
            <a:miter lim="800000"/>
            <a:headEnd/>
            <a:tailEnd/>
          </a:ln>
        </p:spPr>
      </p:pic>
      <p:sp>
        <p:nvSpPr>
          <p:cNvPr id="14" name="矩形 13"/>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9261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4"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 presetClass="entr" presetSubtype="4"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par>
                          <p:cTn id="43" fill="hold">
                            <p:stCondLst>
                              <p:cond delay="4000"/>
                            </p:stCondLst>
                            <p:childTnLst>
                              <p:par>
                                <p:cTn id="44" presetID="2" presetClass="entr" presetSubtype="4"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childTnLst>
                          </p:cTn>
                        </p:par>
                        <p:par>
                          <p:cTn id="48" fill="hold">
                            <p:stCondLst>
                              <p:cond delay="4500"/>
                            </p:stCondLst>
                            <p:childTnLst>
                              <p:par>
                                <p:cTn id="49" presetID="2" presetClass="entr" presetSubtype="4" fill="hold" nodeType="after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ext uri="{D42A27DB-BD31-4B8C-83A1-F6EECF244321}">
                <p14:modId xmlns:p14="http://schemas.microsoft.com/office/powerpoint/2010/main" val="3177619409"/>
              </p:ext>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cs"/>
            </a:endParaRPr>
          </a:p>
        </p:txBody>
      </p:sp>
      <p:sp>
        <p:nvSpPr>
          <p:cNvPr id="8" name="Text Box 4"/>
          <p:cNvSpPr txBox="1">
            <a:spLocks noChangeArrowheads="1"/>
          </p:cNvSpPr>
          <p:nvPr/>
        </p:nvSpPr>
        <p:spPr bwMode="auto">
          <a:xfrm>
            <a:off x="3179637" y="1617762"/>
            <a:ext cx="5862564" cy="949899"/>
          </a:xfrm>
          <a:prstGeom prst="rect">
            <a:avLst/>
          </a:prstGeom>
          <a:noFill/>
          <a:ln w="9525">
            <a:noFill/>
            <a:miter lim="800000"/>
            <a:headEnd/>
            <a:tailEnd/>
          </a:ln>
        </p:spPr>
        <p:txBody>
          <a:bodyPr wrap="square" lIns="87273" tIns="43636" rIns="87273" bIns="43636">
            <a:spAutoFit/>
          </a:bodyPr>
          <a:lstStyle/>
          <a:p>
            <a:pPr algn="l" defTabSz="873125"/>
            <a:r>
              <a:rPr lang="zh-CN" altLang="en-US" sz="2800" dirty="0">
                <a:solidFill>
                  <a:schemeClr val="tx1"/>
                </a:solidFill>
                <a:latin typeface="华文楷体" panose="02010600040101010101" pitchFamily="2" charset="-122"/>
                <a:ea typeface="华文楷体" panose="02010600040101010101" pitchFamily="2" charset="-122"/>
              </a:rPr>
              <a:t>死锁问题</a:t>
            </a:r>
            <a:r>
              <a:rPr lang="en-US" altLang="zh-CN" sz="2800" dirty="0">
                <a:solidFill>
                  <a:schemeClr val="tx1"/>
                </a:solidFill>
                <a:latin typeface="华文楷体" panose="02010600040101010101" pitchFamily="2" charset="-122"/>
                <a:ea typeface="华文楷体" panose="02010600040101010101" pitchFamily="2" charset="-122"/>
              </a:rPr>
              <a:t>(deadlock)</a:t>
            </a:r>
          </a:p>
          <a:p>
            <a:pPr algn="l" defTabSz="873125"/>
            <a:r>
              <a:rPr lang="en-US" altLang="zh-CN" sz="2800" dirty="0">
                <a:solidFill>
                  <a:schemeClr val="tx1"/>
                </a:solidFill>
                <a:latin typeface="华文楷体" panose="02010600040101010101" pitchFamily="2" charset="-122"/>
                <a:ea typeface="华文楷体" panose="02010600040101010101" pitchFamily="2" charset="-122"/>
              </a:rPr>
              <a:t>            ––– OS</a:t>
            </a:r>
            <a:r>
              <a:rPr lang="zh-CN" altLang="zh-CN" sz="2800" dirty="0">
                <a:solidFill>
                  <a:schemeClr val="tx1"/>
                </a:solidFill>
                <a:latin typeface="华文楷体" panose="02010600040101010101" pitchFamily="2" charset="-122"/>
                <a:ea typeface="华文楷体" panose="02010600040101010101" pitchFamily="2" charset="-122"/>
              </a:rPr>
              <a:t>中重点之一</a:t>
            </a:r>
            <a:endParaRPr lang="zh-CN" altLang="en-US" sz="2800" dirty="0">
              <a:solidFill>
                <a:schemeClr val="tx1"/>
              </a:solidFill>
              <a:latin typeface="华文楷体" panose="02010600040101010101" pitchFamily="2" charset="-122"/>
              <a:ea typeface="华文楷体" panose="02010600040101010101" pitchFamily="2" charset="-122"/>
            </a:endParaRPr>
          </a:p>
        </p:txBody>
      </p:sp>
      <p:sp>
        <p:nvSpPr>
          <p:cNvPr id="9" name="Text Box 4"/>
          <p:cNvSpPr txBox="1">
            <a:spLocks noChangeArrowheads="1"/>
          </p:cNvSpPr>
          <p:nvPr/>
        </p:nvSpPr>
        <p:spPr bwMode="auto">
          <a:xfrm>
            <a:off x="3179637" y="2855625"/>
            <a:ext cx="5396211" cy="3289001"/>
          </a:xfrm>
          <a:prstGeom prst="rect">
            <a:avLst/>
          </a:prstGeom>
          <a:noFill/>
          <a:ln w="9525">
            <a:noFill/>
            <a:miter lim="800000"/>
            <a:headEnd/>
            <a:tailEnd/>
          </a:ln>
        </p:spPr>
        <p:txBody>
          <a:bodyPr wrap="square" lIns="87273" tIns="43636" rIns="87273" bIns="43636">
            <a:spAutoFit/>
          </a:bodyPr>
          <a:lstStyle/>
          <a:p>
            <a:pPr algn="l" defTabSz="873125">
              <a:defRPr/>
            </a:pPr>
            <a:endParaRPr lang="en-US" altLang="zh-CN" sz="1600" dirty="0">
              <a:solidFill>
                <a:srgbClr val="006600"/>
              </a:solidFill>
              <a:latin typeface="Comic Sans MS" pitchFamily="66" charset="0"/>
              <a:ea typeface="黑体" pitchFamily="2" charset="-122"/>
            </a:endParaRPr>
          </a:p>
          <a:p>
            <a:pPr marL="342900" indent="-342900" algn="l" defTabSz="873125">
              <a:buFont typeface="+mj-lt"/>
              <a:buAutoNum type="arabicPeriod"/>
              <a:defRPr/>
            </a:pPr>
            <a:r>
              <a:rPr lang="en-US" altLang="zh-CN" sz="1600" dirty="0" err="1">
                <a:solidFill>
                  <a:srgbClr val="FFC000"/>
                </a:solidFill>
                <a:latin typeface="Comic Sans MS" pitchFamily="66" charset="0"/>
                <a:ea typeface="黑体" pitchFamily="2" charset="-122"/>
              </a:rPr>
              <a:t>Newton,G</a:t>
            </a:r>
            <a:r>
              <a:rPr lang="en-US" altLang="zh-CN" sz="1600" dirty="0">
                <a:solidFill>
                  <a:srgbClr val="FFC000"/>
                </a:solidFill>
                <a:latin typeface="Comic Sans MS" pitchFamily="66" charset="0"/>
                <a:ea typeface="黑体" pitchFamily="2" charset="-122"/>
              </a:rPr>
              <a:t>.:”Deadlock </a:t>
            </a:r>
            <a:r>
              <a:rPr lang="en-US" altLang="zh-CN" sz="1600" dirty="0" err="1">
                <a:solidFill>
                  <a:srgbClr val="FFC000"/>
                </a:solidFill>
                <a:latin typeface="Comic Sans MS" pitchFamily="66" charset="0"/>
                <a:ea typeface="黑体" pitchFamily="2" charset="-122"/>
              </a:rPr>
              <a:t>Prevention,Detection,and</a:t>
            </a:r>
            <a:r>
              <a:rPr lang="en-US" altLang="zh-CN" sz="1600" dirty="0">
                <a:solidFill>
                  <a:srgbClr val="FFC000"/>
                </a:solidFill>
                <a:latin typeface="Comic Sans MS" pitchFamily="66" charset="0"/>
                <a:ea typeface="黑体" pitchFamily="2" charset="-122"/>
              </a:rPr>
              <a:t> </a:t>
            </a:r>
            <a:r>
              <a:rPr lang="en-US" altLang="zh-CN" sz="1600" dirty="0" err="1">
                <a:solidFill>
                  <a:srgbClr val="FFC000"/>
                </a:solidFill>
                <a:latin typeface="Comic Sans MS" pitchFamily="66" charset="0"/>
                <a:ea typeface="黑体" pitchFamily="2" charset="-122"/>
              </a:rPr>
              <a:t>Resolution:An</a:t>
            </a:r>
            <a:r>
              <a:rPr lang="en-US" altLang="zh-CN" sz="1600" dirty="0">
                <a:solidFill>
                  <a:srgbClr val="FFC000"/>
                </a:solidFill>
                <a:latin typeface="Comic Sans MS" pitchFamily="66" charset="0"/>
                <a:ea typeface="黑体" pitchFamily="2" charset="-122"/>
              </a:rPr>
              <a:t> annotated Bibliography,” Operating Systems Review,vol.13,pp.33-44,April 1979. </a:t>
            </a:r>
          </a:p>
          <a:p>
            <a:pPr marL="342900" indent="-342900" algn="l" defTabSz="873125">
              <a:buFont typeface="+mj-lt"/>
              <a:buAutoNum type="arabicPeriod"/>
              <a:defRPr/>
            </a:pPr>
            <a:r>
              <a:rPr lang="en-US" altLang="zh-CN" sz="1600" dirty="0" err="1">
                <a:solidFill>
                  <a:srgbClr val="FFC000"/>
                </a:solidFill>
                <a:latin typeface="Comic Sans MS" pitchFamily="66" charset="0"/>
                <a:ea typeface="黑体" pitchFamily="2" charset="-122"/>
              </a:rPr>
              <a:t>Zobel,D</a:t>
            </a:r>
            <a:r>
              <a:rPr lang="en-US" altLang="zh-CN" sz="1600" dirty="0">
                <a:solidFill>
                  <a:srgbClr val="FFC000"/>
                </a:solidFill>
                <a:latin typeface="Comic Sans MS" pitchFamily="66" charset="0"/>
                <a:ea typeface="黑体" pitchFamily="2" charset="-122"/>
              </a:rPr>
              <a:t>.:”The Deadlock Problem: A Classifying </a:t>
            </a:r>
            <a:r>
              <a:rPr lang="en-US" altLang="zh-CN" sz="1600" dirty="0" err="1">
                <a:solidFill>
                  <a:srgbClr val="FFC000"/>
                </a:solidFill>
                <a:latin typeface="Comic Sans MS" pitchFamily="66" charset="0"/>
                <a:ea typeface="黑体" pitchFamily="2" charset="-122"/>
              </a:rPr>
              <a:t>Bibliography,”Operating</a:t>
            </a:r>
            <a:r>
              <a:rPr lang="en-US" altLang="zh-CN" sz="1600" dirty="0">
                <a:solidFill>
                  <a:srgbClr val="FFC000"/>
                </a:solidFill>
                <a:latin typeface="Comic Sans MS" pitchFamily="66" charset="0"/>
                <a:ea typeface="黑体" pitchFamily="2" charset="-122"/>
              </a:rPr>
              <a:t> Systems Review,vol.17,pp6-16,Oct.1983. </a:t>
            </a:r>
          </a:p>
          <a:p>
            <a:pPr marL="342900" indent="-342900" algn="l" defTabSz="873125">
              <a:buFont typeface="+mj-lt"/>
              <a:buAutoNum type="arabicPeriod"/>
              <a:defRPr/>
            </a:pPr>
            <a:r>
              <a:rPr lang="en-US" altLang="zh-CN" sz="1600" dirty="0" err="1">
                <a:solidFill>
                  <a:srgbClr val="FFC000"/>
                </a:solidFill>
                <a:latin typeface="Comic Sans MS" pitchFamily="66" charset="0"/>
                <a:ea typeface="黑体" pitchFamily="2" charset="-122"/>
              </a:rPr>
              <a:t>Karacali</a:t>
            </a:r>
            <a:r>
              <a:rPr lang="en-US" altLang="zh-CN" sz="1600" dirty="0">
                <a:solidFill>
                  <a:srgbClr val="FFC000"/>
                </a:solidFill>
                <a:latin typeface="Comic Sans MS" pitchFamily="66" charset="0"/>
                <a:ea typeface="黑体" pitchFamily="2" charset="-122"/>
              </a:rPr>
              <a:t> ,B., </a:t>
            </a:r>
            <a:r>
              <a:rPr lang="en-US" altLang="zh-CN" sz="1600" dirty="0" err="1">
                <a:solidFill>
                  <a:srgbClr val="FFC000"/>
                </a:solidFill>
                <a:latin typeface="Comic Sans MS" pitchFamily="66" charset="0"/>
                <a:ea typeface="黑体" pitchFamily="2" charset="-122"/>
              </a:rPr>
              <a:t>Tai,K</a:t>
            </a:r>
            <a:r>
              <a:rPr lang="en-US" altLang="zh-CN" sz="1600" dirty="0">
                <a:solidFill>
                  <a:srgbClr val="FFC000"/>
                </a:solidFill>
                <a:latin typeface="Comic Sans MS" pitchFamily="66" charset="0"/>
                <a:ea typeface="黑体" pitchFamily="2" charset="-122"/>
              </a:rPr>
              <a:t>&gt;C., and </a:t>
            </a:r>
            <a:r>
              <a:rPr lang="en-US" altLang="zh-CN" sz="1600" dirty="0" err="1">
                <a:solidFill>
                  <a:srgbClr val="FFC000"/>
                </a:solidFill>
                <a:latin typeface="Comic Sans MS" pitchFamily="66" charset="0"/>
                <a:ea typeface="黑体" pitchFamily="2" charset="-122"/>
              </a:rPr>
              <a:t>Vouk,M.A</a:t>
            </a:r>
            <a:r>
              <a:rPr lang="en-US" altLang="zh-CN" sz="1600" dirty="0">
                <a:solidFill>
                  <a:srgbClr val="FFC000"/>
                </a:solidFill>
                <a:latin typeface="Comic Sans MS" pitchFamily="66" charset="0"/>
                <a:ea typeface="黑体" pitchFamily="2" charset="-122"/>
              </a:rPr>
              <a:t>.:”Deadlock Detection of EFSMs Using Simultaneous </a:t>
            </a:r>
            <a:r>
              <a:rPr lang="en-US" altLang="zh-CN" sz="1600" dirty="0" err="1">
                <a:solidFill>
                  <a:srgbClr val="FFC000"/>
                </a:solidFill>
                <a:latin typeface="Comic Sans MS" pitchFamily="66" charset="0"/>
                <a:ea typeface="黑体" pitchFamily="2" charset="-122"/>
              </a:rPr>
              <a:t>Reachability</a:t>
            </a:r>
            <a:r>
              <a:rPr lang="en-US" altLang="zh-CN" sz="1600" dirty="0">
                <a:solidFill>
                  <a:srgbClr val="FFC000"/>
                </a:solidFill>
                <a:latin typeface="Comic Sans MS" pitchFamily="66" charset="0"/>
                <a:ea typeface="黑体" pitchFamily="2" charset="-122"/>
              </a:rPr>
              <a:t> Analysis,” Proc. Int’l Conference on Dependable systems and networks(DSN 2000),IEEE,pp.315-324,2000.    </a:t>
            </a:r>
          </a:p>
          <a:p>
            <a:pPr algn="l" defTabSz="873125">
              <a:defRPr/>
            </a:pPr>
            <a:endParaRPr lang="zh-CN" altLang="en-US" sz="1600" dirty="0">
              <a:solidFill>
                <a:srgbClr val="006600"/>
              </a:solidFill>
              <a:latin typeface="Comic Sans MS" pitchFamily="66" charset="0"/>
              <a:ea typeface="黑体" pitchFamily="2" charset="-122"/>
            </a:endParaRPr>
          </a:p>
        </p:txBody>
      </p:sp>
      <p:sp>
        <p:nvSpPr>
          <p:cNvPr id="10" name="矩形 9"/>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830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10" name="Picture 4"/>
          <p:cNvPicPr>
            <a:picLocks noChangeAspect="1" noChangeArrowheads="1"/>
          </p:cNvPicPr>
          <p:nvPr/>
        </p:nvPicPr>
        <p:blipFill>
          <a:blip r:embed="rId2" cstate="print"/>
          <a:srcRect/>
          <a:stretch>
            <a:fillRect/>
          </a:stretch>
        </p:blipFill>
        <p:spPr bwMode="auto">
          <a:xfrm>
            <a:off x="3077760" y="2449427"/>
            <a:ext cx="2860152" cy="2812562"/>
          </a:xfrm>
          <a:prstGeom prst="rect">
            <a:avLst/>
          </a:prstGeom>
          <a:noFill/>
          <a:ln w="9525">
            <a:noFill/>
            <a:miter lim="800000"/>
            <a:headEnd/>
            <a:tailEnd/>
          </a:ln>
        </p:spPr>
      </p:pic>
      <p:pic>
        <p:nvPicPr>
          <p:cNvPr id="11" name="Picture 5"/>
          <p:cNvPicPr>
            <a:picLocks noChangeAspect="1" noChangeArrowheads="1"/>
          </p:cNvPicPr>
          <p:nvPr/>
        </p:nvPicPr>
        <p:blipFill>
          <a:blip r:embed="rId3" cstate="print"/>
          <a:srcRect/>
          <a:stretch>
            <a:fillRect/>
          </a:stretch>
        </p:blipFill>
        <p:spPr bwMode="auto">
          <a:xfrm>
            <a:off x="6156176" y="2449426"/>
            <a:ext cx="2889473" cy="2768076"/>
          </a:xfrm>
          <a:prstGeom prst="rect">
            <a:avLst/>
          </a:prstGeom>
          <a:noFill/>
          <a:ln w="9525">
            <a:noFill/>
            <a:miter lim="800000"/>
            <a:headEnd/>
            <a:tailEnd/>
          </a:ln>
        </p:spPr>
      </p:pic>
      <p:sp>
        <p:nvSpPr>
          <p:cNvPr id="12" name="Rectangle 4"/>
          <p:cNvSpPr>
            <a:spLocks noChangeArrowheads="1"/>
          </p:cNvSpPr>
          <p:nvPr/>
        </p:nvSpPr>
        <p:spPr bwMode="auto">
          <a:xfrm>
            <a:off x="3156292" y="1661759"/>
            <a:ext cx="5967889" cy="454943"/>
          </a:xfrm>
          <a:prstGeom prst="rect">
            <a:avLst/>
          </a:prstGeom>
          <a:noFill/>
          <a:ln w="9525">
            <a:noFill/>
            <a:miter lim="800000"/>
            <a:headEnd/>
            <a:tailEnd/>
          </a:ln>
        </p:spPr>
        <p:txBody>
          <a:bodyPr anchor="ctr"/>
          <a:lstStyle/>
          <a:p>
            <a:pPr algn="l">
              <a:lnSpc>
                <a:spcPct val="80000"/>
              </a:lnSpc>
            </a:pPr>
            <a:r>
              <a:rPr kumimoji="0" lang="zh-CN" altLang="en-US" sz="2800" dirty="0">
                <a:solidFill>
                  <a:srgbClr val="FF0000"/>
                </a:solidFill>
                <a:latin typeface="Arial" charset="0"/>
                <a:ea typeface="黑体" pitchFamily="2" charset="-122"/>
              </a:rPr>
              <a:t>从一个例子开始</a:t>
            </a:r>
          </a:p>
        </p:txBody>
      </p:sp>
      <p:sp>
        <p:nvSpPr>
          <p:cNvPr id="8" name="矩形 7"/>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0081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8" name="文本占位符 3"/>
          <p:cNvSpPr txBox="1">
            <a:spLocks/>
          </p:cNvSpPr>
          <p:nvPr/>
        </p:nvSpPr>
        <p:spPr bwMode="auto">
          <a:xfrm>
            <a:off x="2843808" y="1124744"/>
            <a:ext cx="6231037" cy="51845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defTabSz="873125">
              <a:lnSpc>
                <a:spcPct val="150000"/>
              </a:lnSpc>
              <a:spcBef>
                <a:spcPct val="50000"/>
              </a:spcBef>
            </a:pPr>
            <a:r>
              <a:rPr kumimoji="1" lang="zh-CN" altLang="en-US" sz="2000" b="1" kern="0" dirty="0">
                <a:latin typeface="黑体" pitchFamily="2" charset="-122"/>
                <a:ea typeface="黑体" pitchFamily="2" charset="-122"/>
              </a:rPr>
              <a:t>早期的操作系统对申请某种资源的进程，若该资源尚未分配时，立即将该资源分配给这个进程。</a:t>
            </a:r>
            <a:endParaRPr kumimoji="1" lang="en-US" altLang="zh-CN" sz="2000" b="1" kern="0" dirty="0">
              <a:latin typeface="黑体" pitchFamily="2" charset="-122"/>
              <a:ea typeface="黑体" pitchFamily="2" charset="-122"/>
            </a:endParaRPr>
          </a:p>
          <a:p>
            <a:pPr defTabSz="873125">
              <a:lnSpc>
                <a:spcPct val="150000"/>
              </a:lnSpc>
              <a:spcBef>
                <a:spcPct val="50000"/>
              </a:spcBef>
            </a:pPr>
            <a:r>
              <a:rPr kumimoji="1" lang="zh-CN" altLang="en-US" sz="2000" b="1" kern="0" dirty="0">
                <a:latin typeface="黑体" pitchFamily="2" charset="-122"/>
                <a:ea typeface="黑体" pitchFamily="2" charset="-122"/>
              </a:rPr>
              <a:t>对资源</a:t>
            </a:r>
            <a:r>
              <a:rPr kumimoji="1" lang="zh-CN" altLang="en-US" sz="2000" b="1" kern="0" dirty="0">
                <a:solidFill>
                  <a:srgbClr val="00B050"/>
                </a:solidFill>
                <a:latin typeface="黑体" pitchFamily="2" charset="-122"/>
                <a:ea typeface="黑体" pitchFamily="2" charset="-122"/>
              </a:rPr>
              <a:t>不加限制地分配</a:t>
            </a:r>
            <a:r>
              <a:rPr kumimoji="1" lang="zh-CN" altLang="en-US" sz="2000" b="1" kern="0" dirty="0">
                <a:latin typeface="黑体" pitchFamily="2" charset="-122"/>
                <a:ea typeface="黑体" pitchFamily="2" charset="-122"/>
              </a:rPr>
              <a:t>可能</a:t>
            </a:r>
            <a:r>
              <a:rPr kumimoji="1" lang="zh-CN" altLang="en-US" sz="2000" b="1" kern="0" dirty="0">
                <a:solidFill>
                  <a:srgbClr val="FFC000"/>
                </a:solidFill>
                <a:latin typeface="黑体" pitchFamily="2" charset="-122"/>
                <a:ea typeface="黑体" pitchFamily="2" charset="-122"/>
              </a:rPr>
              <a:t>导致进程间由于竞争资源而相互制约以至于无法继续运行</a:t>
            </a:r>
            <a:r>
              <a:rPr kumimoji="1" lang="zh-CN" altLang="en-US" sz="2000" b="1" kern="0" dirty="0">
                <a:latin typeface="黑体" pitchFamily="2" charset="-122"/>
                <a:ea typeface="黑体" pitchFamily="2" charset="-122"/>
              </a:rPr>
              <a:t>的局面，人们把这种局面称为</a:t>
            </a:r>
            <a:r>
              <a:rPr kumimoji="1" lang="zh-CN" altLang="en-US" sz="2000" b="1" kern="0" dirty="0">
                <a:solidFill>
                  <a:srgbClr val="FFC000"/>
                </a:solidFill>
                <a:latin typeface="黑体" pitchFamily="2" charset="-122"/>
                <a:ea typeface="黑体" pitchFamily="2" charset="-122"/>
              </a:rPr>
              <a:t>死锁 </a:t>
            </a:r>
            <a:r>
              <a:rPr kumimoji="1" lang="en-US" altLang="zh-CN" sz="2000" b="1" kern="0" dirty="0">
                <a:latin typeface="黑体" pitchFamily="2" charset="-122"/>
                <a:ea typeface="黑体" pitchFamily="2" charset="-122"/>
              </a:rPr>
              <a:t>(deadlock)</a:t>
            </a:r>
            <a:r>
              <a:rPr kumimoji="1" lang="zh-CN" altLang="en-US" sz="2000" b="1" kern="0" dirty="0">
                <a:latin typeface="黑体" pitchFamily="2" charset="-122"/>
                <a:ea typeface="黑体" pitchFamily="2" charset="-122"/>
              </a:rPr>
              <a:t>。</a:t>
            </a:r>
            <a:endParaRPr kumimoji="1" lang="en-US" altLang="zh-CN" sz="2000" b="1" kern="0" dirty="0">
              <a:latin typeface="黑体" pitchFamily="2" charset="-122"/>
              <a:ea typeface="黑体" pitchFamily="2" charset="-122"/>
            </a:endParaRPr>
          </a:p>
          <a:p>
            <a:pPr algn="just" defTabSz="873125">
              <a:lnSpc>
                <a:spcPct val="150000"/>
              </a:lnSpc>
              <a:spcBef>
                <a:spcPct val="50000"/>
              </a:spcBef>
            </a:pPr>
            <a:r>
              <a:rPr kumimoji="1" lang="zh-CN" altLang="en-US" sz="2000" b="1" kern="0" dirty="0">
                <a:latin typeface="黑体" pitchFamily="2" charset="-122"/>
                <a:ea typeface="黑体" pitchFamily="2" charset="-122"/>
              </a:rPr>
              <a:t>死锁问题在</a:t>
            </a:r>
            <a:r>
              <a:rPr kumimoji="1" lang="en-US" altLang="zh-CN" sz="2000" b="1" kern="0" dirty="0">
                <a:latin typeface="黑体" pitchFamily="2" charset="-122"/>
                <a:ea typeface="黑体" pitchFamily="2" charset="-122"/>
              </a:rPr>
              <a:t>1965</a:t>
            </a:r>
            <a:r>
              <a:rPr kumimoji="1" lang="zh-CN" altLang="en-US" sz="2000" b="1" kern="0" dirty="0">
                <a:latin typeface="黑体" pitchFamily="2" charset="-122"/>
                <a:ea typeface="黑体" pitchFamily="2" charset="-122"/>
              </a:rPr>
              <a:t>年由</a:t>
            </a:r>
            <a:r>
              <a:rPr kumimoji="1" lang="en-US" altLang="zh-CN" sz="2000" b="1" kern="0" dirty="0">
                <a:latin typeface="黑体" pitchFamily="2" charset="-122"/>
                <a:ea typeface="黑体" pitchFamily="2" charset="-122"/>
              </a:rPr>
              <a:t>Dijkstra </a:t>
            </a:r>
            <a:r>
              <a:rPr kumimoji="1" lang="zh-CN" altLang="zh-CN" sz="2000" b="1" kern="0" dirty="0">
                <a:latin typeface="黑体" pitchFamily="2" charset="-122"/>
                <a:ea typeface="黑体" pitchFamily="2" charset="-122"/>
              </a:rPr>
              <a:t>发现，并随着计算机技术的发展，逐渐成为人们关心的问题。</a:t>
            </a:r>
            <a:endParaRPr kumimoji="1" lang="zh-CN" altLang="en-US" sz="2000" b="1" kern="0" dirty="0">
              <a:latin typeface="黑体" pitchFamily="2" charset="-122"/>
              <a:ea typeface="黑体" pitchFamily="2" charset="-122"/>
            </a:endParaRPr>
          </a:p>
          <a:p>
            <a:pPr algn="just" defTabSz="873125">
              <a:lnSpc>
                <a:spcPct val="150000"/>
              </a:lnSpc>
              <a:spcBef>
                <a:spcPct val="50000"/>
              </a:spcBef>
            </a:pPr>
            <a:r>
              <a:rPr kumimoji="1" lang="zh-CN" altLang="zh-CN" sz="2000" b="1" kern="0" dirty="0">
                <a:latin typeface="黑体" pitchFamily="2" charset="-122"/>
                <a:ea typeface="黑体" pitchFamily="2" charset="-122"/>
              </a:rPr>
              <a:t>什么是死锁？其确切的定义是什么？死锁是怎么产生的？用什么方法来解决死锁？这些正是今天我们要讨论的问题。</a:t>
            </a:r>
            <a:endParaRPr kumimoji="1" lang="zh-CN" altLang="en-US" sz="2000" b="1" kern="0" dirty="0">
              <a:latin typeface="黑体" pitchFamily="2" charset="-122"/>
              <a:ea typeface="黑体" pitchFamily="2" charset="-122"/>
            </a:endParaRPr>
          </a:p>
          <a:p>
            <a:pPr defTabSz="873125">
              <a:lnSpc>
                <a:spcPct val="150000"/>
              </a:lnSpc>
              <a:spcBef>
                <a:spcPct val="50000"/>
              </a:spcBef>
            </a:pPr>
            <a:endParaRPr kumimoji="1" lang="zh-CN" altLang="en-US" sz="2000" kern="0" dirty="0">
              <a:latin typeface="黑体" pitchFamily="2" charset="-122"/>
              <a:ea typeface="黑体" pitchFamily="2" charset="-122"/>
            </a:endParaRPr>
          </a:p>
        </p:txBody>
      </p:sp>
      <p:sp>
        <p:nvSpPr>
          <p:cNvPr id="9" name="矩形 8"/>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579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Group 4"/>
          <p:cNvGrpSpPr>
            <a:grpSpLocks/>
          </p:cNvGrpSpPr>
          <p:nvPr/>
        </p:nvGrpSpPr>
        <p:grpSpPr bwMode="auto">
          <a:xfrm>
            <a:off x="273446" y="3321728"/>
            <a:ext cx="2452688" cy="2227262"/>
            <a:chOff x="1056" y="1248"/>
            <a:chExt cx="3365" cy="1824"/>
          </a:xfrm>
        </p:grpSpPr>
        <p:sp>
          <p:nvSpPr>
            <p:cNvPr id="8" name="Rectangle 5"/>
            <p:cNvSpPr>
              <a:spLocks noChangeArrowheads="1"/>
            </p:cNvSpPr>
            <p:nvPr/>
          </p:nvSpPr>
          <p:spPr bwMode="auto">
            <a:xfrm>
              <a:off x="2088" y="1944"/>
              <a:ext cx="1296" cy="432"/>
            </a:xfrm>
            <a:prstGeom prst="rect">
              <a:avLst/>
            </a:prstGeom>
            <a:noFill/>
            <a:ln w="9525">
              <a:solidFill>
                <a:srgbClr val="FFC0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9" name="Freeform 6"/>
            <p:cNvSpPr>
              <a:spLocks/>
            </p:cNvSpPr>
            <p:nvPr/>
          </p:nvSpPr>
          <p:spPr bwMode="auto">
            <a:xfrm>
              <a:off x="1056" y="1248"/>
              <a:ext cx="624" cy="432"/>
            </a:xfrm>
            <a:custGeom>
              <a:avLst/>
              <a:gdLst>
                <a:gd name="T0" fmla="*/ 0 w 624"/>
                <a:gd name="T1" fmla="*/ 432 h 432"/>
                <a:gd name="T2" fmla="*/ 624 w 624"/>
                <a:gd name="T3" fmla="*/ 432 h 432"/>
                <a:gd name="T4" fmla="*/ 624 w 624"/>
                <a:gd name="T5" fmla="*/ 0 h 432"/>
                <a:gd name="T6" fmla="*/ 0 60000 65536"/>
                <a:gd name="T7" fmla="*/ 0 60000 65536"/>
                <a:gd name="T8" fmla="*/ 0 60000 65536"/>
                <a:gd name="T9" fmla="*/ 0 w 624"/>
                <a:gd name="T10" fmla="*/ 0 h 432"/>
                <a:gd name="T11" fmla="*/ 624 w 624"/>
                <a:gd name="T12" fmla="*/ 432 h 432"/>
              </a:gdLst>
              <a:ahLst/>
              <a:cxnLst>
                <a:cxn ang="T6">
                  <a:pos x="T0" y="T1"/>
                </a:cxn>
                <a:cxn ang="T7">
                  <a:pos x="T2" y="T3"/>
                </a:cxn>
                <a:cxn ang="T8">
                  <a:pos x="T4" y="T5"/>
                </a:cxn>
              </a:cxnLst>
              <a:rect l="T9" t="T10" r="T11" b="T12"/>
              <a:pathLst>
                <a:path w="624" h="432">
                  <a:moveTo>
                    <a:pt x="0" y="432"/>
                  </a:moveTo>
                  <a:lnTo>
                    <a:pt x="624" y="432"/>
                  </a:lnTo>
                  <a:lnTo>
                    <a:pt x="624" y="0"/>
                  </a:lnTo>
                </a:path>
              </a:pathLst>
            </a:custGeom>
            <a:noFill/>
            <a:ln w="9525">
              <a:solidFill>
                <a:srgbClr val="FFC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10" name="Freeform 7"/>
            <p:cNvSpPr>
              <a:spLocks/>
            </p:cNvSpPr>
            <p:nvPr/>
          </p:nvSpPr>
          <p:spPr bwMode="auto">
            <a:xfrm>
              <a:off x="2088" y="1248"/>
              <a:ext cx="1296" cy="432"/>
            </a:xfrm>
            <a:custGeom>
              <a:avLst/>
              <a:gdLst>
                <a:gd name="T0" fmla="*/ 0 w 1296"/>
                <a:gd name="T1" fmla="*/ 0 h 432"/>
                <a:gd name="T2" fmla="*/ 0 w 1296"/>
                <a:gd name="T3" fmla="*/ 432 h 432"/>
                <a:gd name="T4" fmla="*/ 1296 w 1296"/>
                <a:gd name="T5" fmla="*/ 432 h 432"/>
                <a:gd name="T6" fmla="*/ 1296 w 1296"/>
                <a:gd name="T7" fmla="*/ 0 h 432"/>
                <a:gd name="T8" fmla="*/ 0 60000 65536"/>
                <a:gd name="T9" fmla="*/ 0 60000 65536"/>
                <a:gd name="T10" fmla="*/ 0 60000 65536"/>
                <a:gd name="T11" fmla="*/ 0 60000 65536"/>
                <a:gd name="T12" fmla="*/ 0 w 1296"/>
                <a:gd name="T13" fmla="*/ 0 h 432"/>
                <a:gd name="T14" fmla="*/ 1296 w 1296"/>
                <a:gd name="T15" fmla="*/ 432 h 432"/>
              </a:gdLst>
              <a:ahLst/>
              <a:cxnLst>
                <a:cxn ang="T8">
                  <a:pos x="T0" y="T1"/>
                </a:cxn>
                <a:cxn ang="T9">
                  <a:pos x="T2" y="T3"/>
                </a:cxn>
                <a:cxn ang="T10">
                  <a:pos x="T4" y="T5"/>
                </a:cxn>
                <a:cxn ang="T11">
                  <a:pos x="T6" y="T7"/>
                </a:cxn>
              </a:cxnLst>
              <a:rect l="T12" t="T13" r="T14" b="T15"/>
              <a:pathLst>
                <a:path w="1296" h="432">
                  <a:moveTo>
                    <a:pt x="0" y="0"/>
                  </a:moveTo>
                  <a:lnTo>
                    <a:pt x="0" y="432"/>
                  </a:lnTo>
                  <a:lnTo>
                    <a:pt x="1296" y="432"/>
                  </a:lnTo>
                  <a:lnTo>
                    <a:pt x="1296" y="0"/>
                  </a:lnTo>
                </a:path>
              </a:pathLst>
            </a:custGeom>
            <a:noFill/>
            <a:ln w="9525">
              <a:solidFill>
                <a:srgbClr val="FFC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11" name="Freeform 8"/>
            <p:cNvSpPr>
              <a:spLocks/>
            </p:cNvSpPr>
            <p:nvPr/>
          </p:nvSpPr>
          <p:spPr bwMode="auto">
            <a:xfrm flipH="1">
              <a:off x="3792" y="1248"/>
              <a:ext cx="624" cy="432"/>
            </a:xfrm>
            <a:custGeom>
              <a:avLst/>
              <a:gdLst>
                <a:gd name="T0" fmla="*/ 0 w 624"/>
                <a:gd name="T1" fmla="*/ 432 h 432"/>
                <a:gd name="T2" fmla="*/ 624 w 624"/>
                <a:gd name="T3" fmla="*/ 432 h 432"/>
                <a:gd name="T4" fmla="*/ 624 w 624"/>
                <a:gd name="T5" fmla="*/ 0 h 432"/>
                <a:gd name="T6" fmla="*/ 0 60000 65536"/>
                <a:gd name="T7" fmla="*/ 0 60000 65536"/>
                <a:gd name="T8" fmla="*/ 0 60000 65536"/>
                <a:gd name="T9" fmla="*/ 0 w 624"/>
                <a:gd name="T10" fmla="*/ 0 h 432"/>
                <a:gd name="T11" fmla="*/ 624 w 624"/>
                <a:gd name="T12" fmla="*/ 432 h 432"/>
              </a:gdLst>
              <a:ahLst/>
              <a:cxnLst>
                <a:cxn ang="T6">
                  <a:pos x="T0" y="T1"/>
                </a:cxn>
                <a:cxn ang="T7">
                  <a:pos x="T2" y="T3"/>
                </a:cxn>
                <a:cxn ang="T8">
                  <a:pos x="T4" y="T5"/>
                </a:cxn>
              </a:cxnLst>
              <a:rect l="T9" t="T10" r="T11" b="T12"/>
              <a:pathLst>
                <a:path w="624" h="432">
                  <a:moveTo>
                    <a:pt x="0" y="432"/>
                  </a:moveTo>
                  <a:lnTo>
                    <a:pt x="624" y="432"/>
                  </a:lnTo>
                  <a:lnTo>
                    <a:pt x="624" y="0"/>
                  </a:lnTo>
                </a:path>
              </a:pathLst>
            </a:custGeom>
            <a:noFill/>
            <a:ln w="9525">
              <a:solidFill>
                <a:srgbClr val="FFC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12" name="Freeform 9"/>
            <p:cNvSpPr>
              <a:spLocks/>
            </p:cNvSpPr>
            <p:nvPr/>
          </p:nvSpPr>
          <p:spPr bwMode="auto">
            <a:xfrm flipV="1">
              <a:off x="1056" y="2640"/>
              <a:ext cx="624" cy="432"/>
            </a:xfrm>
            <a:custGeom>
              <a:avLst/>
              <a:gdLst>
                <a:gd name="T0" fmla="*/ 0 w 624"/>
                <a:gd name="T1" fmla="*/ 432 h 432"/>
                <a:gd name="T2" fmla="*/ 624 w 624"/>
                <a:gd name="T3" fmla="*/ 432 h 432"/>
                <a:gd name="T4" fmla="*/ 624 w 624"/>
                <a:gd name="T5" fmla="*/ 0 h 432"/>
                <a:gd name="T6" fmla="*/ 0 60000 65536"/>
                <a:gd name="T7" fmla="*/ 0 60000 65536"/>
                <a:gd name="T8" fmla="*/ 0 60000 65536"/>
                <a:gd name="T9" fmla="*/ 0 w 624"/>
                <a:gd name="T10" fmla="*/ 0 h 432"/>
                <a:gd name="T11" fmla="*/ 624 w 624"/>
                <a:gd name="T12" fmla="*/ 432 h 432"/>
              </a:gdLst>
              <a:ahLst/>
              <a:cxnLst>
                <a:cxn ang="T6">
                  <a:pos x="T0" y="T1"/>
                </a:cxn>
                <a:cxn ang="T7">
                  <a:pos x="T2" y="T3"/>
                </a:cxn>
                <a:cxn ang="T8">
                  <a:pos x="T4" y="T5"/>
                </a:cxn>
              </a:cxnLst>
              <a:rect l="T9" t="T10" r="T11" b="T12"/>
              <a:pathLst>
                <a:path w="624" h="432">
                  <a:moveTo>
                    <a:pt x="0" y="432"/>
                  </a:moveTo>
                  <a:lnTo>
                    <a:pt x="624" y="432"/>
                  </a:lnTo>
                  <a:lnTo>
                    <a:pt x="624" y="0"/>
                  </a:lnTo>
                </a:path>
              </a:pathLst>
            </a:custGeom>
            <a:noFill/>
            <a:ln w="9525">
              <a:solidFill>
                <a:srgbClr val="FFC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13" name="Freeform 10"/>
            <p:cNvSpPr>
              <a:spLocks/>
            </p:cNvSpPr>
            <p:nvPr/>
          </p:nvSpPr>
          <p:spPr bwMode="auto">
            <a:xfrm flipV="1">
              <a:off x="2088" y="2640"/>
              <a:ext cx="1296" cy="432"/>
            </a:xfrm>
            <a:custGeom>
              <a:avLst/>
              <a:gdLst>
                <a:gd name="T0" fmla="*/ 0 w 1296"/>
                <a:gd name="T1" fmla="*/ 0 h 432"/>
                <a:gd name="T2" fmla="*/ 0 w 1296"/>
                <a:gd name="T3" fmla="*/ 432 h 432"/>
                <a:gd name="T4" fmla="*/ 1296 w 1296"/>
                <a:gd name="T5" fmla="*/ 432 h 432"/>
                <a:gd name="T6" fmla="*/ 1296 w 1296"/>
                <a:gd name="T7" fmla="*/ 0 h 432"/>
                <a:gd name="T8" fmla="*/ 0 60000 65536"/>
                <a:gd name="T9" fmla="*/ 0 60000 65536"/>
                <a:gd name="T10" fmla="*/ 0 60000 65536"/>
                <a:gd name="T11" fmla="*/ 0 60000 65536"/>
                <a:gd name="T12" fmla="*/ 0 w 1296"/>
                <a:gd name="T13" fmla="*/ 0 h 432"/>
                <a:gd name="T14" fmla="*/ 1296 w 1296"/>
                <a:gd name="T15" fmla="*/ 432 h 432"/>
              </a:gdLst>
              <a:ahLst/>
              <a:cxnLst>
                <a:cxn ang="T8">
                  <a:pos x="T0" y="T1"/>
                </a:cxn>
                <a:cxn ang="T9">
                  <a:pos x="T2" y="T3"/>
                </a:cxn>
                <a:cxn ang="T10">
                  <a:pos x="T4" y="T5"/>
                </a:cxn>
                <a:cxn ang="T11">
                  <a:pos x="T6" y="T7"/>
                </a:cxn>
              </a:cxnLst>
              <a:rect l="T12" t="T13" r="T14" b="T15"/>
              <a:pathLst>
                <a:path w="1296" h="432">
                  <a:moveTo>
                    <a:pt x="0" y="0"/>
                  </a:moveTo>
                  <a:lnTo>
                    <a:pt x="0" y="432"/>
                  </a:lnTo>
                  <a:lnTo>
                    <a:pt x="1296" y="432"/>
                  </a:lnTo>
                  <a:lnTo>
                    <a:pt x="1296" y="0"/>
                  </a:lnTo>
                </a:path>
              </a:pathLst>
            </a:custGeom>
            <a:noFill/>
            <a:ln w="9525">
              <a:solidFill>
                <a:srgbClr val="FFC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14" name="Freeform 11"/>
            <p:cNvSpPr>
              <a:spLocks/>
            </p:cNvSpPr>
            <p:nvPr/>
          </p:nvSpPr>
          <p:spPr bwMode="auto">
            <a:xfrm flipH="1" flipV="1">
              <a:off x="3792" y="2640"/>
              <a:ext cx="624" cy="432"/>
            </a:xfrm>
            <a:custGeom>
              <a:avLst/>
              <a:gdLst>
                <a:gd name="T0" fmla="*/ 0 w 624"/>
                <a:gd name="T1" fmla="*/ 432 h 432"/>
                <a:gd name="T2" fmla="*/ 624 w 624"/>
                <a:gd name="T3" fmla="*/ 432 h 432"/>
                <a:gd name="T4" fmla="*/ 624 w 624"/>
                <a:gd name="T5" fmla="*/ 0 h 432"/>
                <a:gd name="T6" fmla="*/ 0 60000 65536"/>
                <a:gd name="T7" fmla="*/ 0 60000 65536"/>
                <a:gd name="T8" fmla="*/ 0 60000 65536"/>
                <a:gd name="T9" fmla="*/ 0 w 624"/>
                <a:gd name="T10" fmla="*/ 0 h 432"/>
                <a:gd name="T11" fmla="*/ 624 w 624"/>
                <a:gd name="T12" fmla="*/ 432 h 432"/>
              </a:gdLst>
              <a:ahLst/>
              <a:cxnLst>
                <a:cxn ang="T6">
                  <a:pos x="T0" y="T1"/>
                </a:cxn>
                <a:cxn ang="T7">
                  <a:pos x="T2" y="T3"/>
                </a:cxn>
                <a:cxn ang="T8">
                  <a:pos x="T4" y="T5"/>
                </a:cxn>
              </a:cxnLst>
              <a:rect l="T9" t="T10" r="T11" b="T12"/>
              <a:pathLst>
                <a:path w="624" h="432">
                  <a:moveTo>
                    <a:pt x="0" y="432"/>
                  </a:moveTo>
                  <a:lnTo>
                    <a:pt x="624" y="432"/>
                  </a:lnTo>
                  <a:lnTo>
                    <a:pt x="624" y="0"/>
                  </a:lnTo>
                </a:path>
              </a:pathLst>
            </a:custGeom>
            <a:noFill/>
            <a:ln w="9525">
              <a:solidFill>
                <a:srgbClr val="FFC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15" name="Freeform 12"/>
            <p:cNvSpPr>
              <a:spLocks/>
            </p:cNvSpPr>
            <p:nvPr/>
          </p:nvSpPr>
          <p:spPr bwMode="auto">
            <a:xfrm>
              <a:off x="1056" y="1948"/>
              <a:ext cx="624" cy="432"/>
            </a:xfrm>
            <a:custGeom>
              <a:avLst/>
              <a:gdLst>
                <a:gd name="T0" fmla="*/ 0 w 624"/>
                <a:gd name="T1" fmla="*/ 0 h 432"/>
                <a:gd name="T2" fmla="*/ 624 w 624"/>
                <a:gd name="T3" fmla="*/ 0 h 432"/>
                <a:gd name="T4" fmla="*/ 624 w 624"/>
                <a:gd name="T5" fmla="*/ 432 h 432"/>
                <a:gd name="T6" fmla="*/ 0 w 624"/>
                <a:gd name="T7" fmla="*/ 432 h 432"/>
                <a:gd name="T8" fmla="*/ 0 60000 65536"/>
                <a:gd name="T9" fmla="*/ 0 60000 65536"/>
                <a:gd name="T10" fmla="*/ 0 60000 65536"/>
                <a:gd name="T11" fmla="*/ 0 60000 65536"/>
                <a:gd name="T12" fmla="*/ 0 w 624"/>
                <a:gd name="T13" fmla="*/ 0 h 432"/>
                <a:gd name="T14" fmla="*/ 624 w 624"/>
                <a:gd name="T15" fmla="*/ 432 h 432"/>
              </a:gdLst>
              <a:ahLst/>
              <a:cxnLst>
                <a:cxn ang="T8">
                  <a:pos x="T0" y="T1"/>
                </a:cxn>
                <a:cxn ang="T9">
                  <a:pos x="T2" y="T3"/>
                </a:cxn>
                <a:cxn ang="T10">
                  <a:pos x="T4" y="T5"/>
                </a:cxn>
                <a:cxn ang="T11">
                  <a:pos x="T6" y="T7"/>
                </a:cxn>
              </a:cxnLst>
              <a:rect l="T12" t="T13" r="T14" b="T15"/>
              <a:pathLst>
                <a:path w="624" h="432">
                  <a:moveTo>
                    <a:pt x="0" y="0"/>
                  </a:moveTo>
                  <a:lnTo>
                    <a:pt x="624" y="0"/>
                  </a:lnTo>
                  <a:lnTo>
                    <a:pt x="624" y="432"/>
                  </a:lnTo>
                  <a:lnTo>
                    <a:pt x="0" y="432"/>
                  </a:lnTo>
                </a:path>
              </a:pathLst>
            </a:custGeom>
            <a:noFill/>
            <a:ln w="9525">
              <a:solidFill>
                <a:srgbClr val="FFC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16" name="Freeform 13"/>
            <p:cNvSpPr>
              <a:spLocks/>
            </p:cNvSpPr>
            <p:nvPr/>
          </p:nvSpPr>
          <p:spPr bwMode="auto">
            <a:xfrm flipH="1">
              <a:off x="3797" y="1948"/>
              <a:ext cx="624" cy="432"/>
            </a:xfrm>
            <a:custGeom>
              <a:avLst/>
              <a:gdLst>
                <a:gd name="T0" fmla="*/ 0 w 624"/>
                <a:gd name="T1" fmla="*/ 0 h 432"/>
                <a:gd name="T2" fmla="*/ 624 w 624"/>
                <a:gd name="T3" fmla="*/ 0 h 432"/>
                <a:gd name="T4" fmla="*/ 624 w 624"/>
                <a:gd name="T5" fmla="*/ 432 h 432"/>
                <a:gd name="T6" fmla="*/ 0 w 624"/>
                <a:gd name="T7" fmla="*/ 432 h 432"/>
                <a:gd name="T8" fmla="*/ 0 60000 65536"/>
                <a:gd name="T9" fmla="*/ 0 60000 65536"/>
                <a:gd name="T10" fmla="*/ 0 60000 65536"/>
                <a:gd name="T11" fmla="*/ 0 60000 65536"/>
                <a:gd name="T12" fmla="*/ 0 w 624"/>
                <a:gd name="T13" fmla="*/ 0 h 432"/>
                <a:gd name="T14" fmla="*/ 624 w 624"/>
                <a:gd name="T15" fmla="*/ 432 h 432"/>
              </a:gdLst>
              <a:ahLst/>
              <a:cxnLst>
                <a:cxn ang="T8">
                  <a:pos x="T0" y="T1"/>
                </a:cxn>
                <a:cxn ang="T9">
                  <a:pos x="T2" y="T3"/>
                </a:cxn>
                <a:cxn ang="T10">
                  <a:pos x="T4" y="T5"/>
                </a:cxn>
                <a:cxn ang="T11">
                  <a:pos x="T6" y="T7"/>
                </a:cxn>
              </a:cxnLst>
              <a:rect l="T12" t="T13" r="T14" b="T15"/>
              <a:pathLst>
                <a:path w="624" h="432">
                  <a:moveTo>
                    <a:pt x="0" y="0"/>
                  </a:moveTo>
                  <a:lnTo>
                    <a:pt x="624" y="0"/>
                  </a:lnTo>
                  <a:lnTo>
                    <a:pt x="624" y="432"/>
                  </a:lnTo>
                  <a:lnTo>
                    <a:pt x="0" y="432"/>
                  </a:lnTo>
                </a:path>
              </a:pathLst>
            </a:custGeom>
            <a:noFill/>
            <a:ln w="9525">
              <a:solidFill>
                <a:srgbClr val="FFC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18" name="AutoShape 14"/>
            <p:cNvSpPr>
              <a:spLocks noChangeArrowheads="1"/>
            </p:cNvSpPr>
            <p:nvPr/>
          </p:nvSpPr>
          <p:spPr bwMode="auto">
            <a:xfrm>
              <a:off x="2079" y="1748"/>
              <a:ext cx="372" cy="134"/>
            </a:xfrm>
            <a:prstGeom prst="roundRect">
              <a:avLst>
                <a:gd name="adj" fmla="val 16667"/>
              </a:avLst>
            </a:prstGeom>
            <a:solidFill>
              <a:sysClr val="windowText" lastClr="000000"/>
            </a:solidFill>
            <a:ln w="9525">
              <a:solidFill>
                <a:srgbClr val="FFC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19" name="AutoShape 15"/>
            <p:cNvSpPr>
              <a:spLocks noChangeArrowheads="1"/>
            </p:cNvSpPr>
            <p:nvPr/>
          </p:nvSpPr>
          <p:spPr bwMode="auto">
            <a:xfrm>
              <a:off x="2565" y="1748"/>
              <a:ext cx="372" cy="134"/>
            </a:xfrm>
            <a:prstGeom prst="roundRect">
              <a:avLst>
                <a:gd name="adj" fmla="val 16667"/>
              </a:avLst>
            </a:prstGeom>
            <a:solidFill>
              <a:sysClr val="windowText" lastClr="000000"/>
            </a:solidFill>
            <a:ln w="9525">
              <a:solidFill>
                <a:srgbClr val="FFC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20" name="AutoShape 16"/>
            <p:cNvSpPr>
              <a:spLocks noChangeArrowheads="1"/>
            </p:cNvSpPr>
            <p:nvPr/>
          </p:nvSpPr>
          <p:spPr bwMode="auto">
            <a:xfrm>
              <a:off x="3051" y="1748"/>
              <a:ext cx="372" cy="134"/>
            </a:xfrm>
            <a:prstGeom prst="roundRect">
              <a:avLst>
                <a:gd name="adj" fmla="val 16667"/>
              </a:avLst>
            </a:prstGeom>
            <a:solidFill>
              <a:sysClr val="windowText" lastClr="000000"/>
            </a:solidFill>
            <a:ln w="9525">
              <a:solidFill>
                <a:srgbClr val="FFC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21" name="AutoShape 17"/>
            <p:cNvSpPr>
              <a:spLocks noChangeArrowheads="1"/>
            </p:cNvSpPr>
            <p:nvPr/>
          </p:nvSpPr>
          <p:spPr bwMode="auto">
            <a:xfrm>
              <a:off x="3537" y="1748"/>
              <a:ext cx="372" cy="134"/>
            </a:xfrm>
            <a:prstGeom prst="roundRect">
              <a:avLst>
                <a:gd name="adj" fmla="val 16667"/>
              </a:avLst>
            </a:prstGeom>
            <a:solidFill>
              <a:sysClr val="windowText" lastClr="000000"/>
            </a:solidFill>
            <a:ln w="9525">
              <a:solidFill>
                <a:srgbClr val="FFC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22" name="AutoShape 18"/>
            <p:cNvSpPr>
              <a:spLocks noChangeArrowheads="1"/>
            </p:cNvSpPr>
            <p:nvPr/>
          </p:nvSpPr>
          <p:spPr bwMode="auto">
            <a:xfrm>
              <a:off x="1604" y="2441"/>
              <a:ext cx="372" cy="134"/>
            </a:xfrm>
            <a:prstGeom prst="roundRect">
              <a:avLst>
                <a:gd name="adj" fmla="val 16667"/>
              </a:avLst>
            </a:prstGeom>
            <a:solidFill>
              <a:sysClr val="windowText" lastClr="000000"/>
            </a:solidFill>
            <a:ln w="9525">
              <a:solidFill>
                <a:srgbClr val="FFC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23" name="AutoShape 19"/>
            <p:cNvSpPr>
              <a:spLocks noChangeArrowheads="1"/>
            </p:cNvSpPr>
            <p:nvPr/>
          </p:nvSpPr>
          <p:spPr bwMode="auto">
            <a:xfrm>
              <a:off x="2090" y="2441"/>
              <a:ext cx="372" cy="134"/>
            </a:xfrm>
            <a:prstGeom prst="roundRect">
              <a:avLst>
                <a:gd name="adj" fmla="val 16667"/>
              </a:avLst>
            </a:prstGeom>
            <a:solidFill>
              <a:sysClr val="windowText" lastClr="000000"/>
            </a:solidFill>
            <a:ln w="9525">
              <a:solidFill>
                <a:srgbClr val="FFC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24" name="AutoShape 20"/>
            <p:cNvSpPr>
              <a:spLocks noChangeArrowheads="1"/>
            </p:cNvSpPr>
            <p:nvPr/>
          </p:nvSpPr>
          <p:spPr bwMode="auto">
            <a:xfrm>
              <a:off x="2576" y="2441"/>
              <a:ext cx="372" cy="134"/>
            </a:xfrm>
            <a:prstGeom prst="roundRect">
              <a:avLst>
                <a:gd name="adj" fmla="val 16667"/>
              </a:avLst>
            </a:prstGeom>
            <a:solidFill>
              <a:sysClr val="windowText" lastClr="000000"/>
            </a:solidFill>
            <a:ln w="9525">
              <a:solidFill>
                <a:srgbClr val="FFC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25" name="AutoShape 21"/>
            <p:cNvSpPr>
              <a:spLocks noChangeArrowheads="1"/>
            </p:cNvSpPr>
            <p:nvPr/>
          </p:nvSpPr>
          <p:spPr bwMode="auto">
            <a:xfrm>
              <a:off x="3062" y="2441"/>
              <a:ext cx="372" cy="134"/>
            </a:xfrm>
            <a:prstGeom prst="roundRect">
              <a:avLst>
                <a:gd name="adj" fmla="val 16667"/>
              </a:avLst>
            </a:prstGeom>
            <a:solidFill>
              <a:sysClr val="windowText" lastClr="000000"/>
            </a:solidFill>
            <a:ln w="9525">
              <a:solidFill>
                <a:srgbClr val="FFC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26" name="AutoShape 22"/>
            <p:cNvSpPr>
              <a:spLocks noChangeArrowheads="1"/>
            </p:cNvSpPr>
            <p:nvPr/>
          </p:nvSpPr>
          <p:spPr bwMode="auto">
            <a:xfrm rot="-5400000">
              <a:off x="1676" y="2100"/>
              <a:ext cx="372" cy="134"/>
            </a:xfrm>
            <a:prstGeom prst="roundRect">
              <a:avLst>
                <a:gd name="adj" fmla="val 16667"/>
              </a:avLst>
            </a:prstGeom>
            <a:solidFill>
              <a:sysClr val="windowText" lastClr="000000"/>
            </a:solidFill>
            <a:ln w="9525">
              <a:solidFill>
                <a:srgbClr val="FFC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27" name="AutoShape 23"/>
            <p:cNvSpPr>
              <a:spLocks noChangeArrowheads="1"/>
            </p:cNvSpPr>
            <p:nvPr/>
          </p:nvSpPr>
          <p:spPr bwMode="auto">
            <a:xfrm rot="-5400000">
              <a:off x="1676" y="1583"/>
              <a:ext cx="372" cy="134"/>
            </a:xfrm>
            <a:prstGeom prst="roundRect">
              <a:avLst>
                <a:gd name="adj" fmla="val 16667"/>
              </a:avLst>
            </a:prstGeom>
            <a:solidFill>
              <a:sysClr val="windowText" lastClr="000000"/>
            </a:solidFill>
            <a:ln w="9525">
              <a:solidFill>
                <a:srgbClr val="FFC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28" name="AutoShape 24"/>
            <p:cNvSpPr>
              <a:spLocks noChangeArrowheads="1"/>
            </p:cNvSpPr>
            <p:nvPr/>
          </p:nvSpPr>
          <p:spPr bwMode="auto">
            <a:xfrm rot="-5400000">
              <a:off x="3405" y="2627"/>
              <a:ext cx="372" cy="134"/>
            </a:xfrm>
            <a:prstGeom prst="roundRect">
              <a:avLst>
                <a:gd name="adj" fmla="val 16667"/>
              </a:avLst>
            </a:prstGeom>
            <a:solidFill>
              <a:sysClr val="windowText" lastClr="000000"/>
            </a:solidFill>
            <a:ln w="9525">
              <a:solidFill>
                <a:srgbClr val="FFC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29" name="AutoShape 25"/>
            <p:cNvSpPr>
              <a:spLocks noChangeArrowheads="1"/>
            </p:cNvSpPr>
            <p:nvPr/>
          </p:nvSpPr>
          <p:spPr bwMode="auto">
            <a:xfrm rot="-5400000">
              <a:off x="3405" y="2110"/>
              <a:ext cx="372" cy="134"/>
            </a:xfrm>
            <a:prstGeom prst="roundRect">
              <a:avLst>
                <a:gd name="adj" fmla="val 16667"/>
              </a:avLst>
            </a:prstGeom>
            <a:solidFill>
              <a:sysClr val="windowText" lastClr="000000"/>
            </a:solidFill>
            <a:ln w="9525">
              <a:solidFill>
                <a:srgbClr val="FFC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grpSp>
      <p:sp>
        <p:nvSpPr>
          <p:cNvPr id="30" name="Text Box 26"/>
          <p:cNvSpPr txBox="1">
            <a:spLocks noChangeArrowheads="1"/>
          </p:cNvSpPr>
          <p:nvPr/>
        </p:nvSpPr>
        <p:spPr bwMode="auto">
          <a:xfrm>
            <a:off x="3786188" y="1571610"/>
            <a:ext cx="4643437" cy="1750118"/>
          </a:xfrm>
          <a:prstGeom prst="rect">
            <a:avLst/>
          </a:prstGeom>
          <a:noFill/>
          <a:ln w="9525">
            <a:noFill/>
            <a:miter lim="800000"/>
            <a:headEnd/>
            <a:tailEnd/>
          </a:ln>
        </p:spPr>
        <p:txBody>
          <a:bodyPr lIns="87273" tIns="43636" rIns="87273" bIns="43636">
            <a:spAutoFit/>
          </a:bodyPr>
          <a:lstStyle/>
          <a:p>
            <a:pPr indent="250825" algn="just" defTabSz="873125">
              <a:lnSpc>
                <a:spcPct val="150000"/>
              </a:lnSpc>
              <a:spcBef>
                <a:spcPct val="50000"/>
              </a:spcBef>
            </a:pPr>
            <a:r>
              <a:rPr lang="zh-CN" altLang="en-US" sz="1800" b="1" dirty="0">
                <a:solidFill>
                  <a:schemeClr val="tx1"/>
                </a:solidFill>
                <a:latin typeface="黑体" pitchFamily="2" charset="-122"/>
                <a:ea typeface="黑体" pitchFamily="2" charset="-122"/>
              </a:rPr>
              <a:t>显然各路车队等待的事件都不会发生</a:t>
            </a:r>
            <a:r>
              <a:rPr lang="en-US" altLang="zh-CN" sz="1800" b="1" dirty="0">
                <a:solidFill>
                  <a:schemeClr val="tx1"/>
                </a:solidFill>
                <a:latin typeface="黑体" pitchFamily="2" charset="-122"/>
                <a:ea typeface="黑体" pitchFamily="2" charset="-122"/>
              </a:rPr>
              <a:t>(</a:t>
            </a:r>
            <a:r>
              <a:rPr lang="zh-CN" altLang="en-US" sz="1800" b="1" dirty="0">
                <a:solidFill>
                  <a:schemeClr val="tx1"/>
                </a:solidFill>
                <a:latin typeface="黑体" pitchFamily="2" charset="-122"/>
                <a:ea typeface="黑体" pitchFamily="2" charset="-122"/>
              </a:rPr>
              <a:t>假设它们都不改变行车方向</a:t>
            </a:r>
            <a:r>
              <a:rPr lang="en-US" altLang="zh-CN" sz="1800" b="1" dirty="0">
                <a:solidFill>
                  <a:schemeClr val="tx1"/>
                </a:solidFill>
                <a:latin typeface="黑体" pitchFamily="2" charset="-122"/>
                <a:ea typeface="黑体" pitchFamily="2" charset="-122"/>
              </a:rPr>
              <a:t>) </a:t>
            </a:r>
            <a:r>
              <a:rPr lang="zh-CN" altLang="en-US" sz="1800" b="1" dirty="0">
                <a:solidFill>
                  <a:schemeClr val="tx1"/>
                </a:solidFill>
                <a:latin typeface="黑体" pitchFamily="2" charset="-122"/>
                <a:ea typeface="黑体" pitchFamily="2" charset="-122"/>
              </a:rPr>
              <a:t>。 这样若不采用特殊方法，它们将永远停留在这“井”字形的路上，而处于</a:t>
            </a:r>
            <a:r>
              <a:rPr lang="zh-CN" altLang="en-US" sz="1800" b="1" dirty="0">
                <a:solidFill>
                  <a:srgbClr val="FFC000"/>
                </a:solidFill>
                <a:latin typeface="黑体" pitchFamily="2" charset="-122"/>
                <a:ea typeface="黑体" pitchFamily="2" charset="-122"/>
              </a:rPr>
              <a:t>死锁</a:t>
            </a:r>
            <a:r>
              <a:rPr lang="zh-CN" altLang="en-US" sz="1800" b="1" dirty="0">
                <a:solidFill>
                  <a:schemeClr val="tx1"/>
                </a:solidFill>
                <a:latin typeface="黑体" pitchFamily="2" charset="-122"/>
                <a:ea typeface="黑体" pitchFamily="2" charset="-122"/>
              </a:rPr>
              <a:t>状态。</a:t>
            </a:r>
          </a:p>
        </p:txBody>
      </p:sp>
      <p:sp>
        <p:nvSpPr>
          <p:cNvPr id="31" name="Text Box 4"/>
          <p:cNvSpPr txBox="1">
            <a:spLocks noChangeArrowheads="1"/>
          </p:cNvSpPr>
          <p:nvPr/>
        </p:nvSpPr>
        <p:spPr bwMode="auto">
          <a:xfrm>
            <a:off x="3188084" y="3717032"/>
            <a:ext cx="5839643" cy="2396448"/>
          </a:xfrm>
          <a:prstGeom prst="rect">
            <a:avLst/>
          </a:prstGeom>
          <a:noFill/>
          <a:ln w="9525">
            <a:noFill/>
            <a:miter lim="800000"/>
            <a:headEnd/>
            <a:tailEnd/>
          </a:ln>
        </p:spPr>
        <p:txBody>
          <a:bodyPr wrap="square" lIns="87273" tIns="43636" rIns="87273" bIns="43636">
            <a:spAutoFit/>
          </a:bodyPr>
          <a:lstStyle/>
          <a:p>
            <a:pPr algn="just" defTabSz="873125">
              <a:lnSpc>
                <a:spcPct val="150000"/>
              </a:lnSpc>
              <a:spcBef>
                <a:spcPct val="50000"/>
              </a:spcBef>
            </a:pPr>
            <a:r>
              <a:rPr lang="en-US" altLang="zh-CN" sz="2000" dirty="0">
                <a:solidFill>
                  <a:srgbClr val="000066"/>
                </a:solidFill>
                <a:latin typeface="黑体" pitchFamily="2" charset="-122"/>
                <a:ea typeface="黑体" pitchFamily="2" charset="-122"/>
              </a:rPr>
              <a:t>    </a:t>
            </a:r>
            <a:r>
              <a:rPr lang="zh-CN" altLang="en-US" sz="2000" b="1" dirty="0">
                <a:solidFill>
                  <a:schemeClr val="tx1"/>
                </a:solidFill>
                <a:latin typeface="黑体" pitchFamily="2" charset="-122"/>
                <a:ea typeface="黑体" pitchFamily="2" charset="-122"/>
              </a:rPr>
              <a:t>在计算机系统中，进程发生死锁与上述事例实质上是一样的。进程是因相互</a:t>
            </a:r>
            <a:r>
              <a:rPr lang="zh-CN" altLang="en-US" sz="2000" b="1" dirty="0">
                <a:solidFill>
                  <a:srgbClr val="FFC000"/>
                </a:solidFill>
                <a:latin typeface="黑体" pitchFamily="2" charset="-122"/>
                <a:ea typeface="黑体" pitchFamily="2" charset="-122"/>
              </a:rPr>
              <a:t>竞争资源</a:t>
            </a:r>
            <a:r>
              <a:rPr lang="zh-CN" altLang="en-US" sz="2000" b="1" dirty="0">
                <a:solidFill>
                  <a:schemeClr val="tx1"/>
                </a:solidFill>
                <a:latin typeface="黑体" pitchFamily="2" charset="-122"/>
                <a:ea typeface="黑体" pitchFamily="2" charset="-122"/>
              </a:rPr>
              <a:t>而导致死锁的，与四路车队</a:t>
            </a:r>
            <a:r>
              <a:rPr lang="en-US" altLang="zh-CN" sz="2000" b="1" dirty="0">
                <a:solidFill>
                  <a:schemeClr val="tx1"/>
                </a:solidFill>
                <a:latin typeface="黑体" pitchFamily="2" charset="-122"/>
                <a:ea typeface="黑体" pitchFamily="2" charset="-122"/>
              </a:rPr>
              <a:t>(</a:t>
            </a:r>
            <a:r>
              <a:rPr lang="zh-CN" altLang="en-US" sz="2000" b="1" dirty="0">
                <a:solidFill>
                  <a:schemeClr val="tx1"/>
                </a:solidFill>
                <a:latin typeface="黑体" pitchFamily="2" charset="-122"/>
                <a:ea typeface="黑体" pitchFamily="2" charset="-122"/>
              </a:rPr>
              <a:t>可视为进程</a:t>
            </a:r>
            <a:r>
              <a:rPr lang="en-US" altLang="zh-CN" sz="2000" b="1" dirty="0">
                <a:solidFill>
                  <a:schemeClr val="tx1"/>
                </a:solidFill>
                <a:latin typeface="黑体" pitchFamily="2" charset="-122"/>
                <a:ea typeface="黑体" pitchFamily="2" charset="-122"/>
              </a:rPr>
              <a:t>)</a:t>
            </a:r>
            <a:r>
              <a:rPr lang="zh-CN" altLang="en-US" sz="2000" b="1" dirty="0">
                <a:solidFill>
                  <a:schemeClr val="tx1"/>
                </a:solidFill>
                <a:latin typeface="黑体" pitchFamily="2" charset="-122"/>
                <a:ea typeface="黑体" pitchFamily="2" charset="-122"/>
              </a:rPr>
              <a:t>竞争路口</a:t>
            </a:r>
            <a:r>
              <a:rPr lang="en-US" altLang="zh-CN" sz="2000" b="1" dirty="0">
                <a:solidFill>
                  <a:schemeClr val="tx1"/>
                </a:solidFill>
                <a:latin typeface="黑体" pitchFamily="2" charset="-122"/>
                <a:ea typeface="黑体" pitchFamily="2" charset="-122"/>
              </a:rPr>
              <a:t>(</a:t>
            </a:r>
            <a:r>
              <a:rPr lang="zh-CN" altLang="en-US" sz="2000" b="1" dirty="0">
                <a:solidFill>
                  <a:schemeClr val="tx1"/>
                </a:solidFill>
                <a:latin typeface="黑体" pitchFamily="2" charset="-122"/>
                <a:ea typeface="黑体" pitchFamily="2" charset="-122"/>
              </a:rPr>
              <a:t>可视为资源</a:t>
            </a:r>
            <a:r>
              <a:rPr lang="en-US" altLang="zh-CN" sz="2000" b="1" dirty="0">
                <a:solidFill>
                  <a:schemeClr val="tx1"/>
                </a:solidFill>
                <a:latin typeface="黑体" pitchFamily="2" charset="-122"/>
                <a:ea typeface="黑体" pitchFamily="2" charset="-122"/>
              </a:rPr>
              <a:t>) </a:t>
            </a:r>
            <a:r>
              <a:rPr lang="zh-CN" altLang="en-US" sz="2000" b="1" dirty="0">
                <a:solidFill>
                  <a:schemeClr val="tx1"/>
                </a:solidFill>
                <a:latin typeface="黑体" pitchFamily="2" charset="-122"/>
                <a:ea typeface="黑体" pitchFamily="2" charset="-122"/>
              </a:rPr>
              <a:t>类似。计算机系统中有各种资源，如</a:t>
            </a:r>
            <a:r>
              <a:rPr lang="zh-CN" altLang="en-US" sz="2000" b="1" dirty="0">
                <a:solidFill>
                  <a:srgbClr val="FFC000"/>
                </a:solidFill>
                <a:latin typeface="黑体" pitchFamily="2" charset="-122"/>
                <a:ea typeface="黑体" pitchFamily="2" charset="-122"/>
              </a:rPr>
              <a:t>外设</a:t>
            </a:r>
            <a:r>
              <a:rPr lang="zh-CN" altLang="en-US" sz="2000" b="1" dirty="0">
                <a:solidFill>
                  <a:schemeClr val="tx1"/>
                </a:solidFill>
                <a:latin typeface="黑体" pitchFamily="2" charset="-122"/>
                <a:ea typeface="黑体" pitchFamily="2" charset="-122"/>
              </a:rPr>
              <a:t>、</a:t>
            </a:r>
            <a:r>
              <a:rPr lang="zh-CN" altLang="en-US" sz="2000" b="1" dirty="0">
                <a:solidFill>
                  <a:srgbClr val="FFC000"/>
                </a:solidFill>
                <a:latin typeface="黑体" pitchFamily="2" charset="-122"/>
                <a:ea typeface="黑体" pitchFamily="2" charset="-122"/>
              </a:rPr>
              <a:t>数据</a:t>
            </a:r>
            <a:r>
              <a:rPr lang="zh-CN" altLang="en-US" sz="2000" b="1" dirty="0">
                <a:solidFill>
                  <a:schemeClr val="tx1"/>
                </a:solidFill>
                <a:latin typeface="黑体" pitchFamily="2" charset="-122"/>
                <a:ea typeface="黑体" pitchFamily="2" charset="-122"/>
              </a:rPr>
              <a:t>、</a:t>
            </a:r>
            <a:r>
              <a:rPr lang="zh-CN" altLang="en-US" sz="2000" b="1" dirty="0">
                <a:solidFill>
                  <a:srgbClr val="FFC000"/>
                </a:solidFill>
                <a:latin typeface="黑体" pitchFamily="2" charset="-122"/>
                <a:ea typeface="黑体" pitchFamily="2" charset="-122"/>
              </a:rPr>
              <a:t>文件</a:t>
            </a:r>
            <a:r>
              <a:rPr lang="zh-CN" altLang="en-US" sz="2000" b="1" dirty="0">
                <a:solidFill>
                  <a:schemeClr val="tx1"/>
                </a:solidFill>
                <a:latin typeface="黑体" pitchFamily="2" charset="-122"/>
                <a:ea typeface="黑体" pitchFamily="2" charset="-122"/>
              </a:rPr>
              <a:t>、</a:t>
            </a:r>
            <a:r>
              <a:rPr lang="zh-CN" altLang="en-US" sz="2000" b="1" dirty="0">
                <a:solidFill>
                  <a:srgbClr val="FFC000"/>
                </a:solidFill>
                <a:latin typeface="黑体" pitchFamily="2" charset="-122"/>
                <a:ea typeface="黑体" pitchFamily="2" charset="-122"/>
              </a:rPr>
              <a:t>程序</a:t>
            </a:r>
            <a:r>
              <a:rPr lang="zh-CN" altLang="en-US" sz="2000" b="1" dirty="0">
                <a:solidFill>
                  <a:schemeClr val="tx1"/>
                </a:solidFill>
                <a:latin typeface="黑体" pitchFamily="2" charset="-122"/>
                <a:ea typeface="黑体" pitchFamily="2" charset="-122"/>
              </a:rPr>
              <a:t>等。</a:t>
            </a:r>
          </a:p>
        </p:txBody>
      </p:sp>
      <p:sp>
        <p:nvSpPr>
          <p:cNvPr id="32" name="矩形 31"/>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486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0">
                                            <p:txEl>
                                              <p:pRg st="0" end="0"/>
                                            </p:txEl>
                                          </p:spTgt>
                                        </p:tgtEl>
                                        <p:attrNameLst>
                                          <p:attrName>style.visibility</p:attrName>
                                        </p:attrNameLst>
                                      </p:cBhvr>
                                      <p:to>
                                        <p:strVal val="visible"/>
                                      </p:to>
                                    </p:set>
                                    <p:animEffect transition="in" filter="wipe(left)">
                                      <p:cBhvr>
                                        <p:cTn id="11" dur="500"/>
                                        <p:tgtEl>
                                          <p:spTgt spid="3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1">
                                            <p:txEl>
                                              <p:pRg st="0" end="0"/>
                                            </p:txEl>
                                          </p:spTgt>
                                        </p:tgtEl>
                                        <p:attrNameLst>
                                          <p:attrName>style.visibility</p:attrName>
                                        </p:attrNameLst>
                                      </p:cBhvr>
                                      <p:to>
                                        <p:strVal val="visible"/>
                                      </p:to>
                                    </p:set>
                                    <p:animEffect transition="in" filter="wipe(left)">
                                      <p:cBhvr>
                                        <p:cTn id="16"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autoUpdateAnimBg="0"/>
      <p:bldP spid="31" grpId="0" build="p"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Text Box 2"/>
          <p:cNvSpPr txBox="1">
            <a:spLocks noChangeArrowheads="1"/>
          </p:cNvSpPr>
          <p:nvPr/>
        </p:nvSpPr>
        <p:spPr bwMode="auto">
          <a:xfrm>
            <a:off x="3059832" y="908527"/>
            <a:ext cx="1800493" cy="523220"/>
          </a:xfrm>
          <a:prstGeom prst="rect">
            <a:avLst/>
          </a:prstGeom>
          <a:noFill/>
          <a:ln w="9525">
            <a:noFill/>
            <a:miter lim="800000"/>
            <a:headEnd/>
            <a:tailEnd/>
          </a:ln>
        </p:spPr>
        <p:txBody>
          <a:bodyPr wrap="none">
            <a:spAutoFit/>
          </a:bodyPr>
          <a:lstStyle/>
          <a:p>
            <a:pPr algn="l"/>
            <a:r>
              <a:rPr lang="zh-CN" altLang="en-US" sz="2800" dirty="0">
                <a:solidFill>
                  <a:srgbClr val="FFC000"/>
                </a:solidFill>
                <a:latin typeface="黑体" pitchFamily="2" charset="-122"/>
                <a:ea typeface="黑体" pitchFamily="2" charset="-122"/>
              </a:rPr>
              <a:t>资源问题 </a:t>
            </a:r>
          </a:p>
        </p:txBody>
      </p:sp>
      <p:sp>
        <p:nvSpPr>
          <p:cNvPr id="8" name="文本占位符 3"/>
          <p:cNvSpPr txBox="1">
            <a:spLocks/>
          </p:cNvSpPr>
          <p:nvPr/>
        </p:nvSpPr>
        <p:spPr>
          <a:xfrm>
            <a:off x="2592660" y="2204864"/>
            <a:ext cx="6555135" cy="4625355"/>
          </a:xfrm>
          <a:prstGeom prst="rect">
            <a:avLst/>
          </a:prstGeom>
        </p:spPr>
        <p:txBody>
          <a:bodyPr/>
          <a:lstStyle/>
          <a:p>
            <a:pPr marL="800100" lvl="1" indent="-342900" algn="l" defTabSz="873125" eaLnBrk="0" hangingPunct="0">
              <a:spcBef>
                <a:spcPct val="50000"/>
              </a:spcBef>
              <a:buClr>
                <a:srgbClr val="F4E7ED"/>
              </a:buClr>
              <a:buSzPct val="75000"/>
              <a:buFont typeface="Wingdings" pitchFamily="2" charset="2"/>
              <a:buChar char="n"/>
              <a:defRPr/>
            </a:pPr>
            <a:r>
              <a:rPr kumimoji="0" lang="zh-CN" altLang="en-US" sz="2000" dirty="0">
                <a:solidFill>
                  <a:srgbClr val="FFC000"/>
                </a:solidFill>
                <a:latin typeface="黑体" pitchFamily="2" charset="-122"/>
                <a:ea typeface="黑体" pitchFamily="2" charset="-122"/>
              </a:rPr>
              <a:t>可重用性资源：</a:t>
            </a:r>
            <a:r>
              <a:rPr kumimoji="0" lang="zh-CN" altLang="en-US" sz="2000" dirty="0">
                <a:solidFill>
                  <a:schemeClr val="tx1"/>
                </a:solidFill>
                <a:latin typeface="黑体" pitchFamily="2" charset="-122"/>
                <a:ea typeface="黑体" pitchFamily="2" charset="-122"/>
              </a:rPr>
              <a:t>可供用户重复使用多次</a:t>
            </a:r>
            <a:endParaRPr kumimoji="0" lang="en-US" altLang="zh-CN" sz="2000" dirty="0">
              <a:solidFill>
                <a:schemeClr val="tx1"/>
              </a:solidFill>
              <a:latin typeface="黑体" pitchFamily="2" charset="-122"/>
              <a:ea typeface="黑体" pitchFamily="2" charset="-122"/>
            </a:endParaRPr>
          </a:p>
          <a:p>
            <a:pPr marL="1257300" lvl="2" indent="-342900" algn="l" defTabSz="873125" eaLnBrk="0" hangingPunct="0">
              <a:spcBef>
                <a:spcPct val="50000"/>
              </a:spcBef>
              <a:buClr>
                <a:srgbClr val="F4E7ED"/>
              </a:buClr>
              <a:buSzPct val="75000"/>
              <a:buFont typeface="Wingdings" pitchFamily="2" charset="2"/>
              <a:buChar char="n"/>
              <a:defRPr/>
            </a:pPr>
            <a:r>
              <a:rPr kumimoji="0" lang="zh-CN" altLang="en-US" sz="2000" b="1" dirty="0">
                <a:solidFill>
                  <a:srgbClr val="00B050"/>
                </a:solidFill>
                <a:latin typeface="黑体" pitchFamily="2" charset="-122"/>
                <a:ea typeface="黑体" pitchFamily="2" charset="-122"/>
              </a:rPr>
              <a:t>只能分配给一个进程使用，不允许多个进程共享</a:t>
            </a:r>
            <a:endParaRPr kumimoji="0" lang="en-US" altLang="zh-CN" sz="2000" b="1" dirty="0">
              <a:solidFill>
                <a:srgbClr val="00B050"/>
              </a:solidFill>
              <a:latin typeface="黑体" pitchFamily="2" charset="-122"/>
              <a:ea typeface="黑体" pitchFamily="2" charset="-122"/>
            </a:endParaRPr>
          </a:p>
          <a:p>
            <a:pPr marL="1257300" lvl="2" indent="-342900" algn="l" defTabSz="873125" eaLnBrk="0" hangingPunct="0">
              <a:spcBef>
                <a:spcPct val="50000"/>
              </a:spcBef>
              <a:buClr>
                <a:srgbClr val="F4E7ED"/>
              </a:buClr>
              <a:buSzPct val="75000"/>
              <a:buFont typeface="Wingdings" pitchFamily="2" charset="2"/>
              <a:buChar char="n"/>
              <a:defRPr/>
            </a:pPr>
            <a:r>
              <a:rPr kumimoji="0" lang="zh-CN" altLang="en-US" sz="2000" b="1" dirty="0">
                <a:solidFill>
                  <a:srgbClr val="00B050"/>
                </a:solidFill>
                <a:latin typeface="黑体" pitchFamily="2" charset="-122"/>
                <a:ea typeface="黑体" pitchFamily="2" charset="-122"/>
              </a:rPr>
              <a:t>使用顺序：</a:t>
            </a:r>
            <a:r>
              <a:rPr kumimoji="0" lang="en-US" altLang="zh-CN" sz="2000" b="1" dirty="0">
                <a:solidFill>
                  <a:srgbClr val="00B050"/>
                </a:solidFill>
                <a:latin typeface="黑体" pitchFamily="2" charset="-122"/>
                <a:ea typeface="黑体" pitchFamily="2" charset="-122"/>
              </a:rPr>
              <a:t>1</a:t>
            </a:r>
            <a:r>
              <a:rPr kumimoji="0" lang="zh-CN" altLang="en-US" sz="2000" b="1" dirty="0">
                <a:solidFill>
                  <a:srgbClr val="00B050"/>
                </a:solidFill>
                <a:latin typeface="黑体" pitchFamily="2" charset="-122"/>
                <a:ea typeface="黑体" pitchFamily="2" charset="-122"/>
              </a:rPr>
              <a:t>）请求资源；</a:t>
            </a:r>
            <a:r>
              <a:rPr kumimoji="0" lang="en-US" altLang="zh-CN" sz="2000" b="1" dirty="0">
                <a:solidFill>
                  <a:srgbClr val="00B050"/>
                </a:solidFill>
                <a:latin typeface="黑体" pitchFamily="2" charset="-122"/>
                <a:ea typeface="黑体" pitchFamily="2" charset="-122"/>
              </a:rPr>
              <a:t>2</a:t>
            </a:r>
            <a:r>
              <a:rPr kumimoji="0" lang="zh-CN" altLang="en-US" sz="2000" b="1" dirty="0">
                <a:solidFill>
                  <a:srgbClr val="00B050"/>
                </a:solidFill>
                <a:latin typeface="黑体" pitchFamily="2" charset="-122"/>
                <a:ea typeface="黑体" pitchFamily="2" charset="-122"/>
              </a:rPr>
              <a:t>）使用资源；</a:t>
            </a:r>
            <a:r>
              <a:rPr kumimoji="0" lang="en-US" altLang="zh-CN" sz="2000" b="1" dirty="0">
                <a:solidFill>
                  <a:srgbClr val="00B050"/>
                </a:solidFill>
                <a:latin typeface="黑体" pitchFamily="2" charset="-122"/>
                <a:ea typeface="黑体" pitchFamily="2" charset="-122"/>
              </a:rPr>
              <a:t>3</a:t>
            </a:r>
            <a:r>
              <a:rPr kumimoji="0" lang="zh-CN" altLang="en-US" sz="2000" b="1" dirty="0">
                <a:solidFill>
                  <a:srgbClr val="00B050"/>
                </a:solidFill>
                <a:latin typeface="黑体" pitchFamily="2" charset="-122"/>
                <a:ea typeface="黑体" pitchFamily="2" charset="-122"/>
              </a:rPr>
              <a:t>）释放资源</a:t>
            </a:r>
            <a:endParaRPr kumimoji="0" lang="en-US" altLang="zh-CN" sz="2000" b="1" dirty="0">
              <a:solidFill>
                <a:srgbClr val="00B050"/>
              </a:solidFill>
              <a:latin typeface="黑体" pitchFamily="2" charset="-122"/>
              <a:ea typeface="黑体" pitchFamily="2" charset="-122"/>
            </a:endParaRPr>
          </a:p>
          <a:p>
            <a:pPr marL="1257300" lvl="2" indent="-342900" algn="l" defTabSz="873125" eaLnBrk="0" hangingPunct="0">
              <a:spcBef>
                <a:spcPct val="50000"/>
              </a:spcBef>
              <a:buClr>
                <a:srgbClr val="F4E7ED"/>
              </a:buClr>
              <a:buSzPct val="75000"/>
              <a:buFont typeface="Wingdings" pitchFamily="2" charset="2"/>
              <a:buChar char="n"/>
              <a:defRPr/>
            </a:pPr>
            <a:r>
              <a:rPr kumimoji="0" lang="zh-CN" altLang="en-US" sz="2000" b="1" dirty="0">
                <a:solidFill>
                  <a:srgbClr val="00B050"/>
                </a:solidFill>
                <a:latin typeface="黑体" pitchFamily="2" charset="-122"/>
                <a:ea typeface="黑体" pitchFamily="2" charset="-122"/>
              </a:rPr>
              <a:t>系统中资源数目相对固定</a:t>
            </a:r>
            <a:endParaRPr kumimoji="0" lang="en-US" altLang="zh-CN" sz="2000" b="1" dirty="0">
              <a:solidFill>
                <a:srgbClr val="00B050"/>
              </a:solidFill>
              <a:latin typeface="黑体" pitchFamily="2" charset="-122"/>
              <a:ea typeface="黑体" pitchFamily="2" charset="-122"/>
            </a:endParaRPr>
          </a:p>
          <a:p>
            <a:pPr marL="800100" lvl="1" indent="-342900" algn="l" defTabSz="873125" eaLnBrk="0" hangingPunct="0">
              <a:spcBef>
                <a:spcPct val="50000"/>
              </a:spcBef>
              <a:buClr>
                <a:srgbClr val="F4E7ED"/>
              </a:buClr>
              <a:buSzPct val="75000"/>
              <a:buFont typeface="Wingdings" pitchFamily="2" charset="2"/>
              <a:buChar char="n"/>
              <a:defRPr/>
            </a:pPr>
            <a:r>
              <a:rPr kumimoji="0" lang="zh-CN" altLang="en-US" sz="2000" dirty="0">
                <a:solidFill>
                  <a:srgbClr val="FFC000"/>
                </a:solidFill>
                <a:latin typeface="黑体" pitchFamily="2" charset="-122"/>
                <a:ea typeface="黑体" pitchFamily="2" charset="-122"/>
              </a:rPr>
              <a:t>可消耗性资源：</a:t>
            </a:r>
            <a:r>
              <a:rPr kumimoji="0" lang="zh-CN" altLang="en-US" sz="2000" dirty="0">
                <a:solidFill>
                  <a:schemeClr val="tx1"/>
                </a:solidFill>
                <a:latin typeface="黑体" pitchFamily="2" charset="-122"/>
                <a:ea typeface="黑体" pitchFamily="2" charset="-122"/>
              </a:rPr>
              <a:t>又称临时性资源，进程运行过程中，动态创建和消耗的</a:t>
            </a:r>
            <a:endParaRPr kumimoji="0" lang="en-US" altLang="zh-CN" sz="2000" dirty="0">
              <a:solidFill>
                <a:schemeClr val="tx1"/>
              </a:solidFill>
              <a:latin typeface="黑体" pitchFamily="2" charset="-122"/>
              <a:ea typeface="黑体" pitchFamily="2" charset="-122"/>
            </a:endParaRPr>
          </a:p>
          <a:p>
            <a:pPr marL="1257300" lvl="2" indent="-342900" algn="l" defTabSz="873125" eaLnBrk="0" hangingPunct="0">
              <a:spcBef>
                <a:spcPct val="50000"/>
              </a:spcBef>
              <a:buClr>
                <a:srgbClr val="F4E7ED"/>
              </a:buClr>
              <a:buSzPct val="75000"/>
              <a:buFont typeface="Wingdings" pitchFamily="2" charset="2"/>
              <a:buChar char="n"/>
              <a:defRPr/>
            </a:pPr>
            <a:r>
              <a:rPr kumimoji="0" lang="zh-CN" altLang="en-US" sz="2000" b="1" dirty="0">
                <a:solidFill>
                  <a:srgbClr val="00B050"/>
                </a:solidFill>
                <a:latin typeface="黑体" pitchFamily="2" charset="-122"/>
                <a:ea typeface="黑体" pitchFamily="2" charset="-122"/>
              </a:rPr>
              <a:t>资源数目运行期间不断变化</a:t>
            </a:r>
            <a:endParaRPr kumimoji="0" lang="en-US" altLang="zh-CN" sz="2000" b="1" dirty="0">
              <a:solidFill>
                <a:srgbClr val="00B050"/>
              </a:solidFill>
              <a:latin typeface="黑体" pitchFamily="2" charset="-122"/>
              <a:ea typeface="黑体" pitchFamily="2" charset="-122"/>
            </a:endParaRPr>
          </a:p>
          <a:p>
            <a:pPr marL="1257300" lvl="2" indent="-342900" algn="l" defTabSz="873125" eaLnBrk="0" hangingPunct="0">
              <a:spcBef>
                <a:spcPct val="50000"/>
              </a:spcBef>
              <a:buClr>
                <a:srgbClr val="F4E7ED"/>
              </a:buClr>
              <a:buSzPct val="75000"/>
              <a:buFont typeface="Wingdings" pitchFamily="2" charset="2"/>
              <a:buChar char="n"/>
              <a:defRPr/>
            </a:pPr>
            <a:r>
              <a:rPr kumimoji="0" lang="zh-CN" altLang="en-US" sz="2000" b="1" dirty="0">
                <a:solidFill>
                  <a:srgbClr val="00B050"/>
                </a:solidFill>
                <a:latin typeface="黑体" pitchFamily="2" charset="-122"/>
                <a:ea typeface="黑体" pitchFamily="2" charset="-122"/>
              </a:rPr>
              <a:t>进程运行过程中，可不断创造资源</a:t>
            </a:r>
            <a:endParaRPr kumimoji="0" lang="en-US" altLang="zh-CN" sz="2000" b="1" dirty="0">
              <a:solidFill>
                <a:srgbClr val="00B050"/>
              </a:solidFill>
              <a:latin typeface="黑体" pitchFamily="2" charset="-122"/>
              <a:ea typeface="黑体" pitchFamily="2" charset="-122"/>
            </a:endParaRPr>
          </a:p>
          <a:p>
            <a:pPr marL="1257300" lvl="2" indent="-342900" algn="l" defTabSz="873125" eaLnBrk="0" hangingPunct="0">
              <a:spcBef>
                <a:spcPct val="50000"/>
              </a:spcBef>
              <a:buClr>
                <a:srgbClr val="F4E7ED"/>
              </a:buClr>
              <a:buSzPct val="75000"/>
              <a:buFont typeface="Wingdings" pitchFamily="2" charset="2"/>
              <a:buChar char="n"/>
              <a:defRPr/>
            </a:pPr>
            <a:r>
              <a:rPr kumimoji="0" lang="zh-CN" altLang="en-US" sz="2000" b="1" dirty="0">
                <a:solidFill>
                  <a:srgbClr val="00B050"/>
                </a:solidFill>
                <a:latin typeface="黑体" pitchFamily="2" charset="-122"/>
                <a:ea typeface="黑体" pitchFamily="2" charset="-122"/>
              </a:rPr>
              <a:t>进程运行过程中，可请求消耗资源</a:t>
            </a:r>
          </a:p>
        </p:txBody>
      </p:sp>
      <p:sp>
        <p:nvSpPr>
          <p:cNvPr id="9" name="Rectangle 4"/>
          <p:cNvSpPr>
            <a:spLocks noChangeArrowheads="1"/>
          </p:cNvSpPr>
          <p:nvPr/>
        </p:nvSpPr>
        <p:spPr bwMode="auto">
          <a:xfrm>
            <a:off x="2987824" y="1503562"/>
            <a:ext cx="4572000" cy="461665"/>
          </a:xfrm>
          <a:prstGeom prst="rect">
            <a:avLst/>
          </a:prstGeom>
          <a:noFill/>
          <a:ln w="9525" algn="ctr">
            <a:noFill/>
            <a:miter lim="800000"/>
            <a:headEnd/>
            <a:tailEnd/>
          </a:ln>
        </p:spPr>
        <p:txBody>
          <a:bodyPr>
            <a:spAutoFit/>
          </a:bodyPr>
          <a:lstStyle/>
          <a:p>
            <a:pPr algn="l"/>
            <a:r>
              <a:rPr lang="en-US" altLang="zh-CN" dirty="0">
                <a:solidFill>
                  <a:srgbClr val="FF0000"/>
                </a:solidFill>
                <a:latin typeface="黑体" pitchFamily="2" charset="-122"/>
                <a:ea typeface="黑体" pitchFamily="2" charset="-122"/>
              </a:rPr>
              <a:t>1</a:t>
            </a:r>
            <a:r>
              <a:rPr lang="zh-CN" altLang="en-US" dirty="0">
                <a:solidFill>
                  <a:srgbClr val="FF0000"/>
                </a:solidFill>
                <a:latin typeface="黑体" pitchFamily="2" charset="-122"/>
                <a:ea typeface="黑体" pitchFamily="2" charset="-122"/>
              </a:rPr>
              <a:t>、可重用性资源和消耗性资源 </a:t>
            </a:r>
          </a:p>
        </p:txBody>
      </p:sp>
      <p:sp>
        <p:nvSpPr>
          <p:cNvPr id="10" name="矩形 9"/>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9917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Text Box 2"/>
          <p:cNvSpPr txBox="1">
            <a:spLocks noChangeArrowheads="1"/>
          </p:cNvSpPr>
          <p:nvPr/>
        </p:nvSpPr>
        <p:spPr bwMode="auto">
          <a:xfrm>
            <a:off x="3059832" y="908527"/>
            <a:ext cx="1800493" cy="523220"/>
          </a:xfrm>
          <a:prstGeom prst="rect">
            <a:avLst/>
          </a:prstGeom>
          <a:noFill/>
          <a:ln w="9525">
            <a:noFill/>
            <a:miter lim="800000"/>
            <a:headEnd/>
            <a:tailEnd/>
          </a:ln>
        </p:spPr>
        <p:txBody>
          <a:bodyPr wrap="none">
            <a:spAutoFit/>
          </a:bodyPr>
          <a:lstStyle/>
          <a:p>
            <a:pPr algn="l"/>
            <a:r>
              <a:rPr lang="zh-CN" altLang="en-US" sz="2800" dirty="0">
                <a:solidFill>
                  <a:srgbClr val="FFC000"/>
                </a:solidFill>
                <a:latin typeface="黑体" pitchFamily="2" charset="-122"/>
                <a:ea typeface="黑体" pitchFamily="2" charset="-122"/>
              </a:rPr>
              <a:t>资源问题 </a:t>
            </a:r>
          </a:p>
        </p:txBody>
      </p:sp>
      <p:sp>
        <p:nvSpPr>
          <p:cNvPr id="9" name="Rectangle 4"/>
          <p:cNvSpPr>
            <a:spLocks noChangeArrowheads="1"/>
          </p:cNvSpPr>
          <p:nvPr/>
        </p:nvSpPr>
        <p:spPr bwMode="auto">
          <a:xfrm>
            <a:off x="2987824" y="1503562"/>
            <a:ext cx="5112568" cy="461665"/>
          </a:xfrm>
          <a:prstGeom prst="rect">
            <a:avLst/>
          </a:prstGeom>
          <a:noFill/>
          <a:ln w="9525" algn="ctr">
            <a:noFill/>
            <a:miter lim="800000"/>
            <a:headEnd/>
            <a:tailEnd/>
          </a:ln>
        </p:spPr>
        <p:txBody>
          <a:bodyPr wrap="square">
            <a:spAutoFit/>
          </a:bodyPr>
          <a:lstStyle/>
          <a:p>
            <a:r>
              <a:rPr lang="en-US" altLang="zh-CN" dirty="0">
                <a:solidFill>
                  <a:srgbClr val="FF0000"/>
                </a:solidFill>
                <a:latin typeface="黑体" pitchFamily="2" charset="-122"/>
                <a:ea typeface="黑体" pitchFamily="2" charset="-122"/>
              </a:rPr>
              <a:t>2</a:t>
            </a:r>
            <a:r>
              <a:rPr lang="zh-CN" altLang="en-US" dirty="0">
                <a:solidFill>
                  <a:srgbClr val="FF0000"/>
                </a:solidFill>
                <a:latin typeface="黑体" pitchFamily="2" charset="-122"/>
                <a:ea typeface="黑体" pitchFamily="2" charset="-122"/>
              </a:rPr>
              <a:t>、可抢占性资源和不可抢占性资源 </a:t>
            </a:r>
          </a:p>
        </p:txBody>
      </p:sp>
      <p:sp>
        <p:nvSpPr>
          <p:cNvPr id="10" name="文本占位符 3"/>
          <p:cNvSpPr txBox="1">
            <a:spLocks/>
          </p:cNvSpPr>
          <p:nvPr/>
        </p:nvSpPr>
        <p:spPr>
          <a:xfrm>
            <a:off x="2699792" y="2435424"/>
            <a:ext cx="6336704" cy="3372966"/>
          </a:xfrm>
          <a:prstGeom prst="rect">
            <a:avLst/>
          </a:prstGeom>
        </p:spPr>
        <p:txBody>
          <a:bodyPr/>
          <a:lstStyle/>
          <a:p>
            <a:pPr marL="800100" lvl="1" indent="-342900" algn="l" defTabSz="873125" eaLnBrk="0" hangingPunct="0">
              <a:lnSpc>
                <a:spcPct val="150000"/>
              </a:lnSpc>
              <a:spcBef>
                <a:spcPct val="50000"/>
              </a:spcBef>
              <a:buClr>
                <a:srgbClr val="F4E7ED"/>
              </a:buClr>
              <a:buSzPct val="75000"/>
              <a:buFont typeface="Wingdings" pitchFamily="2" charset="2"/>
              <a:buChar char="n"/>
              <a:defRPr/>
            </a:pPr>
            <a:r>
              <a:rPr kumimoji="0" lang="zh-CN" altLang="en-US" sz="2000" dirty="0">
                <a:solidFill>
                  <a:srgbClr val="FFC000"/>
                </a:solidFill>
                <a:latin typeface="黑体" pitchFamily="2" charset="-122"/>
                <a:ea typeface="黑体" pitchFamily="2" charset="-122"/>
              </a:rPr>
              <a:t>可抢占性资源：</a:t>
            </a:r>
            <a:r>
              <a:rPr kumimoji="0" lang="zh-CN" altLang="en-US" sz="2000" dirty="0">
                <a:solidFill>
                  <a:schemeClr val="tx1"/>
                </a:solidFill>
                <a:latin typeface="黑体" pitchFamily="2" charset="-122"/>
                <a:ea typeface="黑体" pitchFamily="2" charset="-122"/>
              </a:rPr>
              <a:t>某进程获得后，可以被其他进程或系统抢占。如处理机、主存等。不会引起死锁</a:t>
            </a:r>
            <a:endParaRPr kumimoji="0" lang="en-US" altLang="zh-CN" sz="2000" dirty="0">
              <a:solidFill>
                <a:schemeClr val="tx1"/>
              </a:solidFill>
              <a:latin typeface="黑体" pitchFamily="2" charset="-122"/>
              <a:ea typeface="黑体" pitchFamily="2" charset="-122"/>
            </a:endParaRPr>
          </a:p>
          <a:p>
            <a:pPr marL="800100" lvl="1" indent="-342900" algn="l" defTabSz="873125" eaLnBrk="0" hangingPunct="0">
              <a:lnSpc>
                <a:spcPct val="150000"/>
              </a:lnSpc>
              <a:spcBef>
                <a:spcPct val="50000"/>
              </a:spcBef>
              <a:buClr>
                <a:srgbClr val="F4E7ED"/>
              </a:buClr>
              <a:buSzPct val="75000"/>
              <a:buFont typeface="Wingdings" pitchFamily="2" charset="2"/>
              <a:buChar char="n"/>
              <a:defRPr/>
            </a:pPr>
            <a:r>
              <a:rPr kumimoji="0" lang="zh-CN" altLang="en-US" sz="2000" dirty="0">
                <a:solidFill>
                  <a:srgbClr val="FFC000"/>
                </a:solidFill>
                <a:latin typeface="黑体" pitchFamily="2" charset="-122"/>
                <a:ea typeface="黑体" pitchFamily="2" charset="-122"/>
              </a:rPr>
              <a:t>不可抢占性资源资源：</a:t>
            </a:r>
            <a:r>
              <a:rPr kumimoji="0" lang="zh-CN" altLang="en-US" sz="2000" dirty="0">
                <a:solidFill>
                  <a:schemeClr val="tx1"/>
                </a:solidFill>
                <a:latin typeface="黑体" pitchFamily="2" charset="-122"/>
                <a:ea typeface="黑体" pitchFamily="2" charset="-122"/>
              </a:rPr>
              <a:t>资源分配给进程后，只能在进程用完后自行释放。如磁带机、打印机、刻录机</a:t>
            </a:r>
            <a:endParaRPr kumimoji="0" lang="en-US" altLang="zh-CN" sz="2000" dirty="0">
              <a:solidFill>
                <a:schemeClr val="tx1"/>
              </a:solidFill>
              <a:latin typeface="黑体" pitchFamily="2" charset="-122"/>
              <a:ea typeface="黑体" pitchFamily="2" charset="-122"/>
            </a:endParaRPr>
          </a:p>
        </p:txBody>
      </p:sp>
      <p:sp>
        <p:nvSpPr>
          <p:cNvPr id="8" name="矩形 7"/>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700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6" name="矩形 5"/>
          <p:cNvSpPr/>
          <p:nvPr/>
        </p:nvSpPr>
        <p:spPr>
          <a:xfrm>
            <a:off x="11759" y="29489"/>
            <a:ext cx="1679921"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p:txBody>
      </p:sp>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Text Box 2"/>
          <p:cNvSpPr txBox="1">
            <a:spLocks noChangeArrowheads="1"/>
          </p:cNvSpPr>
          <p:nvPr/>
        </p:nvSpPr>
        <p:spPr bwMode="auto">
          <a:xfrm>
            <a:off x="31935" y="6021288"/>
            <a:ext cx="2954655" cy="338554"/>
          </a:xfrm>
          <a:prstGeom prst="rect">
            <a:avLst/>
          </a:prstGeom>
          <a:noFill/>
          <a:ln w="9525">
            <a:noFill/>
            <a:miter lim="800000"/>
            <a:headEnd/>
            <a:tailEnd/>
          </a:ln>
        </p:spPr>
        <p:txBody>
          <a:bodyPr wrap="none">
            <a:spAutoFit/>
          </a:bodyPr>
          <a:lstStyle/>
          <a:p>
            <a:pPr algn="l"/>
            <a:r>
              <a:rPr lang="zh-CN" altLang="en-US" sz="1600" dirty="0">
                <a:solidFill>
                  <a:schemeClr val="tx1"/>
                </a:solidFill>
                <a:latin typeface="黑体" pitchFamily="2" charset="-122"/>
                <a:ea typeface="黑体" pitchFamily="2" charset="-122"/>
              </a:rPr>
              <a:t>图 </a:t>
            </a:r>
            <a:r>
              <a:rPr lang="en-US" altLang="zh-CN" sz="1600" dirty="0">
                <a:solidFill>
                  <a:schemeClr val="tx1"/>
                </a:solidFill>
                <a:latin typeface="黑体" pitchFamily="2" charset="-122"/>
                <a:ea typeface="黑体" pitchFamily="2" charset="-122"/>
              </a:rPr>
              <a:t>I/O</a:t>
            </a:r>
            <a:r>
              <a:rPr lang="zh-CN" altLang="en-US" sz="1600" dirty="0">
                <a:solidFill>
                  <a:schemeClr val="tx1"/>
                </a:solidFill>
                <a:latin typeface="黑体" pitchFamily="2" charset="-122"/>
                <a:ea typeface="黑体" pitchFamily="2" charset="-122"/>
              </a:rPr>
              <a:t>设备共享时的死锁情况 </a:t>
            </a:r>
          </a:p>
        </p:txBody>
      </p:sp>
      <p:graphicFrame>
        <p:nvGraphicFramePr>
          <p:cNvPr id="8" name="Object 3"/>
          <p:cNvGraphicFramePr>
            <a:graphicFrameLocks noChangeAspect="1"/>
          </p:cNvGraphicFramePr>
          <p:nvPr>
            <p:extLst>
              <p:ext uri="{D42A27DB-BD31-4B8C-83A1-F6EECF244321}">
                <p14:modId xmlns:p14="http://schemas.microsoft.com/office/powerpoint/2010/main" val="639669311"/>
              </p:ext>
            </p:extLst>
          </p:nvPr>
        </p:nvGraphicFramePr>
        <p:xfrm>
          <a:off x="82105" y="3140968"/>
          <a:ext cx="2852166" cy="2634981"/>
        </p:xfrm>
        <a:graphic>
          <a:graphicData uri="http://schemas.openxmlformats.org/presentationml/2006/ole">
            <mc:AlternateContent xmlns:mc="http://schemas.openxmlformats.org/markup-compatibility/2006">
              <mc:Choice xmlns:v="urn:schemas-microsoft-com:vml" Requires="v">
                <p:oleObj spid="_x0000_s9269" name="VISIO" r:id="rId3" imgW="1402200" imgH="1294200" progId="">
                  <p:embed/>
                </p:oleObj>
              </mc:Choice>
              <mc:Fallback>
                <p:oleObj name="VISIO" r:id="rId3" imgW="1402200" imgH="12942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05" y="3140968"/>
                        <a:ext cx="2852166" cy="2634981"/>
                      </a:xfrm>
                      <a:prstGeom prst="rect">
                        <a:avLst/>
                      </a:prstGeom>
                      <a:solidFill>
                        <a:schemeClr val="tx1"/>
                      </a:solidFill>
                      <a:ln>
                        <a:noFill/>
                      </a:ln>
                      <a:effectLst/>
                    </p:spPr>
                  </p:pic>
                </p:oleObj>
              </mc:Fallback>
            </mc:AlternateContent>
          </a:graphicData>
        </a:graphic>
      </p:graphicFrame>
      <p:sp>
        <p:nvSpPr>
          <p:cNvPr id="9" name="Rectangle 4"/>
          <p:cNvSpPr>
            <a:spLocks noChangeArrowheads="1"/>
          </p:cNvSpPr>
          <p:nvPr/>
        </p:nvSpPr>
        <p:spPr bwMode="auto">
          <a:xfrm>
            <a:off x="3215623" y="1477249"/>
            <a:ext cx="5429288" cy="461665"/>
          </a:xfrm>
          <a:prstGeom prst="rect">
            <a:avLst/>
          </a:prstGeom>
          <a:noFill/>
          <a:ln w="9525" algn="ctr">
            <a:noFill/>
            <a:miter lim="800000"/>
            <a:headEnd/>
            <a:tailEnd/>
          </a:ln>
        </p:spPr>
        <p:txBody>
          <a:bodyPr wrap="square">
            <a:spAutoFit/>
          </a:bodyPr>
          <a:lstStyle/>
          <a:p>
            <a:pPr algn="l"/>
            <a:r>
              <a:rPr lang="en-US" altLang="zh-CN" dirty="0">
                <a:solidFill>
                  <a:srgbClr val="FF0000"/>
                </a:solidFill>
                <a:latin typeface="黑体" pitchFamily="2" charset="-122"/>
                <a:ea typeface="黑体" pitchFamily="2" charset="-122"/>
              </a:rPr>
              <a:t>1   </a:t>
            </a:r>
            <a:r>
              <a:rPr lang="zh-CN" altLang="en-US" dirty="0">
                <a:solidFill>
                  <a:srgbClr val="FF0000"/>
                </a:solidFill>
                <a:latin typeface="黑体" pitchFamily="2" charset="-122"/>
                <a:ea typeface="黑体" pitchFamily="2" charset="-122"/>
              </a:rPr>
              <a:t>竞争不可抢占性资源引起死锁</a:t>
            </a:r>
          </a:p>
        </p:txBody>
      </p:sp>
      <p:sp>
        <p:nvSpPr>
          <p:cNvPr id="10" name="Text Box 5"/>
          <p:cNvSpPr txBox="1">
            <a:spLocks noChangeArrowheads="1"/>
          </p:cNvSpPr>
          <p:nvPr/>
        </p:nvSpPr>
        <p:spPr bwMode="auto">
          <a:xfrm>
            <a:off x="3909931" y="2633136"/>
            <a:ext cx="4040672" cy="2400657"/>
          </a:xfrm>
          <a:prstGeom prst="rect">
            <a:avLst/>
          </a:prstGeom>
          <a:noFill/>
          <a:ln w="9525">
            <a:noFill/>
            <a:miter lim="800000"/>
            <a:headEnd/>
            <a:tailEnd/>
          </a:ln>
        </p:spPr>
        <p:txBody>
          <a:bodyPr wrap="square">
            <a:spAutoFit/>
          </a:bodyPr>
          <a:lstStyle/>
          <a:p>
            <a:pPr algn="l">
              <a:lnSpc>
                <a:spcPct val="150000"/>
              </a:lnSpc>
            </a:pPr>
            <a:r>
              <a:rPr lang="zh-CN" altLang="en-US" sz="2000" b="1" dirty="0">
                <a:solidFill>
                  <a:schemeClr val="tx1"/>
                </a:solidFill>
                <a:latin typeface="黑体" pitchFamily="2" charset="-122"/>
                <a:ea typeface="黑体" pitchFamily="2" charset="-122"/>
              </a:rPr>
              <a:t>在系统中所配置的</a:t>
            </a:r>
            <a:r>
              <a:rPr lang="zh-CN" altLang="en-US" sz="2000" b="1" dirty="0">
                <a:solidFill>
                  <a:srgbClr val="FF0000"/>
                </a:solidFill>
                <a:latin typeface="黑体" pitchFamily="2" charset="-122"/>
                <a:ea typeface="黑体" pitchFamily="2" charset="-122"/>
              </a:rPr>
              <a:t>不可抢占性资源 </a:t>
            </a:r>
            <a:r>
              <a:rPr lang="zh-CN" altLang="en-US" sz="2000" b="1" dirty="0">
                <a:solidFill>
                  <a:schemeClr val="tx1"/>
                </a:solidFill>
                <a:latin typeface="黑体" pitchFamily="2" charset="-122"/>
                <a:ea typeface="黑体" pitchFamily="2" charset="-122"/>
              </a:rPr>
              <a:t>，由于它们的</a:t>
            </a:r>
            <a:r>
              <a:rPr lang="zh-CN" altLang="en-US" sz="2000" b="1" dirty="0">
                <a:solidFill>
                  <a:srgbClr val="FFC000"/>
                </a:solidFill>
                <a:latin typeface="黑体" pitchFamily="2" charset="-122"/>
                <a:ea typeface="黑体" pitchFamily="2" charset="-122"/>
              </a:rPr>
              <a:t>数量不能满足</a:t>
            </a:r>
            <a:r>
              <a:rPr lang="zh-CN" altLang="en-US" sz="2000" b="1" dirty="0">
                <a:solidFill>
                  <a:schemeClr val="tx1"/>
                </a:solidFill>
                <a:latin typeface="黑体" pitchFamily="2" charset="-122"/>
                <a:ea typeface="黑体" pitchFamily="2" charset="-122"/>
              </a:rPr>
              <a:t>诸进程运行的需要，会使进程在运行过程中，</a:t>
            </a:r>
            <a:r>
              <a:rPr lang="zh-CN" altLang="en-US" sz="2000" b="1" dirty="0">
                <a:solidFill>
                  <a:srgbClr val="FF0000"/>
                </a:solidFill>
                <a:latin typeface="黑体" pitchFamily="2" charset="-122"/>
                <a:ea typeface="黑体" pitchFamily="2" charset="-122"/>
              </a:rPr>
              <a:t>因争夺这些资源而陷入僵局</a:t>
            </a:r>
          </a:p>
        </p:txBody>
      </p:sp>
      <p:sp>
        <p:nvSpPr>
          <p:cNvPr id="11" name="Text Box 2"/>
          <p:cNvSpPr txBox="1">
            <a:spLocks noChangeArrowheads="1"/>
          </p:cNvSpPr>
          <p:nvPr/>
        </p:nvSpPr>
        <p:spPr bwMode="auto">
          <a:xfrm>
            <a:off x="3215623" y="895371"/>
            <a:ext cx="3416320" cy="523220"/>
          </a:xfrm>
          <a:prstGeom prst="rect">
            <a:avLst/>
          </a:prstGeom>
          <a:noFill/>
          <a:ln w="9525">
            <a:noFill/>
            <a:miter lim="800000"/>
            <a:headEnd/>
            <a:tailEnd/>
          </a:ln>
        </p:spPr>
        <p:txBody>
          <a:bodyPr wrap="none">
            <a:spAutoFit/>
          </a:bodyPr>
          <a:lstStyle/>
          <a:p>
            <a:pPr algn="l"/>
            <a:r>
              <a:rPr lang="zh-CN" altLang="en-US" sz="2800" dirty="0">
                <a:solidFill>
                  <a:srgbClr val="FFC000"/>
                </a:solidFill>
                <a:latin typeface="黑体" pitchFamily="2" charset="-122"/>
                <a:ea typeface="黑体" pitchFamily="2" charset="-122"/>
              </a:rPr>
              <a:t>计算机系统中的死锁</a:t>
            </a:r>
          </a:p>
        </p:txBody>
      </p:sp>
    </p:spTree>
    <p:extLst>
      <p:ext uri="{BB962C8B-B14F-4D97-AF65-F5344CB8AC3E}">
        <p14:creationId xmlns:p14="http://schemas.microsoft.com/office/powerpoint/2010/main" val="203931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8" name="Rectangle 4"/>
          <p:cNvSpPr>
            <a:spLocks noChangeArrowheads="1"/>
          </p:cNvSpPr>
          <p:nvPr/>
        </p:nvSpPr>
        <p:spPr bwMode="auto">
          <a:xfrm>
            <a:off x="3210495" y="987723"/>
            <a:ext cx="1818134" cy="863600"/>
          </a:xfrm>
          <a:prstGeom prst="rect">
            <a:avLst/>
          </a:prstGeom>
          <a:noFill/>
          <a:ln w="9525">
            <a:noFill/>
            <a:miter lim="800000"/>
            <a:headEnd/>
            <a:tailEnd/>
          </a:ln>
        </p:spPr>
        <p:txBody>
          <a:bodyPr anchor="ctr"/>
          <a:lstStyle/>
          <a:p>
            <a:pPr algn="l">
              <a:lnSpc>
                <a:spcPct val="80000"/>
              </a:lnSpc>
            </a:pPr>
            <a:r>
              <a:rPr kumimoji="0" lang="zh-CN" altLang="en-US" sz="2800" dirty="0">
                <a:solidFill>
                  <a:srgbClr val="FFC000"/>
                </a:solidFill>
                <a:latin typeface="Arial" charset="0"/>
                <a:ea typeface="黑体" pitchFamily="2" charset="-122"/>
              </a:rPr>
              <a:t>死锁举例</a:t>
            </a:r>
          </a:p>
        </p:txBody>
      </p:sp>
      <p:sp>
        <p:nvSpPr>
          <p:cNvPr id="19" name="Rectangle 5"/>
          <p:cNvSpPr>
            <a:spLocks noChangeArrowheads="1"/>
          </p:cNvSpPr>
          <p:nvPr/>
        </p:nvSpPr>
        <p:spPr bwMode="auto">
          <a:xfrm>
            <a:off x="3263876" y="2170187"/>
            <a:ext cx="5472608" cy="1657350"/>
          </a:xfrm>
          <a:prstGeom prst="rect">
            <a:avLst/>
          </a:prstGeom>
          <a:noFill/>
          <a:ln w="9525">
            <a:noFill/>
            <a:miter lim="800000"/>
            <a:headEnd/>
            <a:tailEnd/>
          </a:ln>
        </p:spPr>
        <p:txBody>
          <a:bodyPr/>
          <a:lstStyle/>
          <a:p>
            <a:pPr marL="742950" lvl="1" indent="-285750" algn="l">
              <a:lnSpc>
                <a:spcPct val="120000"/>
              </a:lnSpc>
              <a:spcBef>
                <a:spcPct val="20000"/>
              </a:spcBef>
              <a:buClr>
                <a:srgbClr val="AC66BB"/>
              </a:buClr>
              <a:buSzPct val="80000"/>
              <a:buFont typeface="Wingdings" pitchFamily="2" charset="2"/>
              <a:buChar char="¨"/>
            </a:pPr>
            <a:r>
              <a:rPr kumimoji="0" lang="zh-CN" altLang="en-US" sz="2000" dirty="0">
                <a:solidFill>
                  <a:schemeClr val="tx1"/>
                </a:solidFill>
                <a:latin typeface="黑体" pitchFamily="2" charset="-122"/>
                <a:ea typeface="黑体" pitchFamily="2" charset="-122"/>
              </a:rPr>
              <a:t>进程</a:t>
            </a:r>
            <a:r>
              <a:rPr kumimoji="0" lang="en-US" altLang="zh-CN" sz="2000" dirty="0">
                <a:solidFill>
                  <a:schemeClr val="tx1"/>
                </a:solidFill>
                <a:latin typeface="黑体" pitchFamily="2" charset="-122"/>
                <a:ea typeface="黑体" pitchFamily="2" charset="-122"/>
              </a:rPr>
              <a:t>A</a:t>
            </a:r>
            <a:r>
              <a:rPr kumimoji="0" lang="zh-CN" altLang="en-US" sz="2000" dirty="0">
                <a:solidFill>
                  <a:schemeClr val="tx1"/>
                </a:solidFill>
                <a:latin typeface="黑体" pitchFamily="2" charset="-122"/>
                <a:ea typeface="黑体" pitchFamily="2" charset="-122"/>
              </a:rPr>
              <a:t>：获得</a:t>
            </a:r>
            <a:r>
              <a:rPr kumimoji="0" lang="en-US" altLang="zh-CN" sz="2000" dirty="0">
                <a:solidFill>
                  <a:schemeClr val="tx1"/>
                </a:solidFill>
                <a:latin typeface="黑体" pitchFamily="2" charset="-122"/>
                <a:ea typeface="黑体" pitchFamily="2" charset="-122"/>
              </a:rPr>
              <a:t>CD-ROM</a:t>
            </a:r>
            <a:r>
              <a:rPr kumimoji="0" lang="zh-CN" altLang="en-US" sz="2000" dirty="0">
                <a:solidFill>
                  <a:schemeClr val="tx1"/>
                </a:solidFill>
                <a:latin typeface="黑体" pitchFamily="2" charset="-122"/>
                <a:ea typeface="黑体" pitchFamily="2" charset="-122"/>
              </a:rPr>
              <a:t>使用权，申请打印机</a:t>
            </a:r>
          </a:p>
          <a:p>
            <a:pPr marL="742950" lvl="1" indent="-285750" algn="l">
              <a:lnSpc>
                <a:spcPct val="120000"/>
              </a:lnSpc>
              <a:spcBef>
                <a:spcPct val="20000"/>
              </a:spcBef>
              <a:buClr>
                <a:srgbClr val="AC66BB"/>
              </a:buClr>
              <a:buSzPct val="80000"/>
              <a:buFont typeface="Wingdings" pitchFamily="2" charset="2"/>
              <a:buChar char="¨"/>
            </a:pPr>
            <a:r>
              <a:rPr kumimoji="0" lang="zh-CN" altLang="en-US" sz="2000" dirty="0">
                <a:solidFill>
                  <a:schemeClr val="tx1"/>
                </a:solidFill>
                <a:latin typeface="黑体" pitchFamily="2" charset="-122"/>
                <a:ea typeface="黑体" pitchFamily="2" charset="-122"/>
              </a:rPr>
              <a:t>进程</a:t>
            </a:r>
            <a:r>
              <a:rPr kumimoji="0" lang="en-US" altLang="zh-CN" sz="2000" dirty="0">
                <a:solidFill>
                  <a:schemeClr val="tx1"/>
                </a:solidFill>
                <a:latin typeface="黑体" pitchFamily="2" charset="-122"/>
                <a:ea typeface="黑体" pitchFamily="2" charset="-122"/>
              </a:rPr>
              <a:t>B</a:t>
            </a:r>
            <a:r>
              <a:rPr kumimoji="0" lang="zh-CN" altLang="en-US" sz="2000" dirty="0">
                <a:solidFill>
                  <a:schemeClr val="tx1"/>
                </a:solidFill>
                <a:latin typeface="黑体" pitchFamily="2" charset="-122"/>
                <a:ea typeface="黑体" pitchFamily="2" charset="-122"/>
              </a:rPr>
              <a:t>：获得打印机使用权，申请</a:t>
            </a:r>
            <a:r>
              <a:rPr kumimoji="0" lang="en-US" altLang="zh-CN" sz="2000" dirty="0">
                <a:solidFill>
                  <a:schemeClr val="tx1"/>
                </a:solidFill>
                <a:latin typeface="黑体" pitchFamily="2" charset="-122"/>
                <a:ea typeface="黑体" pitchFamily="2" charset="-122"/>
              </a:rPr>
              <a:t>CD-ROM</a:t>
            </a:r>
          </a:p>
          <a:p>
            <a:pPr marL="742950" lvl="1" indent="-285750" algn="l">
              <a:lnSpc>
                <a:spcPct val="120000"/>
              </a:lnSpc>
              <a:spcBef>
                <a:spcPct val="20000"/>
              </a:spcBef>
              <a:buClr>
                <a:srgbClr val="AC66BB"/>
              </a:buClr>
              <a:buSzPct val="80000"/>
              <a:buFont typeface="Wingdings" pitchFamily="2" charset="2"/>
              <a:buChar char="¨"/>
            </a:pPr>
            <a:r>
              <a:rPr kumimoji="0" lang="zh-CN" altLang="en-US" sz="2000" dirty="0">
                <a:solidFill>
                  <a:srgbClr val="FF0000"/>
                </a:solidFill>
                <a:latin typeface="黑体" pitchFamily="2" charset="-122"/>
                <a:ea typeface="黑体" pitchFamily="2" charset="-122"/>
              </a:rPr>
              <a:t>死锁</a:t>
            </a:r>
            <a:r>
              <a:rPr kumimoji="0" lang="zh-CN" altLang="en-US" sz="2000" dirty="0">
                <a:solidFill>
                  <a:schemeClr val="tx1"/>
                </a:solidFill>
                <a:latin typeface="黑体" pitchFamily="2" charset="-122"/>
                <a:ea typeface="黑体" pitchFamily="2" charset="-122"/>
              </a:rPr>
              <a:t>：此时进程</a:t>
            </a:r>
            <a:r>
              <a:rPr kumimoji="0" lang="en-US" altLang="zh-CN" sz="2000" dirty="0">
                <a:solidFill>
                  <a:schemeClr val="tx1"/>
                </a:solidFill>
                <a:latin typeface="黑体" pitchFamily="2" charset="-122"/>
                <a:ea typeface="黑体" pitchFamily="2" charset="-122"/>
              </a:rPr>
              <a:t>A</a:t>
            </a:r>
            <a:r>
              <a:rPr kumimoji="0" lang="zh-CN" altLang="en-US" sz="2000" dirty="0">
                <a:solidFill>
                  <a:schemeClr val="tx1"/>
                </a:solidFill>
                <a:latin typeface="黑体" pitchFamily="2" charset="-122"/>
                <a:ea typeface="黑体" pitchFamily="2" charset="-122"/>
              </a:rPr>
              <a:t>、</a:t>
            </a:r>
            <a:r>
              <a:rPr kumimoji="0" lang="en-US" altLang="zh-CN" sz="2000" dirty="0">
                <a:solidFill>
                  <a:schemeClr val="tx1"/>
                </a:solidFill>
                <a:latin typeface="黑体" pitchFamily="2" charset="-122"/>
                <a:ea typeface="黑体" pitchFamily="2" charset="-122"/>
              </a:rPr>
              <a:t>B</a:t>
            </a:r>
            <a:r>
              <a:rPr kumimoji="0" lang="zh-CN" altLang="en-US" sz="2000" dirty="0">
                <a:solidFill>
                  <a:schemeClr val="tx1"/>
                </a:solidFill>
                <a:latin typeface="黑体" pitchFamily="2" charset="-122"/>
                <a:ea typeface="黑体" pitchFamily="2" charset="-122"/>
              </a:rPr>
              <a:t>均被阻塞，无法运行</a:t>
            </a:r>
          </a:p>
        </p:txBody>
      </p:sp>
      <p:sp>
        <p:nvSpPr>
          <p:cNvPr id="20" name="Oval 7"/>
          <p:cNvSpPr>
            <a:spLocks noChangeArrowheads="1"/>
          </p:cNvSpPr>
          <p:nvPr/>
        </p:nvSpPr>
        <p:spPr bwMode="auto">
          <a:xfrm>
            <a:off x="3948336" y="5340424"/>
            <a:ext cx="1150938" cy="503238"/>
          </a:xfrm>
          <a:prstGeom prst="ellipse">
            <a:avLst/>
          </a:prstGeom>
          <a:solidFill>
            <a:srgbClr val="CCFFFF"/>
          </a:solidFill>
          <a:ln w="9525">
            <a:solidFill>
              <a:srgbClr val="000000"/>
            </a:solidFill>
            <a:round/>
            <a:headEnd/>
            <a:tailEnd/>
          </a:ln>
        </p:spPr>
        <p:txBody>
          <a:bodyPr wrap="none" anchor="ctr"/>
          <a:lstStyle/>
          <a:p>
            <a:r>
              <a:rPr kumimoji="0" lang="zh-CN" altLang="en-US" sz="1800">
                <a:solidFill>
                  <a:srgbClr val="FF0000"/>
                </a:solidFill>
                <a:latin typeface="黑体" pitchFamily="2" charset="-122"/>
                <a:ea typeface="黑体" pitchFamily="2" charset="-122"/>
              </a:rPr>
              <a:t>进程</a:t>
            </a:r>
            <a:r>
              <a:rPr kumimoji="0" lang="en-US" altLang="zh-CN" sz="1800">
                <a:solidFill>
                  <a:srgbClr val="FF0000"/>
                </a:solidFill>
                <a:latin typeface="黑体" pitchFamily="2" charset="-122"/>
                <a:ea typeface="黑体" pitchFamily="2" charset="-122"/>
              </a:rPr>
              <a:t>A</a:t>
            </a:r>
          </a:p>
        </p:txBody>
      </p:sp>
      <p:sp>
        <p:nvSpPr>
          <p:cNvPr id="21" name="Oval 8"/>
          <p:cNvSpPr>
            <a:spLocks noChangeArrowheads="1"/>
          </p:cNvSpPr>
          <p:nvPr/>
        </p:nvSpPr>
        <p:spPr bwMode="auto">
          <a:xfrm>
            <a:off x="7188424" y="5268987"/>
            <a:ext cx="1150937" cy="503237"/>
          </a:xfrm>
          <a:prstGeom prst="ellipse">
            <a:avLst/>
          </a:prstGeom>
          <a:solidFill>
            <a:srgbClr val="CCFFFF"/>
          </a:solidFill>
          <a:ln w="9525">
            <a:solidFill>
              <a:srgbClr val="000000"/>
            </a:solidFill>
            <a:round/>
            <a:headEnd/>
            <a:tailEnd/>
          </a:ln>
        </p:spPr>
        <p:txBody>
          <a:bodyPr wrap="none" anchor="ctr"/>
          <a:lstStyle/>
          <a:p>
            <a:r>
              <a:rPr kumimoji="0" lang="zh-CN" altLang="en-US" sz="1800">
                <a:solidFill>
                  <a:srgbClr val="FF0000"/>
                </a:solidFill>
                <a:latin typeface="黑体" pitchFamily="2" charset="-122"/>
                <a:ea typeface="黑体" pitchFamily="2" charset="-122"/>
              </a:rPr>
              <a:t>进程</a:t>
            </a:r>
            <a:r>
              <a:rPr kumimoji="0" lang="en-US" altLang="zh-CN" sz="1800">
                <a:solidFill>
                  <a:srgbClr val="FF0000"/>
                </a:solidFill>
                <a:latin typeface="黑体" pitchFamily="2" charset="-122"/>
                <a:ea typeface="黑体" pitchFamily="2" charset="-122"/>
              </a:rPr>
              <a:t>B</a:t>
            </a:r>
          </a:p>
        </p:txBody>
      </p:sp>
      <p:sp>
        <p:nvSpPr>
          <p:cNvPr id="22" name="Rectangle 9"/>
          <p:cNvSpPr>
            <a:spLocks noChangeArrowheads="1"/>
          </p:cNvSpPr>
          <p:nvPr/>
        </p:nvSpPr>
        <p:spPr bwMode="auto">
          <a:xfrm>
            <a:off x="5532661" y="4403799"/>
            <a:ext cx="935038" cy="360363"/>
          </a:xfrm>
          <a:prstGeom prst="rect">
            <a:avLst/>
          </a:prstGeom>
          <a:solidFill>
            <a:srgbClr val="FFCCFF"/>
          </a:solidFill>
          <a:ln w="9525">
            <a:solidFill>
              <a:srgbClr val="000000"/>
            </a:solidFill>
            <a:miter lim="800000"/>
            <a:headEnd/>
            <a:tailEnd/>
          </a:ln>
        </p:spPr>
        <p:txBody>
          <a:bodyPr wrap="none" anchor="ctr"/>
          <a:lstStyle/>
          <a:p>
            <a:r>
              <a:rPr kumimoji="0" lang="zh-CN" altLang="en-US" sz="1800">
                <a:solidFill>
                  <a:prstClr val="black"/>
                </a:solidFill>
                <a:latin typeface="黑体" pitchFamily="2" charset="-122"/>
                <a:ea typeface="黑体" pitchFamily="2" charset="-122"/>
              </a:rPr>
              <a:t>打印机</a:t>
            </a:r>
          </a:p>
        </p:txBody>
      </p:sp>
      <p:sp>
        <p:nvSpPr>
          <p:cNvPr id="23" name="Rectangle 10"/>
          <p:cNvSpPr>
            <a:spLocks noChangeArrowheads="1"/>
          </p:cNvSpPr>
          <p:nvPr/>
        </p:nvSpPr>
        <p:spPr bwMode="auto">
          <a:xfrm>
            <a:off x="5532661" y="6277049"/>
            <a:ext cx="1150938" cy="360363"/>
          </a:xfrm>
          <a:prstGeom prst="rect">
            <a:avLst/>
          </a:prstGeom>
          <a:solidFill>
            <a:srgbClr val="FFCCFF"/>
          </a:solidFill>
          <a:ln w="9525">
            <a:solidFill>
              <a:srgbClr val="000000"/>
            </a:solidFill>
            <a:miter lim="800000"/>
            <a:headEnd/>
            <a:tailEnd/>
          </a:ln>
        </p:spPr>
        <p:txBody>
          <a:bodyPr wrap="none" anchor="ctr"/>
          <a:lstStyle/>
          <a:p>
            <a:r>
              <a:rPr kumimoji="0" lang="en-US" altLang="zh-CN" sz="1800">
                <a:solidFill>
                  <a:prstClr val="black"/>
                </a:solidFill>
                <a:latin typeface="Tahoma" pitchFamily="34" charset="0"/>
                <a:ea typeface="宋体" charset="-122"/>
              </a:rPr>
              <a:t>CD-ROM</a:t>
            </a:r>
          </a:p>
        </p:txBody>
      </p:sp>
      <p:cxnSp>
        <p:nvCxnSpPr>
          <p:cNvPr id="24" name="AutoShape 11"/>
          <p:cNvCxnSpPr>
            <a:cxnSpLocks noChangeShapeType="1"/>
            <a:stCxn id="23" idx="1"/>
            <a:endCxn id="20" idx="4"/>
          </p:cNvCxnSpPr>
          <p:nvPr/>
        </p:nvCxnSpPr>
        <p:spPr bwMode="auto">
          <a:xfrm rot="10800000">
            <a:off x="4524599" y="5843662"/>
            <a:ext cx="1008062" cy="614362"/>
          </a:xfrm>
          <a:prstGeom prst="curvedConnector2">
            <a:avLst/>
          </a:prstGeom>
          <a:noFill/>
          <a:ln w="9525">
            <a:solidFill>
              <a:srgbClr val="000000"/>
            </a:solidFill>
            <a:round/>
            <a:headEnd/>
            <a:tailEnd type="triangle" w="med" len="med"/>
          </a:ln>
        </p:spPr>
      </p:cxnSp>
      <p:cxnSp>
        <p:nvCxnSpPr>
          <p:cNvPr id="25" name="AutoShape 12"/>
          <p:cNvCxnSpPr>
            <a:cxnSpLocks noChangeShapeType="1"/>
            <a:stCxn id="20" idx="0"/>
            <a:endCxn id="22" idx="1"/>
          </p:cNvCxnSpPr>
          <p:nvPr/>
        </p:nvCxnSpPr>
        <p:spPr bwMode="auto">
          <a:xfrm rot="-5400000">
            <a:off x="4650805" y="4458568"/>
            <a:ext cx="755650" cy="1008062"/>
          </a:xfrm>
          <a:prstGeom prst="curvedConnector2">
            <a:avLst/>
          </a:prstGeom>
          <a:noFill/>
          <a:ln w="9525">
            <a:solidFill>
              <a:srgbClr val="000000"/>
            </a:solidFill>
            <a:round/>
            <a:headEnd/>
            <a:tailEnd type="triangle" w="med" len="med"/>
          </a:ln>
        </p:spPr>
      </p:cxnSp>
      <p:cxnSp>
        <p:nvCxnSpPr>
          <p:cNvPr id="26" name="AutoShape 13"/>
          <p:cNvCxnSpPr>
            <a:cxnSpLocks noChangeShapeType="1"/>
            <a:stCxn id="22" idx="3"/>
            <a:endCxn id="21" idx="0"/>
          </p:cNvCxnSpPr>
          <p:nvPr/>
        </p:nvCxnSpPr>
        <p:spPr bwMode="auto">
          <a:xfrm>
            <a:off x="6467699" y="4584774"/>
            <a:ext cx="1296987" cy="684213"/>
          </a:xfrm>
          <a:prstGeom prst="curvedConnector2">
            <a:avLst/>
          </a:prstGeom>
          <a:noFill/>
          <a:ln w="9525">
            <a:solidFill>
              <a:srgbClr val="000000"/>
            </a:solidFill>
            <a:round/>
            <a:headEnd/>
            <a:tailEnd type="triangle" w="med" len="med"/>
          </a:ln>
        </p:spPr>
      </p:cxnSp>
      <p:cxnSp>
        <p:nvCxnSpPr>
          <p:cNvPr id="27" name="AutoShape 14"/>
          <p:cNvCxnSpPr>
            <a:cxnSpLocks noChangeShapeType="1"/>
            <a:stCxn id="21" idx="4"/>
            <a:endCxn id="23" idx="3"/>
          </p:cNvCxnSpPr>
          <p:nvPr/>
        </p:nvCxnSpPr>
        <p:spPr bwMode="auto">
          <a:xfrm rot="5400000">
            <a:off x="6881243" y="5574580"/>
            <a:ext cx="685800" cy="1081087"/>
          </a:xfrm>
          <a:prstGeom prst="curvedConnector2">
            <a:avLst/>
          </a:prstGeom>
          <a:noFill/>
          <a:ln w="9525">
            <a:solidFill>
              <a:srgbClr val="000000"/>
            </a:solidFill>
            <a:round/>
            <a:headEnd/>
            <a:tailEnd type="triangle" w="med" len="med"/>
          </a:ln>
        </p:spPr>
      </p:cxnSp>
      <p:sp>
        <p:nvSpPr>
          <p:cNvPr id="15" name="矩形 14"/>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07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ppt_x"/>
                                          </p:val>
                                        </p:tav>
                                        <p:tav tm="100000">
                                          <p:val>
                                            <p:strVal val="#ppt_x"/>
                                          </p:val>
                                        </p:tav>
                                      </p:tavLst>
                                    </p:anim>
                                    <p:anim calcmode="lin" valueType="num">
                                      <p:cBhvr additive="base">
                                        <p:cTn id="1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9">
                                            <p:txEl>
                                              <p:pRg st="1" end="1"/>
                                            </p:txEl>
                                          </p:spTgt>
                                        </p:tgtEl>
                                        <p:attrNameLst>
                                          <p:attrName>style.visibility</p:attrName>
                                        </p:attrNameLst>
                                      </p:cBhvr>
                                      <p:to>
                                        <p:strVal val="visible"/>
                                      </p:to>
                                    </p:set>
                                    <p:anim calcmode="lin" valueType="num">
                                      <p:cBhvr additive="base">
                                        <p:cTn id="23"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fill="hold"/>
                                        <p:tgtEl>
                                          <p:spTgt spid="26"/>
                                        </p:tgtEl>
                                        <p:attrNameLst>
                                          <p:attrName>ppt_x</p:attrName>
                                        </p:attrNameLst>
                                      </p:cBhvr>
                                      <p:tavLst>
                                        <p:tav tm="0">
                                          <p:val>
                                            <p:strVal val="#ppt_x"/>
                                          </p:val>
                                        </p:tav>
                                        <p:tav tm="100000">
                                          <p:val>
                                            <p:strVal val="#ppt_x"/>
                                          </p:val>
                                        </p:tav>
                                      </p:tavLst>
                                    </p:anim>
                                    <p:anim calcmode="lin" valueType="num">
                                      <p:cBhvr additive="base">
                                        <p:cTn id="29" dur="500" fill="hold"/>
                                        <p:tgtEl>
                                          <p:spTgt spid="26"/>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9">
                                            <p:txEl>
                                              <p:pRg st="2" end="2"/>
                                            </p:txEl>
                                          </p:spTgt>
                                        </p:tgtEl>
                                        <p:attrNameLst>
                                          <p:attrName>style.visibility</p:attrName>
                                        </p:attrNameLst>
                                      </p:cBhvr>
                                      <p:to>
                                        <p:strVal val="visible"/>
                                      </p:to>
                                    </p:set>
                                    <p:anim calcmode="lin" valueType="num">
                                      <p:cBhvr additive="base">
                                        <p:cTn id="39"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6" name="矩形 5"/>
          <p:cNvSpPr/>
          <p:nvPr/>
        </p:nvSpPr>
        <p:spPr>
          <a:xfrm>
            <a:off x="11759" y="29489"/>
            <a:ext cx="1679921"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p:txBody>
      </p:sp>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Text Box 2"/>
          <p:cNvSpPr txBox="1">
            <a:spLocks noChangeArrowheads="1"/>
          </p:cNvSpPr>
          <p:nvPr/>
        </p:nvSpPr>
        <p:spPr bwMode="auto">
          <a:xfrm>
            <a:off x="31935" y="6021288"/>
            <a:ext cx="2954655" cy="338554"/>
          </a:xfrm>
          <a:prstGeom prst="rect">
            <a:avLst/>
          </a:prstGeom>
          <a:noFill/>
          <a:ln w="9525">
            <a:noFill/>
            <a:miter lim="800000"/>
            <a:headEnd/>
            <a:tailEnd/>
          </a:ln>
        </p:spPr>
        <p:txBody>
          <a:bodyPr wrap="none">
            <a:spAutoFit/>
          </a:bodyPr>
          <a:lstStyle/>
          <a:p>
            <a:pPr algn="l"/>
            <a:r>
              <a:rPr lang="zh-CN" altLang="en-US" sz="1600" dirty="0">
                <a:solidFill>
                  <a:schemeClr val="tx1"/>
                </a:solidFill>
                <a:latin typeface="黑体" pitchFamily="2" charset="-122"/>
                <a:ea typeface="黑体" pitchFamily="2" charset="-122"/>
              </a:rPr>
              <a:t>图    进程之间通信时的死锁 </a:t>
            </a:r>
          </a:p>
        </p:txBody>
      </p:sp>
      <p:sp>
        <p:nvSpPr>
          <p:cNvPr id="9" name="Rectangle 4"/>
          <p:cNvSpPr>
            <a:spLocks noChangeArrowheads="1"/>
          </p:cNvSpPr>
          <p:nvPr/>
        </p:nvSpPr>
        <p:spPr bwMode="auto">
          <a:xfrm>
            <a:off x="3215623" y="1477249"/>
            <a:ext cx="5429288" cy="461665"/>
          </a:xfrm>
          <a:prstGeom prst="rect">
            <a:avLst/>
          </a:prstGeom>
          <a:noFill/>
          <a:ln w="9525" algn="ctr">
            <a:noFill/>
            <a:miter lim="800000"/>
            <a:headEnd/>
            <a:tailEnd/>
          </a:ln>
        </p:spPr>
        <p:txBody>
          <a:bodyPr wrap="square">
            <a:spAutoFit/>
          </a:bodyPr>
          <a:lstStyle/>
          <a:p>
            <a:pPr algn="l"/>
            <a:r>
              <a:rPr lang="en-US" altLang="zh-CN" dirty="0">
                <a:solidFill>
                  <a:srgbClr val="FF0000"/>
                </a:solidFill>
                <a:latin typeface="黑体" pitchFamily="2" charset="-122"/>
                <a:ea typeface="黑体" pitchFamily="2" charset="-122"/>
              </a:rPr>
              <a:t>2   </a:t>
            </a:r>
            <a:r>
              <a:rPr lang="zh-CN" altLang="en-US" dirty="0">
                <a:solidFill>
                  <a:srgbClr val="FF0000"/>
                </a:solidFill>
                <a:latin typeface="黑体" pitchFamily="2" charset="-122"/>
                <a:ea typeface="黑体" pitchFamily="2" charset="-122"/>
              </a:rPr>
              <a:t>竞争可消耗性资源引起死锁</a:t>
            </a:r>
          </a:p>
        </p:txBody>
      </p:sp>
      <p:sp>
        <p:nvSpPr>
          <p:cNvPr id="11" name="Text Box 2"/>
          <p:cNvSpPr txBox="1">
            <a:spLocks noChangeArrowheads="1"/>
          </p:cNvSpPr>
          <p:nvPr/>
        </p:nvSpPr>
        <p:spPr bwMode="auto">
          <a:xfrm>
            <a:off x="3215623" y="895371"/>
            <a:ext cx="3416320" cy="523220"/>
          </a:xfrm>
          <a:prstGeom prst="rect">
            <a:avLst/>
          </a:prstGeom>
          <a:noFill/>
          <a:ln w="9525">
            <a:noFill/>
            <a:miter lim="800000"/>
            <a:headEnd/>
            <a:tailEnd/>
          </a:ln>
        </p:spPr>
        <p:txBody>
          <a:bodyPr wrap="none">
            <a:spAutoFit/>
          </a:bodyPr>
          <a:lstStyle/>
          <a:p>
            <a:pPr algn="l"/>
            <a:r>
              <a:rPr lang="zh-CN" altLang="en-US" sz="2800" dirty="0">
                <a:solidFill>
                  <a:srgbClr val="FFC000"/>
                </a:solidFill>
                <a:latin typeface="黑体" pitchFamily="2" charset="-122"/>
                <a:ea typeface="黑体" pitchFamily="2" charset="-122"/>
              </a:rPr>
              <a:t>计算机系统中的死锁</a:t>
            </a:r>
          </a:p>
        </p:txBody>
      </p:sp>
      <p:sp>
        <p:nvSpPr>
          <p:cNvPr id="13" name="Text Box 5"/>
          <p:cNvSpPr txBox="1">
            <a:spLocks noChangeArrowheads="1"/>
          </p:cNvSpPr>
          <p:nvPr/>
        </p:nvSpPr>
        <p:spPr bwMode="auto">
          <a:xfrm>
            <a:off x="3923928" y="2912309"/>
            <a:ext cx="3801462" cy="1938992"/>
          </a:xfrm>
          <a:prstGeom prst="rect">
            <a:avLst/>
          </a:prstGeom>
          <a:noFill/>
          <a:ln w="9525">
            <a:noFill/>
            <a:miter lim="800000"/>
            <a:headEnd/>
            <a:tailEnd/>
          </a:ln>
        </p:spPr>
        <p:txBody>
          <a:bodyPr wrap="square">
            <a:spAutoFit/>
          </a:bodyPr>
          <a:lstStyle/>
          <a:p>
            <a:pPr algn="l">
              <a:lnSpc>
                <a:spcPct val="150000"/>
              </a:lnSpc>
            </a:pPr>
            <a:r>
              <a:rPr lang="zh-CN" altLang="en-US" sz="2000" b="1" dirty="0">
                <a:solidFill>
                  <a:srgbClr val="FF0000"/>
                </a:solidFill>
                <a:latin typeface="黑体" pitchFamily="2" charset="-122"/>
                <a:ea typeface="黑体" pitchFamily="2" charset="-122"/>
              </a:rPr>
              <a:t>临时性资源</a:t>
            </a:r>
            <a:r>
              <a:rPr lang="zh-CN" altLang="en-US" sz="2000" b="1" dirty="0">
                <a:solidFill>
                  <a:schemeClr val="tx1"/>
                </a:solidFill>
                <a:latin typeface="黑体" pitchFamily="2" charset="-122"/>
                <a:ea typeface="黑体" pitchFamily="2" charset="-122"/>
              </a:rPr>
              <a:t>，是指由一个进程产生，被另一个进程使用一短暂时间后便无用的资源，故也称之为</a:t>
            </a:r>
            <a:r>
              <a:rPr lang="zh-CN" altLang="en-US" sz="2000" b="1" dirty="0">
                <a:solidFill>
                  <a:srgbClr val="FF0000"/>
                </a:solidFill>
                <a:latin typeface="黑体" pitchFamily="2" charset="-122"/>
                <a:ea typeface="黑体" pitchFamily="2" charset="-122"/>
              </a:rPr>
              <a:t>消耗性资源</a:t>
            </a:r>
            <a:r>
              <a:rPr lang="zh-CN" altLang="en-US" sz="2000" b="1" dirty="0">
                <a:solidFill>
                  <a:schemeClr val="tx1"/>
                </a:solidFill>
                <a:latin typeface="黑体" pitchFamily="2" charset="-122"/>
                <a:ea typeface="黑体" pitchFamily="2" charset="-122"/>
              </a:rPr>
              <a:t>，它也</a:t>
            </a:r>
            <a:r>
              <a:rPr lang="zh-CN" altLang="en-US" sz="2000" b="1" dirty="0">
                <a:solidFill>
                  <a:srgbClr val="C00000"/>
                </a:solidFill>
                <a:latin typeface="黑体" pitchFamily="2" charset="-122"/>
                <a:ea typeface="黑体" pitchFamily="2" charset="-122"/>
              </a:rPr>
              <a:t>可能</a:t>
            </a:r>
            <a:r>
              <a:rPr lang="zh-CN" altLang="en-US" sz="2000" b="1" dirty="0">
                <a:solidFill>
                  <a:schemeClr val="tx1"/>
                </a:solidFill>
                <a:latin typeface="黑体" pitchFamily="2" charset="-122"/>
                <a:ea typeface="黑体" pitchFamily="2" charset="-122"/>
              </a:rPr>
              <a:t>引起死锁</a:t>
            </a:r>
            <a:r>
              <a:rPr lang="zh-CN" altLang="en-US" sz="2000" dirty="0">
                <a:solidFill>
                  <a:schemeClr val="tx1"/>
                </a:solidFill>
                <a:latin typeface="黑体" pitchFamily="2" charset="-122"/>
                <a:ea typeface="黑体" pitchFamily="2" charset="-122"/>
              </a:rPr>
              <a:t>。</a:t>
            </a:r>
          </a:p>
        </p:txBody>
      </p:sp>
      <p:graphicFrame>
        <p:nvGraphicFramePr>
          <p:cNvPr id="14" name="Object 3"/>
          <p:cNvGraphicFramePr>
            <a:graphicFrameLocks noChangeAspect="1"/>
          </p:cNvGraphicFramePr>
          <p:nvPr>
            <p:extLst>
              <p:ext uri="{D42A27DB-BD31-4B8C-83A1-F6EECF244321}">
                <p14:modId xmlns:p14="http://schemas.microsoft.com/office/powerpoint/2010/main" val="1708970927"/>
              </p:ext>
            </p:extLst>
          </p:nvPr>
        </p:nvGraphicFramePr>
        <p:xfrm>
          <a:off x="177279" y="3060273"/>
          <a:ext cx="2754759" cy="2782983"/>
        </p:xfrm>
        <a:graphic>
          <a:graphicData uri="http://schemas.openxmlformats.org/presentationml/2006/ole">
            <mc:AlternateContent xmlns:mc="http://schemas.openxmlformats.org/markup-compatibility/2006">
              <mc:Choice xmlns:v="urn:schemas-microsoft-com:vml" Requires="v">
                <p:oleObj spid="_x0000_s10294" name="VISIO" r:id="rId3" imgW="1294200" imgH="1276200" progId="">
                  <p:embed/>
                </p:oleObj>
              </mc:Choice>
              <mc:Fallback>
                <p:oleObj name="VISIO" r:id="rId3" imgW="1294200" imgH="12762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279" y="3060273"/>
                        <a:ext cx="2754759" cy="2782983"/>
                      </a:xfrm>
                      <a:prstGeom prst="rect">
                        <a:avLst/>
                      </a:prstGeom>
                      <a:solidFill>
                        <a:schemeClr val="tx1"/>
                      </a:solidFill>
                      <a:ln>
                        <a:noFill/>
                      </a:ln>
                      <a:effectLst/>
                    </p:spPr>
                  </p:pic>
                </p:oleObj>
              </mc:Fallback>
            </mc:AlternateContent>
          </a:graphicData>
        </a:graphic>
      </p:graphicFrame>
    </p:spTree>
    <p:extLst>
      <p:ext uri="{BB962C8B-B14F-4D97-AF65-F5344CB8AC3E}">
        <p14:creationId xmlns:p14="http://schemas.microsoft.com/office/powerpoint/2010/main" val="313088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 xmlns:a16="http://schemas.microsoft.com/office/drawing/2014/main" id="{6FAC5714-3BC5-4ED0-BC97-0C4FB18A7928}"/>
              </a:ext>
            </a:extLst>
          </p:cNvPr>
          <p:cNvSpPr>
            <a:spLocks noGrp="1" noChangeArrowheads="1"/>
          </p:cNvSpPr>
          <p:nvPr>
            <p:ph type="title"/>
          </p:nvPr>
        </p:nvSpPr>
        <p:spPr>
          <a:xfrm>
            <a:off x="11758" y="2492896"/>
            <a:ext cx="9132241" cy="4365103"/>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5" name="Rectangle 2">
            <a:extLst>
              <a:ext uri="{FF2B5EF4-FFF2-40B4-BE49-F238E27FC236}">
                <a16:creationId xmlns="" xmlns:a16="http://schemas.microsoft.com/office/drawing/2014/main" id="{10EB95C9-8CF4-438B-9EC9-D823F56014A5}"/>
              </a:ext>
            </a:extLst>
          </p:cNvPr>
          <p:cNvSpPr txBox="1">
            <a:spLocks noChangeArrowheads="1"/>
          </p:cNvSpPr>
          <p:nvPr/>
        </p:nvSpPr>
        <p:spPr>
          <a:xfrm>
            <a:off x="3131840" y="845694"/>
            <a:ext cx="5072098" cy="738664"/>
          </a:xfrm>
          <a:prstGeom prst="rect">
            <a:avLst/>
          </a:prstGeom>
          <a:no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p>
            <a:pPr marL="0" marR="0" lvl="0" indent="0" algn="l" defTabSz="873125" eaLnBrk="1" fontAlgn="auto" latinLnBrk="0" hangingPunct="1">
              <a:lnSpc>
                <a:spcPct val="15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solidFill>
                  <a:srgbClr val="FFFFCC"/>
                </a:solidFill>
                <a:effectLst/>
                <a:uLnTx/>
                <a:uFillTx/>
                <a:latin typeface="黑体" pitchFamily="2" charset="-122"/>
                <a:ea typeface="黑体" pitchFamily="2" charset="-122"/>
                <a:cs typeface="+mn-cs"/>
              </a:rPr>
              <a:t>处理机</a:t>
            </a:r>
            <a:r>
              <a:rPr kumimoji="0" lang="zh-CN" altLang="en-US" sz="2800" b="1" i="0" u="none" strike="noStrike" kern="0" cap="none" spc="0" normalizeH="0" baseline="0" noProof="0" dirty="0">
                <a:ln>
                  <a:noFill/>
                </a:ln>
                <a:solidFill>
                  <a:srgbClr val="FFFFCC"/>
                </a:solidFill>
                <a:effectLst/>
                <a:uLnTx/>
                <a:uFillTx/>
                <a:latin typeface="黑体" pitchFamily="2" charset="-122"/>
                <a:ea typeface="黑体" pitchFamily="2" charset="-122"/>
                <a:cs typeface="+mn-cs"/>
              </a:rPr>
              <a:t>调度算法的共同目标</a:t>
            </a:r>
          </a:p>
        </p:txBody>
      </p:sp>
      <p:pic>
        <p:nvPicPr>
          <p:cNvPr id="6" name="Picture 2">
            <a:extLst>
              <a:ext uri="{FF2B5EF4-FFF2-40B4-BE49-F238E27FC236}">
                <a16:creationId xmlns="" xmlns:a16="http://schemas.microsoft.com/office/drawing/2014/main" id="{42C571EA-0ACF-445C-B4CF-45586E4D59B7}"/>
              </a:ext>
            </a:extLst>
          </p:cNvPr>
          <p:cNvPicPr>
            <a:picLocks noChangeAspect="1" noChangeArrowheads="1"/>
          </p:cNvPicPr>
          <p:nvPr/>
        </p:nvPicPr>
        <p:blipFill>
          <a:blip r:embed="rId2"/>
          <a:srcRect/>
          <a:stretch>
            <a:fillRect/>
          </a:stretch>
        </p:blipFill>
        <p:spPr bwMode="auto">
          <a:xfrm>
            <a:off x="288991" y="2708920"/>
            <a:ext cx="8566017" cy="3643338"/>
          </a:xfrm>
          <a:prstGeom prst="rect">
            <a:avLst/>
          </a:prstGeom>
          <a:noFill/>
          <a:ln w="9525">
            <a:noFill/>
            <a:miter lim="800000"/>
            <a:headEnd/>
            <a:tailEnd/>
          </a:ln>
          <a:effectLst/>
        </p:spPr>
      </p:pic>
    </p:spTree>
    <p:extLst>
      <p:ext uri="{BB962C8B-B14F-4D97-AF65-F5344CB8AC3E}">
        <p14:creationId xmlns:p14="http://schemas.microsoft.com/office/powerpoint/2010/main" val="409595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2"/>
          <p:cNvSpPr txBox="1">
            <a:spLocks noChangeArrowheads="1"/>
          </p:cNvSpPr>
          <p:nvPr/>
        </p:nvSpPr>
        <p:spPr bwMode="auto">
          <a:xfrm>
            <a:off x="3347864" y="1268760"/>
            <a:ext cx="5210349" cy="47319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eaLnBrk="1" hangingPunct="1">
              <a:lnSpc>
                <a:spcPct val="150000"/>
              </a:lnSpc>
              <a:buFont typeface="Wingdings" pitchFamily="2" charset="2"/>
              <a:buNone/>
            </a:pPr>
            <a:r>
              <a:rPr kumimoji="0" lang="zh-CN" altLang="en-US" sz="2000" kern="0">
                <a:latin typeface="黑体" pitchFamily="2" charset="-122"/>
                <a:ea typeface="黑体" pitchFamily="2" charset="-122"/>
              </a:rPr>
              <a:t>推进方式</a:t>
            </a:r>
            <a:r>
              <a:rPr kumimoji="0" lang="en-US" altLang="zh-CN" sz="2000" kern="0">
                <a:latin typeface="黑体" pitchFamily="2" charset="-122"/>
                <a:ea typeface="黑体" pitchFamily="2" charset="-122"/>
              </a:rPr>
              <a:t>1</a:t>
            </a:r>
          </a:p>
          <a:p>
            <a:pPr eaLnBrk="1" hangingPunct="1">
              <a:lnSpc>
                <a:spcPct val="150000"/>
              </a:lnSpc>
              <a:buFont typeface="Wingdings" pitchFamily="2" charset="2"/>
              <a:buNone/>
            </a:pPr>
            <a:r>
              <a:rPr kumimoji="0" lang="en-US" altLang="zh-CN" sz="2000" kern="0">
                <a:latin typeface="Arial Unicode MS" pitchFamily="34" charset="-122"/>
                <a:ea typeface="Arial Unicode MS" pitchFamily="34" charset="-122"/>
                <a:cs typeface="Arial Unicode MS" pitchFamily="34" charset="-122"/>
              </a:rPr>
              <a:t>P1</a:t>
            </a:r>
            <a:r>
              <a:rPr kumimoji="0" lang="zh-CN" altLang="en-US" sz="2000" kern="0">
                <a:latin typeface="Arial Unicode MS" pitchFamily="34" charset="-122"/>
                <a:ea typeface="Arial Unicode MS" pitchFamily="34" charset="-122"/>
                <a:cs typeface="Arial Unicode MS" pitchFamily="34" charset="-122"/>
              </a:rPr>
              <a:t>：</a:t>
            </a:r>
            <a:r>
              <a:rPr kumimoji="0" lang="en-US" altLang="zh-CN" sz="2000" kern="0">
                <a:latin typeface="Arial Unicode MS" pitchFamily="34" charset="-122"/>
                <a:ea typeface="Arial Unicode MS" pitchFamily="34" charset="-122"/>
                <a:cs typeface="Arial Unicode MS" pitchFamily="34" charset="-122"/>
              </a:rPr>
              <a:t>…Release(S1)</a:t>
            </a:r>
            <a:r>
              <a:rPr kumimoji="0" lang="zh-CN" altLang="en-US" sz="2000" kern="0">
                <a:latin typeface="Arial Unicode MS" pitchFamily="34" charset="-122"/>
                <a:ea typeface="Arial Unicode MS" pitchFamily="34" charset="-122"/>
                <a:cs typeface="Arial Unicode MS" pitchFamily="34" charset="-122"/>
              </a:rPr>
              <a:t>；</a:t>
            </a:r>
            <a:r>
              <a:rPr kumimoji="0" lang="en-US" altLang="zh-CN" sz="2000" kern="0">
                <a:latin typeface="Arial Unicode MS" pitchFamily="34" charset="-122"/>
                <a:ea typeface="Arial Unicode MS" pitchFamily="34" charset="-122"/>
                <a:cs typeface="Arial Unicode MS" pitchFamily="34" charset="-122"/>
              </a:rPr>
              <a:t>Request(S3)</a:t>
            </a:r>
            <a:r>
              <a:rPr kumimoji="0" lang="zh-CN" altLang="en-US" sz="2000" kern="0">
                <a:latin typeface="Arial Unicode MS" pitchFamily="34" charset="-122"/>
                <a:ea typeface="Arial Unicode MS" pitchFamily="34" charset="-122"/>
                <a:cs typeface="Arial Unicode MS" pitchFamily="34" charset="-122"/>
              </a:rPr>
              <a:t>；</a:t>
            </a:r>
            <a:r>
              <a:rPr kumimoji="0" lang="en-US" altLang="zh-CN" sz="2000" kern="0">
                <a:latin typeface="Arial Unicode MS" pitchFamily="34" charset="-122"/>
                <a:ea typeface="Arial Unicode MS" pitchFamily="34" charset="-122"/>
                <a:cs typeface="Arial Unicode MS" pitchFamily="34" charset="-122"/>
              </a:rPr>
              <a:t>…</a:t>
            </a:r>
          </a:p>
          <a:p>
            <a:pPr eaLnBrk="1" hangingPunct="1">
              <a:lnSpc>
                <a:spcPct val="150000"/>
              </a:lnSpc>
              <a:buFont typeface="Wingdings" pitchFamily="2" charset="2"/>
              <a:buNone/>
            </a:pPr>
            <a:r>
              <a:rPr kumimoji="0" lang="en-US" altLang="zh-CN" sz="2000" kern="0">
                <a:latin typeface="Arial Unicode MS" pitchFamily="34" charset="-122"/>
                <a:ea typeface="Arial Unicode MS" pitchFamily="34" charset="-122"/>
                <a:cs typeface="Arial Unicode MS" pitchFamily="34" charset="-122"/>
              </a:rPr>
              <a:t>P2</a:t>
            </a:r>
            <a:r>
              <a:rPr kumimoji="0" lang="zh-CN" altLang="en-US" sz="2000" kern="0">
                <a:latin typeface="Arial Unicode MS" pitchFamily="34" charset="-122"/>
                <a:ea typeface="Arial Unicode MS" pitchFamily="34" charset="-122"/>
                <a:cs typeface="Arial Unicode MS" pitchFamily="34" charset="-122"/>
              </a:rPr>
              <a:t>：</a:t>
            </a:r>
            <a:r>
              <a:rPr kumimoji="0" lang="en-US" altLang="zh-CN" sz="2000" kern="0">
                <a:latin typeface="Arial Unicode MS" pitchFamily="34" charset="-122"/>
                <a:ea typeface="Arial Unicode MS" pitchFamily="34" charset="-122"/>
                <a:cs typeface="Arial Unicode MS" pitchFamily="34" charset="-122"/>
              </a:rPr>
              <a:t>…Release(S2)</a:t>
            </a:r>
            <a:r>
              <a:rPr kumimoji="0" lang="zh-CN" altLang="en-US" sz="2000" kern="0">
                <a:latin typeface="Arial Unicode MS" pitchFamily="34" charset="-122"/>
                <a:ea typeface="Arial Unicode MS" pitchFamily="34" charset="-122"/>
                <a:cs typeface="Arial Unicode MS" pitchFamily="34" charset="-122"/>
              </a:rPr>
              <a:t>；</a:t>
            </a:r>
            <a:r>
              <a:rPr kumimoji="0" lang="en-US" altLang="zh-CN" sz="2000" kern="0">
                <a:latin typeface="Arial Unicode MS" pitchFamily="34" charset="-122"/>
                <a:ea typeface="Arial Unicode MS" pitchFamily="34" charset="-122"/>
                <a:cs typeface="Arial Unicode MS" pitchFamily="34" charset="-122"/>
              </a:rPr>
              <a:t>Request(S1)</a:t>
            </a:r>
            <a:r>
              <a:rPr kumimoji="0" lang="zh-CN" altLang="en-US" sz="2000" kern="0">
                <a:latin typeface="Arial Unicode MS" pitchFamily="34" charset="-122"/>
                <a:ea typeface="Arial Unicode MS" pitchFamily="34" charset="-122"/>
                <a:cs typeface="Arial Unicode MS" pitchFamily="34" charset="-122"/>
              </a:rPr>
              <a:t>；</a:t>
            </a:r>
            <a:r>
              <a:rPr kumimoji="0" lang="en-US" altLang="zh-CN" sz="2000" kern="0">
                <a:latin typeface="Arial Unicode MS" pitchFamily="34" charset="-122"/>
                <a:ea typeface="Arial Unicode MS" pitchFamily="34" charset="-122"/>
                <a:cs typeface="Arial Unicode MS" pitchFamily="34" charset="-122"/>
              </a:rPr>
              <a:t>…</a:t>
            </a:r>
          </a:p>
          <a:p>
            <a:pPr eaLnBrk="1" hangingPunct="1">
              <a:lnSpc>
                <a:spcPct val="150000"/>
              </a:lnSpc>
              <a:buFont typeface="Wingdings" pitchFamily="2" charset="2"/>
              <a:buNone/>
            </a:pPr>
            <a:r>
              <a:rPr kumimoji="0" lang="en-US" altLang="zh-CN" sz="2000" kern="0">
                <a:latin typeface="Arial Unicode MS" pitchFamily="34" charset="-122"/>
                <a:ea typeface="Arial Unicode MS" pitchFamily="34" charset="-122"/>
                <a:cs typeface="Arial Unicode MS" pitchFamily="34" charset="-122"/>
              </a:rPr>
              <a:t>P3</a:t>
            </a:r>
            <a:r>
              <a:rPr kumimoji="0" lang="zh-CN" altLang="en-US" sz="2000" kern="0">
                <a:latin typeface="Arial Unicode MS" pitchFamily="34" charset="-122"/>
                <a:ea typeface="Arial Unicode MS" pitchFamily="34" charset="-122"/>
                <a:cs typeface="Arial Unicode MS" pitchFamily="34" charset="-122"/>
              </a:rPr>
              <a:t>：</a:t>
            </a:r>
            <a:r>
              <a:rPr kumimoji="0" lang="en-US" altLang="zh-CN" sz="2000" kern="0">
                <a:latin typeface="Arial Unicode MS" pitchFamily="34" charset="-122"/>
                <a:ea typeface="Arial Unicode MS" pitchFamily="34" charset="-122"/>
                <a:cs typeface="Arial Unicode MS" pitchFamily="34" charset="-122"/>
              </a:rPr>
              <a:t>…Release(S3)</a:t>
            </a:r>
            <a:r>
              <a:rPr kumimoji="0" lang="zh-CN" altLang="en-US" sz="2000" kern="0">
                <a:latin typeface="Arial Unicode MS" pitchFamily="34" charset="-122"/>
                <a:ea typeface="Arial Unicode MS" pitchFamily="34" charset="-122"/>
                <a:cs typeface="Arial Unicode MS" pitchFamily="34" charset="-122"/>
              </a:rPr>
              <a:t>；</a:t>
            </a:r>
            <a:r>
              <a:rPr kumimoji="0" lang="en-US" altLang="zh-CN" sz="2000" kern="0">
                <a:latin typeface="Arial Unicode MS" pitchFamily="34" charset="-122"/>
                <a:ea typeface="Arial Unicode MS" pitchFamily="34" charset="-122"/>
                <a:cs typeface="Arial Unicode MS" pitchFamily="34" charset="-122"/>
              </a:rPr>
              <a:t>Request(S2)</a:t>
            </a:r>
            <a:r>
              <a:rPr kumimoji="0" lang="zh-CN" altLang="en-US" sz="2000" kern="0">
                <a:latin typeface="Arial Unicode MS" pitchFamily="34" charset="-122"/>
                <a:ea typeface="Arial Unicode MS" pitchFamily="34" charset="-122"/>
                <a:cs typeface="Arial Unicode MS" pitchFamily="34" charset="-122"/>
              </a:rPr>
              <a:t>；</a:t>
            </a:r>
            <a:r>
              <a:rPr kumimoji="0" lang="en-US" altLang="zh-CN" sz="2000" kern="0">
                <a:latin typeface="Arial Unicode MS" pitchFamily="34" charset="-122"/>
                <a:ea typeface="Arial Unicode MS" pitchFamily="34" charset="-122"/>
                <a:cs typeface="Arial Unicode MS" pitchFamily="34" charset="-122"/>
              </a:rPr>
              <a:t>…</a:t>
            </a:r>
          </a:p>
          <a:p>
            <a:pPr eaLnBrk="1" hangingPunct="1">
              <a:lnSpc>
                <a:spcPct val="150000"/>
              </a:lnSpc>
              <a:buFont typeface="Wingdings" pitchFamily="2" charset="2"/>
              <a:buNone/>
            </a:pPr>
            <a:endParaRPr kumimoji="0" lang="en-US" altLang="zh-CN" sz="2000" kern="0">
              <a:latin typeface="黑体" pitchFamily="2" charset="-122"/>
              <a:ea typeface="黑体" pitchFamily="2" charset="-122"/>
            </a:endParaRPr>
          </a:p>
          <a:p>
            <a:pPr eaLnBrk="1" hangingPunct="1">
              <a:lnSpc>
                <a:spcPct val="150000"/>
              </a:lnSpc>
              <a:buFont typeface="Wingdings" pitchFamily="2" charset="2"/>
              <a:buNone/>
            </a:pPr>
            <a:r>
              <a:rPr kumimoji="0" lang="zh-CN" altLang="en-US" sz="2000" kern="0">
                <a:latin typeface="黑体" pitchFamily="2" charset="-122"/>
                <a:ea typeface="黑体" pitchFamily="2" charset="-122"/>
              </a:rPr>
              <a:t>推进方式</a:t>
            </a:r>
            <a:r>
              <a:rPr kumimoji="0" lang="en-US" altLang="zh-CN" sz="2000" kern="0">
                <a:latin typeface="黑体" pitchFamily="2" charset="-122"/>
                <a:ea typeface="黑体" pitchFamily="2" charset="-122"/>
              </a:rPr>
              <a:t>2</a:t>
            </a:r>
          </a:p>
          <a:p>
            <a:pPr eaLnBrk="1" hangingPunct="1">
              <a:lnSpc>
                <a:spcPct val="150000"/>
              </a:lnSpc>
              <a:buFont typeface="Wingdings" pitchFamily="2" charset="2"/>
              <a:buNone/>
            </a:pPr>
            <a:r>
              <a:rPr kumimoji="0" lang="en-US" altLang="zh-CN" sz="2000" kern="0">
                <a:latin typeface="Arial Unicode MS" pitchFamily="34" charset="-122"/>
                <a:ea typeface="Arial Unicode MS" pitchFamily="34" charset="-122"/>
                <a:cs typeface="Arial Unicode MS" pitchFamily="34" charset="-122"/>
              </a:rPr>
              <a:t>P1</a:t>
            </a:r>
            <a:r>
              <a:rPr kumimoji="0" lang="zh-CN" altLang="en-US" sz="2000" kern="0">
                <a:latin typeface="Arial Unicode MS" pitchFamily="34" charset="-122"/>
                <a:ea typeface="Arial Unicode MS" pitchFamily="34" charset="-122"/>
                <a:cs typeface="Arial Unicode MS" pitchFamily="34" charset="-122"/>
              </a:rPr>
              <a:t>：</a:t>
            </a:r>
            <a:r>
              <a:rPr kumimoji="0" lang="en-US" altLang="zh-CN" sz="2000" kern="0">
                <a:latin typeface="Arial Unicode MS" pitchFamily="34" charset="-122"/>
                <a:ea typeface="Arial Unicode MS" pitchFamily="34" charset="-122"/>
                <a:cs typeface="Arial Unicode MS" pitchFamily="34" charset="-122"/>
              </a:rPr>
              <a:t>… Request(S3)</a:t>
            </a:r>
            <a:r>
              <a:rPr kumimoji="0" lang="zh-CN" altLang="en-US" sz="2000" kern="0">
                <a:latin typeface="Arial Unicode MS" pitchFamily="34" charset="-122"/>
                <a:ea typeface="Arial Unicode MS" pitchFamily="34" charset="-122"/>
                <a:cs typeface="Arial Unicode MS" pitchFamily="34" charset="-122"/>
              </a:rPr>
              <a:t>； </a:t>
            </a:r>
            <a:r>
              <a:rPr kumimoji="0" lang="en-US" altLang="zh-CN" sz="2000" kern="0">
                <a:latin typeface="Arial Unicode MS" pitchFamily="34" charset="-122"/>
                <a:ea typeface="Arial Unicode MS" pitchFamily="34" charset="-122"/>
                <a:cs typeface="Arial Unicode MS" pitchFamily="34" charset="-122"/>
              </a:rPr>
              <a:t>Release(S1)</a:t>
            </a:r>
            <a:r>
              <a:rPr kumimoji="0" lang="zh-CN" altLang="en-US" sz="2000" kern="0">
                <a:latin typeface="Arial Unicode MS" pitchFamily="34" charset="-122"/>
                <a:ea typeface="Arial Unicode MS" pitchFamily="34" charset="-122"/>
                <a:cs typeface="Arial Unicode MS" pitchFamily="34" charset="-122"/>
              </a:rPr>
              <a:t>；</a:t>
            </a:r>
            <a:r>
              <a:rPr kumimoji="0" lang="en-US" altLang="zh-CN" sz="2000" kern="0">
                <a:latin typeface="Arial Unicode MS" pitchFamily="34" charset="-122"/>
                <a:ea typeface="Arial Unicode MS" pitchFamily="34" charset="-122"/>
                <a:cs typeface="Arial Unicode MS" pitchFamily="34" charset="-122"/>
              </a:rPr>
              <a:t>…</a:t>
            </a:r>
          </a:p>
          <a:p>
            <a:pPr eaLnBrk="1" hangingPunct="1">
              <a:lnSpc>
                <a:spcPct val="150000"/>
              </a:lnSpc>
              <a:buFont typeface="Wingdings" pitchFamily="2" charset="2"/>
              <a:buNone/>
            </a:pPr>
            <a:r>
              <a:rPr kumimoji="0" lang="en-US" altLang="zh-CN" sz="2000" kern="0">
                <a:latin typeface="Arial Unicode MS" pitchFamily="34" charset="-122"/>
                <a:ea typeface="Arial Unicode MS" pitchFamily="34" charset="-122"/>
                <a:cs typeface="Arial Unicode MS" pitchFamily="34" charset="-122"/>
              </a:rPr>
              <a:t>P2</a:t>
            </a:r>
            <a:r>
              <a:rPr kumimoji="0" lang="zh-CN" altLang="en-US" sz="2000" kern="0">
                <a:latin typeface="Arial Unicode MS" pitchFamily="34" charset="-122"/>
                <a:ea typeface="Arial Unicode MS" pitchFamily="34" charset="-122"/>
                <a:cs typeface="Arial Unicode MS" pitchFamily="34" charset="-122"/>
              </a:rPr>
              <a:t>：</a:t>
            </a:r>
            <a:r>
              <a:rPr kumimoji="0" lang="en-US" altLang="zh-CN" sz="2000" kern="0">
                <a:latin typeface="Arial Unicode MS" pitchFamily="34" charset="-122"/>
                <a:ea typeface="Arial Unicode MS" pitchFamily="34" charset="-122"/>
                <a:cs typeface="Arial Unicode MS" pitchFamily="34" charset="-122"/>
              </a:rPr>
              <a:t>… Request(S1)</a:t>
            </a:r>
            <a:r>
              <a:rPr kumimoji="0" lang="zh-CN" altLang="en-US" sz="2000" kern="0">
                <a:latin typeface="Arial Unicode MS" pitchFamily="34" charset="-122"/>
                <a:ea typeface="Arial Unicode MS" pitchFamily="34" charset="-122"/>
                <a:cs typeface="Arial Unicode MS" pitchFamily="34" charset="-122"/>
              </a:rPr>
              <a:t>； </a:t>
            </a:r>
            <a:r>
              <a:rPr kumimoji="0" lang="en-US" altLang="zh-CN" sz="2000" kern="0">
                <a:latin typeface="Arial Unicode MS" pitchFamily="34" charset="-122"/>
                <a:ea typeface="Arial Unicode MS" pitchFamily="34" charset="-122"/>
                <a:cs typeface="Arial Unicode MS" pitchFamily="34" charset="-122"/>
              </a:rPr>
              <a:t>Release(S2)</a:t>
            </a:r>
            <a:r>
              <a:rPr kumimoji="0" lang="zh-CN" altLang="en-US" sz="2000" kern="0">
                <a:latin typeface="Arial Unicode MS" pitchFamily="34" charset="-122"/>
                <a:ea typeface="Arial Unicode MS" pitchFamily="34" charset="-122"/>
                <a:cs typeface="Arial Unicode MS" pitchFamily="34" charset="-122"/>
              </a:rPr>
              <a:t>；</a:t>
            </a:r>
            <a:r>
              <a:rPr kumimoji="0" lang="en-US" altLang="zh-CN" sz="2000" kern="0">
                <a:latin typeface="Arial Unicode MS" pitchFamily="34" charset="-122"/>
                <a:ea typeface="Arial Unicode MS" pitchFamily="34" charset="-122"/>
                <a:cs typeface="Arial Unicode MS" pitchFamily="34" charset="-122"/>
              </a:rPr>
              <a:t>…</a:t>
            </a:r>
          </a:p>
          <a:p>
            <a:pPr eaLnBrk="1" hangingPunct="1">
              <a:lnSpc>
                <a:spcPct val="150000"/>
              </a:lnSpc>
              <a:buFont typeface="Wingdings" pitchFamily="2" charset="2"/>
              <a:buNone/>
            </a:pPr>
            <a:r>
              <a:rPr kumimoji="0" lang="en-US" altLang="zh-CN" sz="2000" kern="0">
                <a:latin typeface="Arial Unicode MS" pitchFamily="34" charset="-122"/>
                <a:ea typeface="Arial Unicode MS" pitchFamily="34" charset="-122"/>
                <a:cs typeface="Arial Unicode MS" pitchFamily="34" charset="-122"/>
              </a:rPr>
              <a:t>P3</a:t>
            </a:r>
            <a:r>
              <a:rPr kumimoji="0" lang="zh-CN" altLang="en-US" sz="2000" kern="0">
                <a:latin typeface="Arial Unicode MS" pitchFamily="34" charset="-122"/>
                <a:ea typeface="Arial Unicode MS" pitchFamily="34" charset="-122"/>
                <a:cs typeface="Arial Unicode MS" pitchFamily="34" charset="-122"/>
              </a:rPr>
              <a:t>：</a:t>
            </a:r>
            <a:r>
              <a:rPr kumimoji="0" lang="en-US" altLang="zh-CN" sz="2000" kern="0">
                <a:latin typeface="Arial Unicode MS" pitchFamily="34" charset="-122"/>
                <a:ea typeface="Arial Unicode MS" pitchFamily="34" charset="-122"/>
                <a:cs typeface="Arial Unicode MS" pitchFamily="34" charset="-122"/>
              </a:rPr>
              <a:t>… Request(S2)</a:t>
            </a:r>
            <a:r>
              <a:rPr kumimoji="0" lang="zh-CN" altLang="en-US" sz="2000" kern="0">
                <a:latin typeface="Arial Unicode MS" pitchFamily="34" charset="-122"/>
                <a:ea typeface="Arial Unicode MS" pitchFamily="34" charset="-122"/>
                <a:cs typeface="Arial Unicode MS" pitchFamily="34" charset="-122"/>
              </a:rPr>
              <a:t>； </a:t>
            </a:r>
            <a:r>
              <a:rPr kumimoji="0" lang="en-US" altLang="zh-CN" sz="2000" kern="0">
                <a:latin typeface="Arial Unicode MS" pitchFamily="34" charset="-122"/>
                <a:ea typeface="Arial Unicode MS" pitchFamily="34" charset="-122"/>
                <a:cs typeface="Arial Unicode MS" pitchFamily="34" charset="-122"/>
              </a:rPr>
              <a:t>Release(S3)</a:t>
            </a:r>
            <a:r>
              <a:rPr kumimoji="0" lang="zh-CN" altLang="en-US" sz="2000" kern="0">
                <a:latin typeface="Arial Unicode MS" pitchFamily="34" charset="-122"/>
                <a:ea typeface="Arial Unicode MS" pitchFamily="34" charset="-122"/>
                <a:cs typeface="Arial Unicode MS" pitchFamily="34" charset="-122"/>
              </a:rPr>
              <a:t>；</a:t>
            </a:r>
            <a:r>
              <a:rPr kumimoji="0" lang="en-US" altLang="zh-CN" sz="2000" kern="0">
                <a:latin typeface="Arial Unicode MS" pitchFamily="34" charset="-122"/>
                <a:ea typeface="Arial Unicode MS" pitchFamily="34" charset="-122"/>
                <a:cs typeface="Arial Unicode MS" pitchFamily="34" charset="-122"/>
              </a:rPr>
              <a:t>…</a:t>
            </a:r>
          </a:p>
          <a:p>
            <a:pPr eaLnBrk="1" hangingPunct="1">
              <a:lnSpc>
                <a:spcPct val="150000"/>
              </a:lnSpc>
              <a:buFont typeface="Wingdings" pitchFamily="2" charset="2"/>
              <a:buNone/>
            </a:pPr>
            <a:endParaRPr kumimoji="0" lang="en-US" altLang="zh-CN" sz="2000" kern="0" dirty="0">
              <a:latin typeface="黑体" pitchFamily="2" charset="-122"/>
              <a:ea typeface="黑体" pitchFamily="2" charset="-122"/>
            </a:endParaRPr>
          </a:p>
        </p:txBody>
      </p:sp>
      <p:sp>
        <p:nvSpPr>
          <p:cNvPr id="8" name="Rectangle 4"/>
          <p:cNvSpPr>
            <a:spLocks noChangeArrowheads="1"/>
          </p:cNvSpPr>
          <p:nvPr/>
        </p:nvSpPr>
        <p:spPr bwMode="auto">
          <a:xfrm>
            <a:off x="3347864" y="6205512"/>
            <a:ext cx="1563688" cy="457200"/>
          </a:xfrm>
          <a:prstGeom prst="rect">
            <a:avLst/>
          </a:prstGeom>
          <a:gradFill rotWithShape="1">
            <a:gsLst>
              <a:gs pos="0">
                <a:srgbClr val="993300">
                  <a:gamma/>
                  <a:shade val="46275"/>
                  <a:invGamma/>
                </a:srgbClr>
              </a:gs>
              <a:gs pos="50000">
                <a:srgbClr val="993300">
                  <a:alpha val="99001"/>
                </a:srgbClr>
              </a:gs>
              <a:gs pos="100000">
                <a:srgbClr val="993300">
                  <a:gamma/>
                  <a:shade val="46275"/>
                  <a:invGamma/>
                </a:srgbClr>
              </a:gs>
            </a:gsLst>
            <a:lin ang="5400000" scaled="1"/>
          </a:gradFill>
          <a:ln w="9525" algn="ctr">
            <a:noFill/>
            <a:miter lim="800000"/>
            <a:headEnd/>
            <a:tailEnd/>
          </a:ln>
          <a:effectLst/>
        </p:spPr>
        <p:txBody>
          <a:bodyPr anchor="ctr">
            <a:spAutoFit/>
          </a:bodyPr>
          <a:lstStyle/>
          <a:p>
            <a:pPr>
              <a:defRPr/>
            </a:pPr>
            <a:r>
              <a:rPr lang="zh-CN" altLang="en-US" b="1" dirty="0">
                <a:solidFill>
                  <a:srgbClr val="FFCCCC"/>
                </a:solidFill>
                <a:ea typeface="隶书" pitchFamily="49" charset="-122"/>
              </a:rPr>
              <a:t>造成死锁</a:t>
            </a:r>
          </a:p>
        </p:txBody>
      </p:sp>
      <p:graphicFrame>
        <p:nvGraphicFramePr>
          <p:cNvPr id="9" name="Object 3"/>
          <p:cNvGraphicFramePr>
            <a:graphicFrameLocks noChangeAspect="1"/>
          </p:cNvGraphicFramePr>
          <p:nvPr>
            <p:extLst>
              <p:ext uri="{D42A27DB-BD31-4B8C-83A1-F6EECF244321}">
                <p14:modId xmlns:p14="http://schemas.microsoft.com/office/powerpoint/2010/main" val="1061616291"/>
              </p:ext>
            </p:extLst>
          </p:nvPr>
        </p:nvGraphicFramePr>
        <p:xfrm>
          <a:off x="149782" y="3140968"/>
          <a:ext cx="2700016" cy="2663502"/>
        </p:xfrm>
        <a:graphic>
          <a:graphicData uri="http://schemas.openxmlformats.org/presentationml/2006/ole">
            <mc:AlternateContent xmlns:mc="http://schemas.openxmlformats.org/markup-compatibility/2006">
              <mc:Choice xmlns:v="urn:schemas-microsoft-com:vml" Requires="v">
                <p:oleObj spid="_x0000_s11318" name="VISIO" r:id="rId3" imgW="1294200" imgH="1276200" progId="">
                  <p:embed/>
                </p:oleObj>
              </mc:Choice>
              <mc:Fallback>
                <p:oleObj name="VISIO" r:id="rId3" imgW="1294200" imgH="12762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782" y="3140968"/>
                        <a:ext cx="2700016" cy="2663502"/>
                      </a:xfrm>
                      <a:prstGeom prst="rect">
                        <a:avLst/>
                      </a:prstGeom>
                      <a:solidFill>
                        <a:schemeClr val="tx1"/>
                      </a:solidFill>
                      <a:ln>
                        <a:noFill/>
                      </a:ln>
                      <a:effectLst/>
                    </p:spPr>
                  </p:pic>
                </p:oleObj>
              </mc:Fallback>
            </mc:AlternateContent>
          </a:graphicData>
        </a:graphic>
      </p:graphicFrame>
      <p:sp>
        <p:nvSpPr>
          <p:cNvPr id="10" name="矩形 9"/>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408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9" name="Rectangle 4"/>
          <p:cNvSpPr>
            <a:spLocks noChangeArrowheads="1"/>
          </p:cNvSpPr>
          <p:nvPr/>
        </p:nvSpPr>
        <p:spPr bwMode="auto">
          <a:xfrm>
            <a:off x="3215623" y="1477249"/>
            <a:ext cx="5429288" cy="461665"/>
          </a:xfrm>
          <a:prstGeom prst="rect">
            <a:avLst/>
          </a:prstGeom>
          <a:noFill/>
          <a:ln w="9525" algn="ctr">
            <a:noFill/>
            <a:miter lim="800000"/>
            <a:headEnd/>
            <a:tailEnd/>
          </a:ln>
        </p:spPr>
        <p:txBody>
          <a:bodyPr wrap="square">
            <a:spAutoFit/>
          </a:bodyPr>
          <a:lstStyle/>
          <a:p>
            <a:pPr algn="l"/>
            <a:r>
              <a:rPr lang="en-US" altLang="zh-CN" dirty="0">
                <a:solidFill>
                  <a:srgbClr val="FF0000"/>
                </a:solidFill>
                <a:latin typeface="黑体" pitchFamily="2" charset="-122"/>
                <a:ea typeface="黑体" pitchFamily="2" charset="-122"/>
              </a:rPr>
              <a:t>3   </a:t>
            </a:r>
            <a:r>
              <a:rPr lang="zh-CN" altLang="en-US" dirty="0">
                <a:solidFill>
                  <a:srgbClr val="FF0000"/>
                </a:solidFill>
                <a:latin typeface="黑体" pitchFamily="2" charset="-122"/>
                <a:ea typeface="黑体" pitchFamily="2" charset="-122"/>
              </a:rPr>
              <a:t>进程推进顺序不当引起死锁 </a:t>
            </a:r>
          </a:p>
        </p:txBody>
      </p:sp>
      <p:sp>
        <p:nvSpPr>
          <p:cNvPr id="11" name="Text Box 2"/>
          <p:cNvSpPr txBox="1">
            <a:spLocks noChangeArrowheads="1"/>
          </p:cNvSpPr>
          <p:nvPr/>
        </p:nvSpPr>
        <p:spPr bwMode="auto">
          <a:xfrm>
            <a:off x="3215623" y="895371"/>
            <a:ext cx="3416320" cy="523220"/>
          </a:xfrm>
          <a:prstGeom prst="rect">
            <a:avLst/>
          </a:prstGeom>
          <a:noFill/>
          <a:ln w="9525">
            <a:noFill/>
            <a:miter lim="800000"/>
            <a:headEnd/>
            <a:tailEnd/>
          </a:ln>
        </p:spPr>
        <p:txBody>
          <a:bodyPr wrap="none">
            <a:spAutoFit/>
          </a:bodyPr>
          <a:lstStyle/>
          <a:p>
            <a:pPr algn="l"/>
            <a:r>
              <a:rPr lang="zh-CN" altLang="en-US" sz="2800" dirty="0">
                <a:solidFill>
                  <a:srgbClr val="FFC000"/>
                </a:solidFill>
                <a:latin typeface="黑体" pitchFamily="2" charset="-122"/>
                <a:ea typeface="黑体" pitchFamily="2" charset="-122"/>
              </a:rPr>
              <a:t>计算机系统中的死锁</a:t>
            </a:r>
          </a:p>
        </p:txBody>
      </p:sp>
      <p:pic>
        <p:nvPicPr>
          <p:cNvPr id="10" name="Picture 4"/>
          <p:cNvPicPr>
            <a:picLocks noChangeAspect="1" noChangeArrowheads="1"/>
          </p:cNvPicPr>
          <p:nvPr/>
        </p:nvPicPr>
        <p:blipFill>
          <a:blip r:embed="rId2" cstate="print"/>
          <a:srcRect/>
          <a:stretch>
            <a:fillRect/>
          </a:stretch>
        </p:blipFill>
        <p:spPr bwMode="auto">
          <a:xfrm>
            <a:off x="3019450" y="2792001"/>
            <a:ext cx="6082346" cy="2718048"/>
          </a:xfrm>
          <a:prstGeom prst="rect">
            <a:avLst/>
          </a:prstGeom>
          <a:noFill/>
          <a:ln w="9525">
            <a:noFill/>
            <a:miter lim="800000"/>
            <a:headEnd/>
            <a:tailEnd/>
          </a:ln>
        </p:spPr>
      </p:pic>
      <p:sp>
        <p:nvSpPr>
          <p:cNvPr id="8" name="矩形 7"/>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28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6" name="矩形 5"/>
          <p:cNvSpPr/>
          <p:nvPr/>
        </p:nvSpPr>
        <p:spPr>
          <a:xfrm>
            <a:off x="11759" y="29489"/>
            <a:ext cx="1679921"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p:txBody>
      </p:sp>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9" name="Rectangle 4"/>
          <p:cNvSpPr>
            <a:spLocks noChangeArrowheads="1"/>
          </p:cNvSpPr>
          <p:nvPr/>
        </p:nvSpPr>
        <p:spPr bwMode="auto">
          <a:xfrm>
            <a:off x="3215623" y="1477249"/>
            <a:ext cx="5429288" cy="461665"/>
          </a:xfrm>
          <a:prstGeom prst="rect">
            <a:avLst/>
          </a:prstGeom>
          <a:noFill/>
          <a:ln w="9525" algn="ctr">
            <a:noFill/>
            <a:miter lim="800000"/>
            <a:headEnd/>
            <a:tailEnd/>
          </a:ln>
        </p:spPr>
        <p:txBody>
          <a:bodyPr wrap="square">
            <a:spAutoFit/>
          </a:bodyPr>
          <a:lstStyle/>
          <a:p>
            <a:pPr algn="l"/>
            <a:r>
              <a:rPr lang="en-US" altLang="zh-CN" dirty="0">
                <a:solidFill>
                  <a:srgbClr val="FF0000"/>
                </a:solidFill>
                <a:latin typeface="黑体" pitchFamily="2" charset="-122"/>
                <a:ea typeface="黑体" pitchFamily="2" charset="-122"/>
              </a:rPr>
              <a:t>3   </a:t>
            </a:r>
            <a:r>
              <a:rPr lang="zh-CN" altLang="en-US" dirty="0">
                <a:solidFill>
                  <a:srgbClr val="FF0000"/>
                </a:solidFill>
                <a:latin typeface="黑体" pitchFamily="2" charset="-122"/>
                <a:ea typeface="黑体" pitchFamily="2" charset="-122"/>
              </a:rPr>
              <a:t>进程推进顺序不当引起死锁 </a:t>
            </a:r>
          </a:p>
        </p:txBody>
      </p:sp>
      <p:sp>
        <p:nvSpPr>
          <p:cNvPr id="11" name="Text Box 2"/>
          <p:cNvSpPr txBox="1">
            <a:spLocks noChangeArrowheads="1"/>
          </p:cNvSpPr>
          <p:nvPr/>
        </p:nvSpPr>
        <p:spPr bwMode="auto">
          <a:xfrm>
            <a:off x="3215623" y="895371"/>
            <a:ext cx="3416320" cy="523220"/>
          </a:xfrm>
          <a:prstGeom prst="rect">
            <a:avLst/>
          </a:prstGeom>
          <a:noFill/>
          <a:ln w="9525">
            <a:noFill/>
            <a:miter lim="800000"/>
            <a:headEnd/>
            <a:tailEnd/>
          </a:ln>
        </p:spPr>
        <p:txBody>
          <a:bodyPr wrap="none">
            <a:spAutoFit/>
          </a:bodyPr>
          <a:lstStyle/>
          <a:p>
            <a:pPr algn="l"/>
            <a:r>
              <a:rPr lang="zh-CN" altLang="en-US" sz="2800" dirty="0">
                <a:solidFill>
                  <a:srgbClr val="FFC000"/>
                </a:solidFill>
                <a:latin typeface="黑体" pitchFamily="2" charset="-122"/>
                <a:ea typeface="黑体" pitchFamily="2" charset="-122"/>
              </a:rPr>
              <a:t>计算机系统中的死锁</a:t>
            </a:r>
          </a:p>
        </p:txBody>
      </p:sp>
      <p:grpSp>
        <p:nvGrpSpPr>
          <p:cNvPr id="8" name="Group 2"/>
          <p:cNvGrpSpPr>
            <a:grpSpLocks/>
          </p:cNvGrpSpPr>
          <p:nvPr/>
        </p:nvGrpSpPr>
        <p:grpSpPr bwMode="auto">
          <a:xfrm>
            <a:off x="242888" y="738188"/>
            <a:ext cx="8686800" cy="5765800"/>
            <a:chOff x="144" y="96"/>
            <a:chExt cx="5472" cy="3632"/>
          </a:xfrm>
        </p:grpSpPr>
        <p:grpSp>
          <p:nvGrpSpPr>
            <p:cNvPr id="12" name="Group 3"/>
            <p:cNvGrpSpPr>
              <a:grpSpLocks/>
            </p:cNvGrpSpPr>
            <p:nvPr/>
          </p:nvGrpSpPr>
          <p:grpSpPr bwMode="auto">
            <a:xfrm>
              <a:off x="144" y="96"/>
              <a:ext cx="5472" cy="3632"/>
              <a:chOff x="144" y="96"/>
              <a:chExt cx="5472" cy="3632"/>
            </a:xfrm>
          </p:grpSpPr>
          <p:grpSp>
            <p:nvGrpSpPr>
              <p:cNvPr id="15" name="Group 4"/>
              <p:cNvGrpSpPr>
                <a:grpSpLocks/>
              </p:cNvGrpSpPr>
              <p:nvPr/>
            </p:nvGrpSpPr>
            <p:grpSpPr bwMode="auto">
              <a:xfrm>
                <a:off x="144" y="96"/>
                <a:ext cx="5472" cy="3632"/>
                <a:chOff x="144" y="96"/>
                <a:chExt cx="5472" cy="3632"/>
              </a:xfrm>
            </p:grpSpPr>
            <p:grpSp>
              <p:nvGrpSpPr>
                <p:cNvPr id="21" name="Group 5"/>
                <p:cNvGrpSpPr>
                  <a:grpSpLocks/>
                </p:cNvGrpSpPr>
                <p:nvPr/>
              </p:nvGrpSpPr>
              <p:grpSpPr bwMode="auto">
                <a:xfrm>
                  <a:off x="144" y="96"/>
                  <a:ext cx="5472" cy="3632"/>
                  <a:chOff x="144" y="96"/>
                  <a:chExt cx="5472" cy="3632"/>
                </a:xfrm>
              </p:grpSpPr>
              <p:grpSp>
                <p:nvGrpSpPr>
                  <p:cNvPr id="24" name="Group 6"/>
                  <p:cNvGrpSpPr>
                    <a:grpSpLocks/>
                  </p:cNvGrpSpPr>
                  <p:nvPr/>
                </p:nvGrpSpPr>
                <p:grpSpPr bwMode="auto">
                  <a:xfrm>
                    <a:off x="144" y="96"/>
                    <a:ext cx="5472" cy="3632"/>
                    <a:chOff x="144" y="96"/>
                    <a:chExt cx="5472" cy="3632"/>
                  </a:xfrm>
                </p:grpSpPr>
                <p:grpSp>
                  <p:nvGrpSpPr>
                    <p:cNvPr id="26" name="Group 7"/>
                    <p:cNvGrpSpPr>
                      <a:grpSpLocks/>
                    </p:cNvGrpSpPr>
                    <p:nvPr/>
                  </p:nvGrpSpPr>
                  <p:grpSpPr bwMode="auto">
                    <a:xfrm>
                      <a:off x="144" y="96"/>
                      <a:ext cx="5472" cy="3632"/>
                      <a:chOff x="144" y="96"/>
                      <a:chExt cx="5472" cy="3632"/>
                    </a:xfrm>
                  </p:grpSpPr>
                  <p:grpSp>
                    <p:nvGrpSpPr>
                      <p:cNvPr id="30" name="Group 8"/>
                      <p:cNvGrpSpPr>
                        <a:grpSpLocks/>
                      </p:cNvGrpSpPr>
                      <p:nvPr/>
                    </p:nvGrpSpPr>
                    <p:grpSpPr bwMode="auto">
                      <a:xfrm>
                        <a:off x="144" y="96"/>
                        <a:ext cx="5472" cy="3632"/>
                        <a:chOff x="144" y="96"/>
                        <a:chExt cx="5472" cy="3632"/>
                      </a:xfrm>
                    </p:grpSpPr>
                    <p:grpSp>
                      <p:nvGrpSpPr>
                        <p:cNvPr id="33" name="Group 9"/>
                        <p:cNvGrpSpPr>
                          <a:grpSpLocks/>
                        </p:cNvGrpSpPr>
                        <p:nvPr/>
                      </p:nvGrpSpPr>
                      <p:grpSpPr bwMode="auto">
                        <a:xfrm>
                          <a:off x="144" y="96"/>
                          <a:ext cx="5472" cy="3632"/>
                          <a:chOff x="144" y="96"/>
                          <a:chExt cx="5472" cy="3632"/>
                        </a:xfrm>
                      </p:grpSpPr>
                      <p:grpSp>
                        <p:nvGrpSpPr>
                          <p:cNvPr id="36" name="Group 10"/>
                          <p:cNvGrpSpPr>
                            <a:grpSpLocks/>
                          </p:cNvGrpSpPr>
                          <p:nvPr/>
                        </p:nvGrpSpPr>
                        <p:grpSpPr bwMode="auto">
                          <a:xfrm>
                            <a:off x="144" y="96"/>
                            <a:ext cx="5472" cy="3632"/>
                            <a:chOff x="144" y="96"/>
                            <a:chExt cx="5472" cy="3632"/>
                          </a:xfrm>
                        </p:grpSpPr>
                        <p:grpSp>
                          <p:nvGrpSpPr>
                            <p:cNvPr id="41" name="Group 11"/>
                            <p:cNvGrpSpPr>
                              <a:grpSpLocks/>
                            </p:cNvGrpSpPr>
                            <p:nvPr/>
                          </p:nvGrpSpPr>
                          <p:grpSpPr bwMode="auto">
                            <a:xfrm>
                              <a:off x="144" y="96"/>
                              <a:ext cx="5472" cy="3632"/>
                              <a:chOff x="144" y="96"/>
                              <a:chExt cx="5472" cy="3632"/>
                            </a:xfrm>
                          </p:grpSpPr>
                          <p:graphicFrame>
                            <p:nvGraphicFramePr>
                              <p:cNvPr id="43" name="Object 2"/>
                              <p:cNvGraphicFramePr>
                                <a:graphicFrameLocks noChangeAspect="1"/>
                              </p:cNvGraphicFramePr>
                              <p:nvPr>
                                <p:extLst>
                                  <p:ext uri="{D42A27DB-BD31-4B8C-83A1-F6EECF244321}">
                                    <p14:modId xmlns:p14="http://schemas.microsoft.com/office/powerpoint/2010/main" val="3924000276"/>
                                  </p:ext>
                                </p:extLst>
                              </p:nvPr>
                            </p:nvGraphicFramePr>
                            <p:xfrm>
                              <a:off x="144" y="98"/>
                              <a:ext cx="5472" cy="3630"/>
                            </p:xfrm>
                            <a:graphic>
                              <a:graphicData uri="http://schemas.openxmlformats.org/presentationml/2006/ole">
                                <mc:AlternateContent xmlns:mc="http://schemas.openxmlformats.org/markup-compatibility/2006">
                                  <mc:Choice xmlns:v="urn:schemas-microsoft-com:vml" Requires="v">
                                    <p:oleObj spid="_x0000_s12341" name="Artwork" r:id="rId3" imgW="8047619" imgH="5695238" progId="">
                                      <p:embed/>
                                    </p:oleObj>
                                  </mc:Choice>
                                  <mc:Fallback>
                                    <p:oleObj name="Artwork" r:id="rId3" imgW="8047619" imgH="569523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 y="98"/>
                                            <a:ext cx="5472" cy="3630"/>
                                          </a:xfrm>
                                          <a:prstGeom prst="rect">
                                            <a:avLst/>
                                          </a:prstGeom>
                                          <a:noFill/>
                                          <a:ln>
                                            <a:noFill/>
                                          </a:ln>
                                          <a:effectLst/>
                                        </p:spPr>
                                      </p:pic>
                                    </p:oleObj>
                                  </mc:Fallback>
                                </mc:AlternateContent>
                              </a:graphicData>
                            </a:graphic>
                          </p:graphicFrame>
                          <p:sp>
                            <p:nvSpPr>
                              <p:cNvPr id="44" name="Freeform 13"/>
                              <p:cNvSpPr>
                                <a:spLocks/>
                              </p:cNvSpPr>
                              <p:nvPr/>
                            </p:nvSpPr>
                            <p:spPr bwMode="auto">
                              <a:xfrm>
                                <a:off x="1192" y="96"/>
                                <a:ext cx="728" cy="328"/>
                              </a:xfrm>
                              <a:custGeom>
                                <a:avLst/>
                                <a:gdLst>
                                  <a:gd name="T0" fmla="*/ 0 w 728"/>
                                  <a:gd name="T1" fmla="*/ 56 h 328"/>
                                  <a:gd name="T2" fmla="*/ 80 w 728"/>
                                  <a:gd name="T3" fmla="*/ 48 h 328"/>
                                  <a:gd name="T4" fmla="*/ 152 w 728"/>
                                  <a:gd name="T5" fmla="*/ 16 h 328"/>
                                  <a:gd name="T6" fmla="*/ 248 w 728"/>
                                  <a:gd name="T7" fmla="*/ 0 h 328"/>
                                  <a:gd name="T8" fmla="*/ 320 w 728"/>
                                  <a:gd name="T9" fmla="*/ 8 h 328"/>
                                  <a:gd name="T10" fmla="*/ 368 w 728"/>
                                  <a:gd name="T11" fmla="*/ 24 h 328"/>
                                  <a:gd name="T12" fmla="*/ 392 w 728"/>
                                  <a:gd name="T13" fmla="*/ 32 h 328"/>
                                  <a:gd name="T14" fmla="*/ 616 w 728"/>
                                  <a:gd name="T15" fmla="*/ 32 h 328"/>
                                  <a:gd name="T16" fmla="*/ 664 w 728"/>
                                  <a:gd name="T17" fmla="*/ 48 h 328"/>
                                  <a:gd name="T18" fmla="*/ 688 w 728"/>
                                  <a:gd name="T19" fmla="*/ 56 h 328"/>
                                  <a:gd name="T20" fmla="*/ 712 w 728"/>
                                  <a:gd name="T21" fmla="*/ 80 h 328"/>
                                  <a:gd name="T22" fmla="*/ 728 w 728"/>
                                  <a:gd name="T23" fmla="*/ 128 h 328"/>
                                  <a:gd name="T24" fmla="*/ 720 w 728"/>
                                  <a:gd name="T25" fmla="*/ 208 h 328"/>
                                  <a:gd name="T26" fmla="*/ 600 w 728"/>
                                  <a:gd name="T27" fmla="*/ 280 h 328"/>
                                  <a:gd name="T28" fmla="*/ 528 w 728"/>
                                  <a:gd name="T29" fmla="*/ 320 h 328"/>
                                  <a:gd name="T30" fmla="*/ 432 w 728"/>
                                  <a:gd name="T31" fmla="*/ 272 h 328"/>
                                  <a:gd name="T32" fmla="*/ 368 w 728"/>
                                  <a:gd name="T33" fmla="*/ 248 h 328"/>
                                  <a:gd name="T34" fmla="*/ 272 w 728"/>
                                  <a:gd name="T35" fmla="*/ 328 h 328"/>
                                  <a:gd name="T36" fmla="*/ 24 w 728"/>
                                  <a:gd name="T37" fmla="*/ 256 h 328"/>
                                  <a:gd name="T38" fmla="*/ 0 w 728"/>
                                  <a:gd name="T39" fmla="*/ 104 h 328"/>
                                  <a:gd name="T40" fmla="*/ 0 w 728"/>
                                  <a:gd name="T41" fmla="*/ 56 h 3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28"/>
                                  <a:gd name="T64" fmla="*/ 0 h 328"/>
                                  <a:gd name="T65" fmla="*/ 728 w 728"/>
                                  <a:gd name="T66" fmla="*/ 328 h 3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28" h="328">
                                    <a:moveTo>
                                      <a:pt x="0" y="56"/>
                                    </a:moveTo>
                                    <a:cubicBezTo>
                                      <a:pt x="27" y="53"/>
                                      <a:pt x="54" y="52"/>
                                      <a:pt x="80" y="48"/>
                                    </a:cubicBezTo>
                                    <a:cubicBezTo>
                                      <a:pt x="108" y="44"/>
                                      <a:pt x="124" y="22"/>
                                      <a:pt x="152" y="16"/>
                                    </a:cubicBezTo>
                                    <a:cubicBezTo>
                                      <a:pt x="184" y="10"/>
                                      <a:pt x="216" y="6"/>
                                      <a:pt x="248" y="0"/>
                                    </a:cubicBezTo>
                                    <a:cubicBezTo>
                                      <a:pt x="272" y="3"/>
                                      <a:pt x="296" y="3"/>
                                      <a:pt x="320" y="8"/>
                                    </a:cubicBezTo>
                                    <a:cubicBezTo>
                                      <a:pt x="337" y="11"/>
                                      <a:pt x="352" y="19"/>
                                      <a:pt x="368" y="24"/>
                                    </a:cubicBezTo>
                                    <a:cubicBezTo>
                                      <a:pt x="376" y="27"/>
                                      <a:pt x="392" y="32"/>
                                      <a:pt x="392" y="32"/>
                                    </a:cubicBezTo>
                                    <a:cubicBezTo>
                                      <a:pt x="490" y="21"/>
                                      <a:pt x="491" y="17"/>
                                      <a:pt x="616" y="32"/>
                                    </a:cubicBezTo>
                                    <a:cubicBezTo>
                                      <a:pt x="633" y="34"/>
                                      <a:pt x="648" y="43"/>
                                      <a:pt x="664" y="48"/>
                                    </a:cubicBezTo>
                                    <a:cubicBezTo>
                                      <a:pt x="672" y="51"/>
                                      <a:pt x="688" y="56"/>
                                      <a:pt x="688" y="56"/>
                                    </a:cubicBezTo>
                                    <a:cubicBezTo>
                                      <a:pt x="696" y="64"/>
                                      <a:pt x="707" y="70"/>
                                      <a:pt x="712" y="80"/>
                                    </a:cubicBezTo>
                                    <a:cubicBezTo>
                                      <a:pt x="720" y="95"/>
                                      <a:pt x="728" y="128"/>
                                      <a:pt x="728" y="128"/>
                                    </a:cubicBezTo>
                                    <a:cubicBezTo>
                                      <a:pt x="725" y="155"/>
                                      <a:pt x="726" y="182"/>
                                      <a:pt x="720" y="208"/>
                                    </a:cubicBezTo>
                                    <a:cubicBezTo>
                                      <a:pt x="708" y="260"/>
                                      <a:pt x="642" y="269"/>
                                      <a:pt x="600" y="280"/>
                                    </a:cubicBezTo>
                                    <a:cubicBezTo>
                                      <a:pt x="545" y="317"/>
                                      <a:pt x="570" y="306"/>
                                      <a:pt x="528" y="320"/>
                                    </a:cubicBezTo>
                                    <a:cubicBezTo>
                                      <a:pt x="493" y="308"/>
                                      <a:pt x="467" y="284"/>
                                      <a:pt x="432" y="272"/>
                                    </a:cubicBezTo>
                                    <a:cubicBezTo>
                                      <a:pt x="408" y="236"/>
                                      <a:pt x="408" y="222"/>
                                      <a:pt x="368" y="248"/>
                                    </a:cubicBezTo>
                                    <a:cubicBezTo>
                                      <a:pt x="345" y="316"/>
                                      <a:pt x="342" y="311"/>
                                      <a:pt x="272" y="328"/>
                                    </a:cubicBezTo>
                                    <a:cubicBezTo>
                                      <a:pt x="191" y="318"/>
                                      <a:pt x="94" y="303"/>
                                      <a:pt x="24" y="256"/>
                                    </a:cubicBezTo>
                                    <a:cubicBezTo>
                                      <a:pt x="10" y="199"/>
                                      <a:pt x="6" y="171"/>
                                      <a:pt x="0" y="104"/>
                                    </a:cubicBezTo>
                                    <a:cubicBezTo>
                                      <a:pt x="9" y="60"/>
                                      <a:pt x="18" y="74"/>
                                      <a:pt x="0" y="56"/>
                                    </a:cubicBezTo>
                                    <a:close/>
                                  </a:path>
                                </a:pathLst>
                              </a:custGeom>
                              <a:solidFill>
                                <a:sysClr val="window" lastClr="FFFFFF"/>
                              </a:solidFill>
                              <a:ln w="9525">
                                <a:no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45" name="Text Box 14"/>
                              <p:cNvSpPr txBox="1">
                                <a:spLocks noChangeArrowheads="1"/>
                              </p:cNvSpPr>
                              <p:nvPr/>
                            </p:nvSpPr>
                            <p:spPr bwMode="auto">
                              <a:xfrm>
                                <a:off x="1392" y="144"/>
                                <a:ext cx="425" cy="192"/>
                              </a:xfrm>
                              <a:prstGeom prst="rect">
                                <a:avLst/>
                              </a:prstGeom>
                              <a:solidFill>
                                <a:sysClr val="window" lastClr="FFFFFF"/>
                              </a:solid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prstClr val="black"/>
                                    </a:solidFill>
                                    <a:effectLst/>
                                    <a:uLnTx/>
                                    <a:uFillTx/>
                                    <a:ea typeface="宋体" charset="-122"/>
                                  </a:rPr>
                                  <a:t>Q</a:t>
                                </a:r>
                                <a:r>
                                  <a:rPr kumimoji="0" lang="zh-CN" altLang="en-US" sz="1400" b="1" i="0" u="none" strike="noStrike" kern="0" cap="none" spc="0" normalizeH="0" baseline="0" noProof="0">
                                    <a:ln>
                                      <a:noFill/>
                                    </a:ln>
                                    <a:solidFill>
                                      <a:prstClr val="black"/>
                                    </a:solidFill>
                                    <a:effectLst/>
                                    <a:uLnTx/>
                                    <a:uFillTx/>
                                    <a:ea typeface="宋体" charset="-122"/>
                                  </a:rPr>
                                  <a:t>进程</a:t>
                                </a:r>
                              </a:p>
                            </p:txBody>
                          </p:sp>
                        </p:grpSp>
                        <p:sp>
                          <p:nvSpPr>
                            <p:cNvPr id="42" name="Rectangle 15"/>
                            <p:cNvSpPr>
                              <a:spLocks noChangeArrowheads="1"/>
                            </p:cNvSpPr>
                            <p:nvPr/>
                          </p:nvSpPr>
                          <p:spPr bwMode="auto">
                            <a:xfrm>
                              <a:off x="1104" y="624"/>
                              <a:ext cx="480" cy="1824"/>
                            </a:xfrm>
                            <a:prstGeom prst="rect">
                              <a:avLst/>
                            </a:prstGeom>
                            <a:solidFill>
                              <a:sysClr val="window" lastClr="FFFFFF"/>
                            </a:solidFill>
                            <a:ln w="9525">
                              <a:no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grpSp>
                      <p:sp>
                        <p:nvSpPr>
                          <p:cNvPr id="37" name="Text Box 16"/>
                          <p:cNvSpPr txBox="1">
                            <a:spLocks noChangeArrowheads="1"/>
                          </p:cNvSpPr>
                          <p:nvPr/>
                        </p:nvSpPr>
                        <p:spPr bwMode="auto">
                          <a:xfrm>
                            <a:off x="1104" y="727"/>
                            <a:ext cx="423" cy="192"/>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a:ln>
                                  <a:noFill/>
                                </a:ln>
                                <a:solidFill>
                                  <a:prstClr val="black"/>
                                </a:solidFill>
                                <a:effectLst/>
                                <a:uLnTx/>
                                <a:uFillTx/>
                                <a:ea typeface="宋体" charset="-122"/>
                              </a:rPr>
                              <a:t>释放</a:t>
                            </a:r>
                            <a:r>
                              <a:rPr kumimoji="0" lang="en-US" altLang="zh-CN" sz="1400" b="1" i="0" u="none" strike="noStrike" kern="0" cap="none" spc="0" normalizeH="0" baseline="0" noProof="0">
                                <a:ln>
                                  <a:noFill/>
                                </a:ln>
                                <a:solidFill>
                                  <a:prstClr val="black"/>
                                </a:solidFill>
                                <a:effectLst/>
                                <a:uLnTx/>
                                <a:uFillTx/>
                                <a:ea typeface="宋体" charset="-122"/>
                              </a:rPr>
                              <a:t>A</a:t>
                            </a:r>
                          </a:p>
                        </p:txBody>
                      </p:sp>
                      <p:sp>
                        <p:nvSpPr>
                          <p:cNvPr id="38" name="Text Box 17"/>
                          <p:cNvSpPr txBox="1">
                            <a:spLocks noChangeArrowheads="1"/>
                          </p:cNvSpPr>
                          <p:nvPr/>
                        </p:nvSpPr>
                        <p:spPr bwMode="auto">
                          <a:xfrm>
                            <a:off x="1104" y="1248"/>
                            <a:ext cx="417" cy="192"/>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a:ln>
                                  <a:noFill/>
                                </a:ln>
                                <a:solidFill>
                                  <a:prstClr val="black"/>
                                </a:solidFill>
                                <a:effectLst/>
                                <a:uLnTx/>
                                <a:uFillTx/>
                                <a:ea typeface="宋体" charset="-122"/>
                              </a:rPr>
                              <a:t>释放</a:t>
                            </a:r>
                            <a:r>
                              <a:rPr kumimoji="0" lang="en-US" altLang="zh-CN" sz="1400" b="1" i="0" u="none" strike="noStrike" kern="0" cap="none" spc="0" normalizeH="0" baseline="0" noProof="0">
                                <a:ln>
                                  <a:noFill/>
                                </a:ln>
                                <a:solidFill>
                                  <a:prstClr val="black"/>
                                </a:solidFill>
                                <a:effectLst/>
                                <a:uLnTx/>
                                <a:uFillTx/>
                                <a:ea typeface="宋体" charset="-122"/>
                              </a:rPr>
                              <a:t>B</a:t>
                            </a:r>
                          </a:p>
                        </p:txBody>
                      </p:sp>
                      <p:sp>
                        <p:nvSpPr>
                          <p:cNvPr id="39" name="Text Box 18"/>
                          <p:cNvSpPr txBox="1">
                            <a:spLocks noChangeArrowheads="1"/>
                          </p:cNvSpPr>
                          <p:nvPr/>
                        </p:nvSpPr>
                        <p:spPr bwMode="auto">
                          <a:xfrm>
                            <a:off x="1056" y="1584"/>
                            <a:ext cx="466" cy="192"/>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ct val="50000"/>
                              </a:spcBef>
                              <a:spcAft>
                                <a:spcPts val="0"/>
                              </a:spcAft>
                              <a:buClrTx/>
                              <a:buSzTx/>
                              <a:buFontTx/>
                              <a:buNone/>
                              <a:tabLst/>
                              <a:defRPr/>
                            </a:pPr>
                            <a:r>
                              <a:rPr kumimoji="0" lang="zh-CN" altLang="en-US" sz="1400" b="1" i="0" u="none" strike="noStrike" kern="0" cap="none" spc="0" normalizeH="0" baseline="0" noProof="0">
                                <a:ln>
                                  <a:noFill/>
                                </a:ln>
                                <a:solidFill>
                                  <a:prstClr val="black"/>
                                </a:solidFill>
                                <a:effectLst/>
                                <a:uLnTx/>
                                <a:uFillTx/>
                                <a:ea typeface="宋体" charset="-122"/>
                              </a:rPr>
                              <a:t>获得</a:t>
                            </a:r>
                            <a:r>
                              <a:rPr kumimoji="0" lang="en-US" altLang="zh-CN" sz="1400" b="1" i="0" u="none" strike="noStrike" kern="0" cap="none" spc="0" normalizeH="0" baseline="0" noProof="0">
                                <a:ln>
                                  <a:noFill/>
                                </a:ln>
                                <a:solidFill>
                                  <a:prstClr val="black"/>
                                </a:solidFill>
                                <a:effectLst/>
                                <a:uLnTx/>
                                <a:uFillTx/>
                                <a:ea typeface="宋体" charset="-122"/>
                              </a:rPr>
                              <a:t>A</a:t>
                            </a:r>
                          </a:p>
                        </p:txBody>
                      </p:sp>
                      <p:sp>
                        <p:nvSpPr>
                          <p:cNvPr id="40" name="Text Box 19"/>
                          <p:cNvSpPr txBox="1">
                            <a:spLocks noChangeArrowheads="1"/>
                          </p:cNvSpPr>
                          <p:nvPr/>
                        </p:nvSpPr>
                        <p:spPr bwMode="auto">
                          <a:xfrm>
                            <a:off x="1070" y="2208"/>
                            <a:ext cx="466" cy="192"/>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ct val="50000"/>
                              </a:spcBef>
                              <a:spcAft>
                                <a:spcPts val="0"/>
                              </a:spcAft>
                              <a:buClrTx/>
                              <a:buSzTx/>
                              <a:buFontTx/>
                              <a:buNone/>
                              <a:tabLst/>
                              <a:defRPr/>
                            </a:pPr>
                            <a:r>
                              <a:rPr kumimoji="0" lang="zh-CN" altLang="en-US" sz="1400" b="1" i="0" u="none" strike="noStrike" kern="0" cap="none" spc="0" normalizeH="0" baseline="0" noProof="0">
                                <a:ln>
                                  <a:noFill/>
                                </a:ln>
                                <a:solidFill>
                                  <a:prstClr val="black"/>
                                </a:solidFill>
                                <a:effectLst/>
                                <a:uLnTx/>
                                <a:uFillTx/>
                                <a:ea typeface="宋体" charset="-122"/>
                              </a:rPr>
                              <a:t>获得</a:t>
                            </a:r>
                            <a:r>
                              <a:rPr kumimoji="0" lang="en-US" altLang="zh-CN" sz="1400" b="1" i="0" u="none" strike="noStrike" kern="0" cap="none" spc="0" normalizeH="0" baseline="0" noProof="0">
                                <a:ln>
                                  <a:noFill/>
                                </a:ln>
                                <a:solidFill>
                                  <a:prstClr val="black"/>
                                </a:solidFill>
                                <a:effectLst/>
                                <a:uLnTx/>
                                <a:uFillTx/>
                                <a:ea typeface="宋体" charset="-122"/>
                              </a:rPr>
                              <a:t>B</a:t>
                            </a:r>
                          </a:p>
                        </p:txBody>
                      </p:sp>
                    </p:grpSp>
                    <p:sp>
                      <p:nvSpPr>
                        <p:cNvPr id="34" name="Freeform 20"/>
                        <p:cNvSpPr>
                          <a:spLocks/>
                        </p:cNvSpPr>
                        <p:nvPr/>
                      </p:nvSpPr>
                      <p:spPr bwMode="auto">
                        <a:xfrm>
                          <a:off x="146" y="995"/>
                          <a:ext cx="545" cy="579"/>
                        </a:xfrm>
                        <a:custGeom>
                          <a:avLst/>
                          <a:gdLst>
                            <a:gd name="T0" fmla="*/ 102 w 545"/>
                            <a:gd name="T1" fmla="*/ 21 h 579"/>
                            <a:gd name="T2" fmla="*/ 126 w 545"/>
                            <a:gd name="T3" fmla="*/ 5 h 579"/>
                            <a:gd name="T4" fmla="*/ 174 w 545"/>
                            <a:gd name="T5" fmla="*/ 21 h 579"/>
                            <a:gd name="T6" fmla="*/ 294 w 545"/>
                            <a:gd name="T7" fmla="*/ 53 h 579"/>
                            <a:gd name="T8" fmla="*/ 390 w 545"/>
                            <a:gd name="T9" fmla="*/ 77 h 579"/>
                            <a:gd name="T10" fmla="*/ 414 w 545"/>
                            <a:gd name="T11" fmla="*/ 85 h 579"/>
                            <a:gd name="T12" fmla="*/ 366 w 545"/>
                            <a:gd name="T13" fmla="*/ 237 h 579"/>
                            <a:gd name="T14" fmla="*/ 374 w 545"/>
                            <a:gd name="T15" fmla="*/ 261 h 579"/>
                            <a:gd name="T16" fmla="*/ 430 w 545"/>
                            <a:gd name="T17" fmla="*/ 277 h 579"/>
                            <a:gd name="T18" fmla="*/ 526 w 545"/>
                            <a:gd name="T19" fmla="*/ 309 h 579"/>
                            <a:gd name="T20" fmla="*/ 518 w 545"/>
                            <a:gd name="T21" fmla="*/ 453 h 579"/>
                            <a:gd name="T22" fmla="*/ 470 w 545"/>
                            <a:gd name="T23" fmla="*/ 477 h 579"/>
                            <a:gd name="T24" fmla="*/ 126 w 545"/>
                            <a:gd name="T25" fmla="*/ 573 h 579"/>
                            <a:gd name="T26" fmla="*/ 6 w 545"/>
                            <a:gd name="T27" fmla="*/ 477 h 579"/>
                            <a:gd name="T28" fmla="*/ 46 w 545"/>
                            <a:gd name="T29" fmla="*/ 197 h 579"/>
                            <a:gd name="T30" fmla="*/ 94 w 545"/>
                            <a:gd name="T31" fmla="*/ 125 h 579"/>
                            <a:gd name="T32" fmla="*/ 126 w 545"/>
                            <a:gd name="T33" fmla="*/ 77 h 579"/>
                            <a:gd name="T34" fmla="*/ 118 w 545"/>
                            <a:gd name="T35" fmla="*/ 53 h 579"/>
                            <a:gd name="T36" fmla="*/ 70 w 545"/>
                            <a:gd name="T37" fmla="*/ 37 h 579"/>
                            <a:gd name="T38" fmla="*/ 142 w 545"/>
                            <a:gd name="T39" fmla="*/ 13 h 579"/>
                            <a:gd name="T40" fmla="*/ 102 w 545"/>
                            <a:gd name="T41" fmla="*/ 21 h 579"/>
                            <a:gd name="T42" fmla="*/ 102 w 545"/>
                            <a:gd name="T43" fmla="*/ 21 h 5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45"/>
                            <a:gd name="T67" fmla="*/ 0 h 579"/>
                            <a:gd name="T68" fmla="*/ 545 w 545"/>
                            <a:gd name="T69" fmla="*/ 579 h 57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45" h="579">
                              <a:moveTo>
                                <a:pt x="102" y="21"/>
                              </a:moveTo>
                              <a:cubicBezTo>
                                <a:pt x="110" y="16"/>
                                <a:pt x="116" y="5"/>
                                <a:pt x="126" y="5"/>
                              </a:cubicBezTo>
                              <a:cubicBezTo>
                                <a:pt x="143" y="5"/>
                                <a:pt x="158" y="16"/>
                                <a:pt x="174" y="21"/>
                              </a:cubicBezTo>
                              <a:cubicBezTo>
                                <a:pt x="214" y="34"/>
                                <a:pt x="253" y="45"/>
                                <a:pt x="294" y="53"/>
                              </a:cubicBezTo>
                              <a:cubicBezTo>
                                <a:pt x="375" y="69"/>
                                <a:pt x="310" y="50"/>
                                <a:pt x="390" y="77"/>
                              </a:cubicBezTo>
                              <a:cubicBezTo>
                                <a:pt x="398" y="80"/>
                                <a:pt x="414" y="85"/>
                                <a:pt x="414" y="85"/>
                              </a:cubicBezTo>
                              <a:cubicBezTo>
                                <a:pt x="406" y="140"/>
                                <a:pt x="397" y="191"/>
                                <a:pt x="366" y="237"/>
                              </a:cubicBezTo>
                              <a:cubicBezTo>
                                <a:pt x="369" y="245"/>
                                <a:pt x="368" y="255"/>
                                <a:pt x="374" y="261"/>
                              </a:cubicBezTo>
                              <a:cubicBezTo>
                                <a:pt x="378" y="265"/>
                                <a:pt x="430" y="277"/>
                                <a:pt x="430" y="277"/>
                              </a:cubicBezTo>
                              <a:cubicBezTo>
                                <a:pt x="472" y="285"/>
                                <a:pt x="492" y="286"/>
                                <a:pt x="526" y="309"/>
                              </a:cubicBezTo>
                              <a:cubicBezTo>
                                <a:pt x="538" y="346"/>
                                <a:pt x="545" y="426"/>
                                <a:pt x="518" y="453"/>
                              </a:cubicBezTo>
                              <a:cubicBezTo>
                                <a:pt x="505" y="466"/>
                                <a:pt x="484" y="466"/>
                                <a:pt x="470" y="477"/>
                              </a:cubicBezTo>
                              <a:cubicBezTo>
                                <a:pt x="380" y="552"/>
                                <a:pt x="237" y="555"/>
                                <a:pt x="126" y="573"/>
                              </a:cubicBezTo>
                              <a:cubicBezTo>
                                <a:pt x="13" y="564"/>
                                <a:pt x="19" y="579"/>
                                <a:pt x="6" y="477"/>
                              </a:cubicBezTo>
                              <a:cubicBezTo>
                                <a:pt x="9" y="419"/>
                                <a:pt x="0" y="266"/>
                                <a:pt x="46" y="197"/>
                              </a:cubicBezTo>
                              <a:cubicBezTo>
                                <a:pt x="64" y="170"/>
                                <a:pt x="74" y="151"/>
                                <a:pt x="94" y="125"/>
                              </a:cubicBezTo>
                              <a:cubicBezTo>
                                <a:pt x="106" y="110"/>
                                <a:pt x="126" y="77"/>
                                <a:pt x="126" y="77"/>
                              </a:cubicBezTo>
                              <a:cubicBezTo>
                                <a:pt x="123" y="69"/>
                                <a:pt x="125" y="58"/>
                                <a:pt x="118" y="53"/>
                              </a:cubicBezTo>
                              <a:cubicBezTo>
                                <a:pt x="104" y="43"/>
                                <a:pt x="70" y="37"/>
                                <a:pt x="70" y="37"/>
                              </a:cubicBezTo>
                              <a:cubicBezTo>
                                <a:pt x="73" y="36"/>
                                <a:pt x="142" y="13"/>
                                <a:pt x="142" y="13"/>
                              </a:cubicBezTo>
                              <a:cubicBezTo>
                                <a:pt x="155" y="9"/>
                                <a:pt x="116" y="21"/>
                                <a:pt x="102" y="21"/>
                              </a:cubicBezTo>
                              <a:cubicBezTo>
                                <a:pt x="102" y="21"/>
                                <a:pt x="166" y="0"/>
                                <a:pt x="102" y="21"/>
                              </a:cubicBezTo>
                              <a:close/>
                            </a:path>
                          </a:pathLst>
                        </a:custGeom>
                        <a:solidFill>
                          <a:sysClr val="window" lastClr="FFFFFF"/>
                        </a:solidFill>
                        <a:ln w="9525">
                          <a:no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35" name="Freeform 21"/>
                        <p:cNvSpPr>
                          <a:spLocks/>
                        </p:cNvSpPr>
                        <p:nvPr/>
                      </p:nvSpPr>
                      <p:spPr bwMode="auto">
                        <a:xfrm>
                          <a:off x="341" y="1793"/>
                          <a:ext cx="651" cy="528"/>
                        </a:xfrm>
                        <a:custGeom>
                          <a:avLst/>
                          <a:gdLst>
                            <a:gd name="T0" fmla="*/ 259 w 651"/>
                            <a:gd name="T1" fmla="*/ 15 h 528"/>
                            <a:gd name="T2" fmla="*/ 283 w 651"/>
                            <a:gd name="T3" fmla="*/ 7 h 528"/>
                            <a:gd name="T4" fmla="*/ 331 w 651"/>
                            <a:gd name="T5" fmla="*/ 39 h 528"/>
                            <a:gd name="T6" fmla="*/ 403 w 651"/>
                            <a:gd name="T7" fmla="*/ 71 h 528"/>
                            <a:gd name="T8" fmla="*/ 427 w 651"/>
                            <a:gd name="T9" fmla="*/ 87 h 528"/>
                            <a:gd name="T10" fmla="*/ 555 w 651"/>
                            <a:gd name="T11" fmla="*/ 95 h 528"/>
                            <a:gd name="T12" fmla="*/ 651 w 651"/>
                            <a:gd name="T13" fmla="*/ 191 h 528"/>
                            <a:gd name="T14" fmla="*/ 579 w 651"/>
                            <a:gd name="T15" fmla="*/ 415 h 528"/>
                            <a:gd name="T16" fmla="*/ 539 w 651"/>
                            <a:gd name="T17" fmla="*/ 495 h 528"/>
                            <a:gd name="T18" fmla="*/ 363 w 651"/>
                            <a:gd name="T19" fmla="*/ 527 h 528"/>
                            <a:gd name="T20" fmla="*/ 315 w 651"/>
                            <a:gd name="T21" fmla="*/ 519 h 528"/>
                            <a:gd name="T22" fmla="*/ 275 w 651"/>
                            <a:gd name="T23" fmla="*/ 447 h 528"/>
                            <a:gd name="T24" fmla="*/ 203 w 651"/>
                            <a:gd name="T25" fmla="*/ 415 h 528"/>
                            <a:gd name="T26" fmla="*/ 179 w 651"/>
                            <a:gd name="T27" fmla="*/ 407 h 528"/>
                            <a:gd name="T28" fmla="*/ 67 w 651"/>
                            <a:gd name="T29" fmla="*/ 415 h 528"/>
                            <a:gd name="T30" fmla="*/ 3 w 651"/>
                            <a:gd name="T31" fmla="*/ 335 h 528"/>
                            <a:gd name="T32" fmla="*/ 19 w 651"/>
                            <a:gd name="T33" fmla="*/ 231 h 528"/>
                            <a:gd name="T34" fmla="*/ 195 w 651"/>
                            <a:gd name="T35" fmla="*/ 119 h 528"/>
                            <a:gd name="T36" fmla="*/ 251 w 651"/>
                            <a:gd name="T37" fmla="*/ 31 h 528"/>
                            <a:gd name="T38" fmla="*/ 259 w 651"/>
                            <a:gd name="T39" fmla="*/ 15 h 5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51"/>
                            <a:gd name="T61" fmla="*/ 0 h 528"/>
                            <a:gd name="T62" fmla="*/ 651 w 651"/>
                            <a:gd name="T63" fmla="*/ 528 h 52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51" h="528">
                              <a:moveTo>
                                <a:pt x="259" y="15"/>
                              </a:moveTo>
                              <a:cubicBezTo>
                                <a:pt x="267" y="12"/>
                                <a:pt x="275" y="4"/>
                                <a:pt x="283" y="7"/>
                              </a:cubicBezTo>
                              <a:cubicBezTo>
                                <a:pt x="301" y="13"/>
                                <a:pt x="313" y="33"/>
                                <a:pt x="331" y="39"/>
                              </a:cubicBezTo>
                              <a:cubicBezTo>
                                <a:pt x="356" y="47"/>
                                <a:pt x="380" y="59"/>
                                <a:pt x="403" y="71"/>
                              </a:cubicBezTo>
                              <a:cubicBezTo>
                                <a:pt x="412" y="75"/>
                                <a:pt x="418" y="86"/>
                                <a:pt x="427" y="87"/>
                              </a:cubicBezTo>
                              <a:cubicBezTo>
                                <a:pt x="469" y="94"/>
                                <a:pt x="512" y="92"/>
                                <a:pt x="555" y="95"/>
                              </a:cubicBezTo>
                              <a:cubicBezTo>
                                <a:pt x="603" y="111"/>
                                <a:pt x="635" y="143"/>
                                <a:pt x="651" y="191"/>
                              </a:cubicBezTo>
                              <a:cubicBezTo>
                                <a:pt x="637" y="272"/>
                                <a:pt x="604" y="339"/>
                                <a:pt x="579" y="415"/>
                              </a:cubicBezTo>
                              <a:cubicBezTo>
                                <a:pt x="569" y="445"/>
                                <a:pt x="571" y="477"/>
                                <a:pt x="539" y="495"/>
                              </a:cubicBezTo>
                              <a:cubicBezTo>
                                <a:pt x="487" y="524"/>
                                <a:pt x="419" y="523"/>
                                <a:pt x="363" y="527"/>
                              </a:cubicBezTo>
                              <a:cubicBezTo>
                                <a:pt x="347" y="524"/>
                                <a:pt x="328" y="528"/>
                                <a:pt x="315" y="519"/>
                              </a:cubicBezTo>
                              <a:cubicBezTo>
                                <a:pt x="230" y="459"/>
                                <a:pt x="310" y="491"/>
                                <a:pt x="275" y="447"/>
                              </a:cubicBezTo>
                              <a:cubicBezTo>
                                <a:pt x="261" y="430"/>
                                <a:pt x="218" y="420"/>
                                <a:pt x="203" y="415"/>
                              </a:cubicBezTo>
                              <a:cubicBezTo>
                                <a:pt x="195" y="412"/>
                                <a:pt x="179" y="407"/>
                                <a:pt x="179" y="407"/>
                              </a:cubicBezTo>
                              <a:cubicBezTo>
                                <a:pt x="134" y="422"/>
                                <a:pt x="117" y="422"/>
                                <a:pt x="67" y="415"/>
                              </a:cubicBezTo>
                              <a:cubicBezTo>
                                <a:pt x="28" y="402"/>
                                <a:pt x="15" y="371"/>
                                <a:pt x="3" y="335"/>
                              </a:cubicBezTo>
                              <a:cubicBezTo>
                                <a:pt x="6" y="300"/>
                                <a:pt x="0" y="260"/>
                                <a:pt x="19" y="231"/>
                              </a:cubicBezTo>
                              <a:cubicBezTo>
                                <a:pt x="44" y="194"/>
                                <a:pt x="153" y="133"/>
                                <a:pt x="195" y="119"/>
                              </a:cubicBezTo>
                              <a:cubicBezTo>
                                <a:pt x="221" y="80"/>
                                <a:pt x="212" y="57"/>
                                <a:pt x="251" y="31"/>
                              </a:cubicBezTo>
                              <a:cubicBezTo>
                                <a:pt x="269" y="4"/>
                                <a:pt x="274" y="0"/>
                                <a:pt x="259" y="15"/>
                              </a:cubicBezTo>
                              <a:close/>
                            </a:path>
                          </a:pathLst>
                        </a:custGeom>
                        <a:solidFill>
                          <a:sysClr val="window" lastClr="FFFFFF"/>
                        </a:solidFill>
                        <a:ln w="9525">
                          <a:no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grpSp>
                  <p:sp>
                    <p:nvSpPr>
                      <p:cNvPr id="31" name="Text Box 22"/>
                      <p:cNvSpPr txBox="1">
                        <a:spLocks noChangeArrowheads="1"/>
                      </p:cNvSpPr>
                      <p:nvPr/>
                    </p:nvSpPr>
                    <p:spPr bwMode="auto">
                      <a:xfrm>
                        <a:off x="144" y="1113"/>
                        <a:ext cx="562" cy="231"/>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ct val="5000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ea typeface="宋体" charset="-122"/>
                          </a:rPr>
                          <a:t>A</a:t>
                        </a:r>
                        <a:r>
                          <a:rPr kumimoji="0" lang="zh-CN" altLang="en-US" sz="1800" b="1" i="0" u="none" strike="noStrike" kern="0" cap="none" spc="0" normalizeH="0" baseline="0" noProof="0" dirty="0">
                            <a:ln>
                              <a:noFill/>
                            </a:ln>
                            <a:solidFill>
                              <a:prstClr val="black"/>
                            </a:solidFill>
                            <a:effectLst/>
                            <a:uLnTx/>
                            <a:uFillTx/>
                            <a:ea typeface="宋体" charset="-122"/>
                          </a:rPr>
                          <a:t>申请</a:t>
                        </a:r>
                      </a:p>
                    </p:txBody>
                  </p:sp>
                  <p:sp>
                    <p:nvSpPr>
                      <p:cNvPr id="32" name="Rectangle 23"/>
                      <p:cNvSpPr>
                        <a:spLocks noChangeArrowheads="1"/>
                      </p:cNvSpPr>
                      <p:nvPr/>
                    </p:nvSpPr>
                    <p:spPr bwMode="auto">
                      <a:xfrm>
                        <a:off x="144" y="1056"/>
                        <a:ext cx="48" cy="432"/>
                      </a:xfrm>
                      <a:prstGeom prst="rect">
                        <a:avLst/>
                      </a:prstGeom>
                      <a:solidFill>
                        <a:sysClr val="window" lastClr="FFFFFF"/>
                      </a:solidFill>
                      <a:ln w="9525">
                        <a:no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grpSp>
                <p:sp>
                  <p:nvSpPr>
                    <p:cNvPr id="27" name="Text Box 24"/>
                    <p:cNvSpPr txBox="1">
                      <a:spLocks noChangeArrowheads="1"/>
                    </p:cNvSpPr>
                    <p:nvPr/>
                  </p:nvSpPr>
                  <p:spPr bwMode="auto">
                    <a:xfrm>
                      <a:off x="410" y="1680"/>
                      <a:ext cx="502" cy="231"/>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ea typeface="宋体" charset="-122"/>
                        </a:rPr>
                        <a:t>B</a:t>
                      </a:r>
                      <a:r>
                        <a:rPr kumimoji="0" lang="zh-CN" altLang="en-US" sz="1800" b="1" i="0" u="none" strike="noStrike" kern="0" cap="none" spc="0" normalizeH="0" baseline="0" noProof="0">
                          <a:ln>
                            <a:noFill/>
                          </a:ln>
                          <a:solidFill>
                            <a:prstClr val="black"/>
                          </a:solidFill>
                          <a:effectLst/>
                          <a:uLnTx/>
                          <a:uFillTx/>
                          <a:ea typeface="宋体" charset="-122"/>
                        </a:rPr>
                        <a:t>申请</a:t>
                      </a:r>
                    </a:p>
                  </p:txBody>
                </p:sp>
                <p:sp>
                  <p:nvSpPr>
                    <p:cNvPr id="28" name="Text Box 25"/>
                    <p:cNvSpPr txBox="1">
                      <a:spLocks noChangeArrowheads="1"/>
                    </p:cNvSpPr>
                    <p:nvPr/>
                  </p:nvSpPr>
                  <p:spPr bwMode="auto">
                    <a:xfrm>
                      <a:off x="2736" y="1152"/>
                      <a:ext cx="403" cy="288"/>
                    </a:xfrm>
                    <a:prstGeom prst="rect">
                      <a:avLst/>
                    </a:prstGeom>
                    <a:solidFill>
                      <a:sysClr val="window" lastClr="FFFFFF"/>
                    </a:solid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prstClr val="black"/>
                          </a:solidFill>
                          <a:effectLst/>
                          <a:uLnTx/>
                          <a:uFillTx/>
                          <a:ea typeface="宋体" charset="-122"/>
                        </a:rPr>
                        <a:t>P </a:t>
                      </a:r>
                      <a:r>
                        <a:rPr kumimoji="0" lang="zh-CN" altLang="en-US" sz="1200" b="1" i="0" u="none" strike="noStrike" kern="0" cap="none" spc="0" normalizeH="0" baseline="0" noProof="0">
                          <a:ln>
                            <a:noFill/>
                          </a:ln>
                          <a:solidFill>
                            <a:prstClr val="black"/>
                          </a:solidFill>
                          <a:effectLst/>
                          <a:uLnTx/>
                          <a:uFillTx/>
                          <a:ea typeface="宋体" charset="-122"/>
                        </a:rPr>
                        <a:t>和 </a:t>
                      </a:r>
                      <a:r>
                        <a:rPr kumimoji="0" lang="en-US" altLang="zh-CN" sz="1200" b="1" i="0" u="none" strike="noStrike" kern="0" cap="none" spc="0" normalizeH="0" baseline="0" noProof="0">
                          <a:ln>
                            <a:noFill/>
                          </a:ln>
                          <a:solidFill>
                            <a:prstClr val="black"/>
                          </a:solidFill>
                          <a:effectLst/>
                          <a:uLnTx/>
                          <a:uFillTx/>
                          <a:ea typeface="宋体" charset="-122"/>
                        </a:rPr>
                        <a:t>Q</a:t>
                      </a:r>
                    </a:p>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solidFill>
                            <a:prstClr val="black"/>
                          </a:solidFill>
                          <a:effectLst/>
                          <a:uLnTx/>
                          <a:uFillTx/>
                          <a:ea typeface="宋体" charset="-122"/>
                        </a:rPr>
                        <a:t>申请 </a:t>
                      </a:r>
                      <a:r>
                        <a:rPr kumimoji="0" lang="en-US" altLang="zh-CN" sz="1200" b="1" i="0" u="none" strike="noStrike" kern="0" cap="none" spc="0" normalizeH="0" baseline="0" noProof="0">
                          <a:ln>
                            <a:noFill/>
                          </a:ln>
                          <a:solidFill>
                            <a:prstClr val="black"/>
                          </a:solidFill>
                          <a:effectLst/>
                          <a:uLnTx/>
                          <a:uFillTx/>
                          <a:ea typeface="宋体" charset="-122"/>
                        </a:rPr>
                        <a:t>A</a:t>
                      </a:r>
                    </a:p>
                  </p:txBody>
                </p:sp>
                <p:sp>
                  <p:nvSpPr>
                    <p:cNvPr id="29" name="Text Box 26"/>
                    <p:cNvSpPr txBox="1">
                      <a:spLocks noChangeArrowheads="1"/>
                    </p:cNvSpPr>
                    <p:nvPr/>
                  </p:nvSpPr>
                  <p:spPr bwMode="auto">
                    <a:xfrm>
                      <a:off x="3874" y="1488"/>
                      <a:ext cx="398" cy="288"/>
                    </a:xfrm>
                    <a:prstGeom prst="rect">
                      <a:avLst/>
                    </a:prstGeom>
                    <a:solidFill>
                      <a:sysClr val="window" lastClr="FFFFFF"/>
                    </a:solid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prstClr val="black"/>
                          </a:solidFill>
                          <a:effectLst/>
                          <a:uLnTx/>
                          <a:uFillTx/>
                          <a:ea typeface="宋体" charset="-122"/>
                        </a:rPr>
                        <a:t>P </a:t>
                      </a:r>
                      <a:r>
                        <a:rPr kumimoji="0" lang="zh-CN" altLang="en-US" sz="1200" b="1" i="0" u="none" strike="noStrike" kern="0" cap="none" spc="0" normalizeH="0" baseline="0" noProof="0">
                          <a:ln>
                            <a:noFill/>
                          </a:ln>
                          <a:solidFill>
                            <a:prstClr val="black"/>
                          </a:solidFill>
                          <a:effectLst/>
                          <a:uLnTx/>
                          <a:uFillTx/>
                          <a:ea typeface="宋体" charset="-122"/>
                        </a:rPr>
                        <a:t>和 </a:t>
                      </a:r>
                      <a:r>
                        <a:rPr kumimoji="0" lang="en-US" altLang="zh-CN" sz="1200" b="1" i="0" u="none" strike="noStrike" kern="0" cap="none" spc="0" normalizeH="0" baseline="0" noProof="0">
                          <a:ln>
                            <a:noFill/>
                          </a:ln>
                          <a:solidFill>
                            <a:prstClr val="black"/>
                          </a:solidFill>
                          <a:effectLst/>
                          <a:uLnTx/>
                          <a:uFillTx/>
                          <a:ea typeface="宋体" charset="-122"/>
                        </a:rPr>
                        <a:t>Q</a:t>
                      </a:r>
                    </a:p>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solidFill>
                            <a:prstClr val="black"/>
                          </a:solidFill>
                          <a:effectLst/>
                          <a:uLnTx/>
                          <a:uFillTx/>
                          <a:ea typeface="宋体" charset="-122"/>
                        </a:rPr>
                        <a:t>申请 </a:t>
                      </a:r>
                      <a:r>
                        <a:rPr kumimoji="0" lang="en-US" altLang="zh-CN" sz="1200" b="1" i="0" u="none" strike="noStrike" kern="0" cap="none" spc="0" normalizeH="0" baseline="0" noProof="0">
                          <a:ln>
                            <a:noFill/>
                          </a:ln>
                          <a:solidFill>
                            <a:prstClr val="black"/>
                          </a:solidFill>
                          <a:effectLst/>
                          <a:uLnTx/>
                          <a:uFillTx/>
                          <a:ea typeface="宋体" charset="-122"/>
                        </a:rPr>
                        <a:t>B</a:t>
                      </a:r>
                    </a:p>
                  </p:txBody>
                </p:sp>
              </p:grpSp>
              <p:sp>
                <p:nvSpPr>
                  <p:cNvPr id="25" name="Rectangle 27"/>
                  <p:cNvSpPr>
                    <a:spLocks noChangeArrowheads="1"/>
                  </p:cNvSpPr>
                  <p:nvPr/>
                </p:nvSpPr>
                <p:spPr bwMode="auto">
                  <a:xfrm>
                    <a:off x="5136" y="2784"/>
                    <a:ext cx="480" cy="576"/>
                  </a:xfrm>
                  <a:prstGeom prst="rect">
                    <a:avLst/>
                  </a:prstGeom>
                  <a:solidFill>
                    <a:sysClr val="window" lastClr="FFFFFF"/>
                  </a:solidFill>
                  <a:ln w="9525">
                    <a:no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grpSp>
            <p:sp>
              <p:nvSpPr>
                <p:cNvPr id="22" name="Text Box 28"/>
                <p:cNvSpPr txBox="1">
                  <a:spLocks noChangeArrowheads="1"/>
                </p:cNvSpPr>
                <p:nvPr/>
              </p:nvSpPr>
              <p:spPr bwMode="auto">
                <a:xfrm>
                  <a:off x="5114" y="2976"/>
                  <a:ext cx="406" cy="192"/>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prstClr val="black"/>
                      </a:solidFill>
                      <a:effectLst/>
                      <a:uLnTx/>
                      <a:uFillTx/>
                      <a:ea typeface="宋体" charset="-122"/>
                    </a:rPr>
                    <a:t>P</a:t>
                  </a:r>
                  <a:r>
                    <a:rPr kumimoji="0" lang="zh-CN" altLang="en-US" sz="1400" b="1" i="0" u="none" strike="noStrike" kern="0" cap="none" spc="0" normalizeH="0" baseline="0" noProof="0">
                      <a:ln>
                        <a:noFill/>
                      </a:ln>
                      <a:solidFill>
                        <a:prstClr val="black"/>
                      </a:solidFill>
                      <a:effectLst/>
                      <a:uLnTx/>
                      <a:uFillTx/>
                      <a:ea typeface="宋体" charset="-122"/>
                    </a:rPr>
                    <a:t>进程</a:t>
                  </a:r>
                </a:p>
              </p:txBody>
            </p:sp>
            <p:sp>
              <p:nvSpPr>
                <p:cNvPr id="23" name="Rectangle 29"/>
                <p:cNvSpPr>
                  <a:spLocks noChangeArrowheads="1"/>
                </p:cNvSpPr>
                <p:nvPr/>
              </p:nvSpPr>
              <p:spPr bwMode="auto">
                <a:xfrm>
                  <a:off x="2304" y="3072"/>
                  <a:ext cx="2352" cy="144"/>
                </a:xfrm>
                <a:prstGeom prst="rect">
                  <a:avLst/>
                </a:prstGeom>
                <a:solidFill>
                  <a:sysClr val="window" lastClr="FFFFFF"/>
                </a:solidFill>
                <a:ln w="9525">
                  <a:no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grpSp>
          <p:sp>
            <p:nvSpPr>
              <p:cNvPr id="16" name="Text Box 30"/>
              <p:cNvSpPr txBox="1">
                <a:spLocks noChangeArrowheads="1"/>
              </p:cNvSpPr>
              <p:nvPr/>
            </p:nvSpPr>
            <p:spPr bwMode="auto">
              <a:xfrm>
                <a:off x="2400" y="3024"/>
                <a:ext cx="423" cy="192"/>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a:ln>
                      <a:noFill/>
                    </a:ln>
                    <a:solidFill>
                      <a:prstClr val="black"/>
                    </a:solidFill>
                    <a:effectLst/>
                    <a:uLnTx/>
                    <a:uFillTx/>
                    <a:ea typeface="宋体" charset="-122"/>
                  </a:rPr>
                  <a:t>获得</a:t>
                </a:r>
                <a:r>
                  <a:rPr kumimoji="0" lang="en-US" altLang="zh-CN" sz="1400" b="1" i="0" u="none" strike="noStrike" kern="0" cap="none" spc="0" normalizeH="0" baseline="0" noProof="0">
                    <a:ln>
                      <a:noFill/>
                    </a:ln>
                    <a:solidFill>
                      <a:prstClr val="black"/>
                    </a:solidFill>
                    <a:effectLst/>
                    <a:uLnTx/>
                    <a:uFillTx/>
                    <a:ea typeface="宋体" charset="-122"/>
                  </a:rPr>
                  <a:t>A</a:t>
                </a:r>
              </a:p>
            </p:txBody>
          </p:sp>
          <p:sp>
            <p:nvSpPr>
              <p:cNvPr id="18" name="Text Box 31"/>
              <p:cNvSpPr txBox="1">
                <a:spLocks noChangeArrowheads="1"/>
              </p:cNvSpPr>
              <p:nvPr/>
            </p:nvSpPr>
            <p:spPr bwMode="auto">
              <a:xfrm>
                <a:off x="3024" y="3024"/>
                <a:ext cx="466" cy="192"/>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ct val="50000"/>
                  </a:spcBef>
                  <a:spcAft>
                    <a:spcPts val="0"/>
                  </a:spcAft>
                  <a:buClrTx/>
                  <a:buSzTx/>
                  <a:buFontTx/>
                  <a:buNone/>
                  <a:tabLst/>
                  <a:defRPr/>
                </a:pPr>
                <a:r>
                  <a:rPr kumimoji="0" lang="zh-CN" altLang="en-US" sz="1400" b="1" i="0" u="none" strike="noStrike" kern="0" cap="none" spc="0" normalizeH="0" baseline="0" noProof="0">
                    <a:ln>
                      <a:noFill/>
                    </a:ln>
                    <a:solidFill>
                      <a:prstClr val="black"/>
                    </a:solidFill>
                    <a:effectLst/>
                    <a:uLnTx/>
                    <a:uFillTx/>
                    <a:ea typeface="宋体" charset="-122"/>
                  </a:rPr>
                  <a:t>释放</a:t>
                </a:r>
                <a:r>
                  <a:rPr kumimoji="0" lang="en-US" altLang="zh-CN" sz="1400" b="1" i="0" u="none" strike="noStrike" kern="0" cap="none" spc="0" normalizeH="0" baseline="0" noProof="0">
                    <a:ln>
                      <a:noFill/>
                    </a:ln>
                    <a:solidFill>
                      <a:prstClr val="black"/>
                    </a:solidFill>
                    <a:effectLst/>
                    <a:uLnTx/>
                    <a:uFillTx/>
                    <a:ea typeface="宋体" charset="-122"/>
                  </a:rPr>
                  <a:t>A</a:t>
                </a:r>
              </a:p>
            </p:txBody>
          </p:sp>
          <p:sp>
            <p:nvSpPr>
              <p:cNvPr id="19" name="Text Box 32"/>
              <p:cNvSpPr txBox="1">
                <a:spLocks noChangeArrowheads="1"/>
              </p:cNvSpPr>
              <p:nvPr/>
            </p:nvSpPr>
            <p:spPr bwMode="auto">
              <a:xfrm>
                <a:off x="3561" y="3024"/>
                <a:ext cx="417" cy="192"/>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a:ln>
                      <a:noFill/>
                    </a:ln>
                    <a:solidFill>
                      <a:prstClr val="black"/>
                    </a:solidFill>
                    <a:effectLst/>
                    <a:uLnTx/>
                    <a:uFillTx/>
                    <a:ea typeface="宋体" charset="-122"/>
                  </a:rPr>
                  <a:t>获得</a:t>
                </a:r>
                <a:r>
                  <a:rPr kumimoji="0" lang="en-US" altLang="zh-CN" sz="1400" b="1" i="0" u="none" strike="noStrike" kern="0" cap="none" spc="0" normalizeH="0" baseline="0" noProof="0">
                    <a:ln>
                      <a:noFill/>
                    </a:ln>
                    <a:solidFill>
                      <a:prstClr val="black"/>
                    </a:solidFill>
                    <a:effectLst/>
                    <a:uLnTx/>
                    <a:uFillTx/>
                    <a:ea typeface="宋体" charset="-122"/>
                  </a:rPr>
                  <a:t>B</a:t>
                </a:r>
              </a:p>
            </p:txBody>
          </p:sp>
          <p:sp>
            <p:nvSpPr>
              <p:cNvPr id="20" name="Text Box 33"/>
              <p:cNvSpPr txBox="1">
                <a:spLocks noChangeArrowheads="1"/>
              </p:cNvSpPr>
              <p:nvPr/>
            </p:nvSpPr>
            <p:spPr bwMode="auto">
              <a:xfrm>
                <a:off x="4094" y="3024"/>
                <a:ext cx="466" cy="192"/>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ct val="50000"/>
                  </a:spcBef>
                  <a:spcAft>
                    <a:spcPts val="0"/>
                  </a:spcAft>
                  <a:buClrTx/>
                  <a:buSzTx/>
                  <a:buFontTx/>
                  <a:buNone/>
                  <a:tabLst/>
                  <a:defRPr/>
                </a:pPr>
                <a:r>
                  <a:rPr kumimoji="0" lang="zh-CN" altLang="en-US" sz="1400" b="1" i="0" u="none" strike="noStrike" kern="0" cap="none" spc="0" normalizeH="0" baseline="0" noProof="0">
                    <a:ln>
                      <a:noFill/>
                    </a:ln>
                    <a:solidFill>
                      <a:prstClr val="black"/>
                    </a:solidFill>
                    <a:effectLst/>
                    <a:uLnTx/>
                    <a:uFillTx/>
                    <a:ea typeface="宋体" charset="-122"/>
                  </a:rPr>
                  <a:t>释放</a:t>
                </a:r>
                <a:r>
                  <a:rPr kumimoji="0" lang="en-US" altLang="zh-CN" sz="1400" b="1" i="0" u="none" strike="noStrike" kern="0" cap="none" spc="0" normalizeH="0" baseline="0" noProof="0">
                    <a:ln>
                      <a:noFill/>
                    </a:ln>
                    <a:solidFill>
                      <a:prstClr val="black"/>
                    </a:solidFill>
                    <a:effectLst/>
                    <a:uLnTx/>
                    <a:uFillTx/>
                    <a:ea typeface="宋体" charset="-122"/>
                  </a:rPr>
                  <a:t>B</a:t>
                </a:r>
              </a:p>
            </p:txBody>
          </p:sp>
        </p:grpSp>
        <p:sp>
          <p:nvSpPr>
            <p:cNvPr id="13" name="Text Box 34"/>
            <p:cNvSpPr txBox="1">
              <a:spLocks noChangeArrowheads="1"/>
            </p:cNvSpPr>
            <p:nvPr/>
          </p:nvSpPr>
          <p:spPr bwMode="auto">
            <a:xfrm>
              <a:off x="2496" y="3408"/>
              <a:ext cx="960" cy="231"/>
            </a:xfrm>
            <a:prstGeom prst="rect">
              <a:avLst/>
            </a:prstGeom>
            <a:solidFill>
              <a:sysClr val="window" lastClr="FFFFFF"/>
            </a:solidFill>
            <a:ln w="9525">
              <a:noFill/>
              <a:miter lim="800000"/>
              <a:headEnd/>
              <a:tailEnd/>
            </a:ln>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ea typeface="宋体" charset="-122"/>
                </a:rPr>
                <a:t>A</a:t>
              </a:r>
              <a:r>
                <a:rPr kumimoji="0" lang="zh-CN" altLang="en-US" sz="1800" b="1" i="0" u="none" strike="noStrike" kern="0" cap="none" spc="0" normalizeH="0" baseline="0" noProof="0">
                  <a:ln>
                    <a:noFill/>
                  </a:ln>
                  <a:solidFill>
                    <a:prstClr val="black"/>
                  </a:solidFill>
                  <a:effectLst/>
                  <a:uLnTx/>
                  <a:uFillTx/>
                  <a:ea typeface="宋体" charset="-122"/>
                </a:rPr>
                <a:t>申请</a:t>
              </a:r>
            </a:p>
          </p:txBody>
        </p:sp>
        <p:sp>
          <p:nvSpPr>
            <p:cNvPr id="14" name="Text Box 35"/>
            <p:cNvSpPr txBox="1">
              <a:spLocks noChangeArrowheads="1"/>
            </p:cNvSpPr>
            <p:nvPr/>
          </p:nvSpPr>
          <p:spPr bwMode="auto">
            <a:xfrm>
              <a:off x="3600" y="3408"/>
              <a:ext cx="960" cy="231"/>
            </a:xfrm>
            <a:prstGeom prst="rect">
              <a:avLst/>
            </a:prstGeom>
            <a:solidFill>
              <a:sysClr val="window" lastClr="FFFFFF"/>
            </a:solidFill>
            <a:ln w="9525">
              <a:noFill/>
              <a:miter lim="800000"/>
              <a:headEnd/>
              <a:tailEnd/>
            </a:ln>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ea typeface="宋体" charset="-122"/>
                </a:rPr>
                <a:t>B</a:t>
              </a:r>
              <a:r>
                <a:rPr kumimoji="0" lang="zh-CN" altLang="en-US" sz="1800" b="1" i="0" u="none" strike="noStrike" kern="0" cap="none" spc="0" normalizeH="0" baseline="0" noProof="0">
                  <a:ln>
                    <a:noFill/>
                  </a:ln>
                  <a:solidFill>
                    <a:prstClr val="black"/>
                  </a:solidFill>
                  <a:effectLst/>
                  <a:uLnTx/>
                  <a:uFillTx/>
                  <a:ea typeface="宋体" charset="-122"/>
                </a:rPr>
                <a:t>申请</a:t>
              </a:r>
            </a:p>
          </p:txBody>
        </p:sp>
      </p:grpSp>
    </p:spTree>
    <p:extLst>
      <p:ext uri="{BB962C8B-B14F-4D97-AF65-F5344CB8AC3E}">
        <p14:creationId xmlns:p14="http://schemas.microsoft.com/office/powerpoint/2010/main" val="26067499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Text Box 18"/>
          <p:cNvSpPr txBox="1">
            <a:spLocks noChangeArrowheads="1"/>
          </p:cNvSpPr>
          <p:nvPr/>
        </p:nvSpPr>
        <p:spPr bwMode="auto">
          <a:xfrm>
            <a:off x="538982" y="1851094"/>
            <a:ext cx="7215187" cy="482600"/>
          </a:xfrm>
          <a:prstGeom prst="rect">
            <a:avLst/>
          </a:prstGeom>
          <a:noFill/>
          <a:ln w="9525" algn="ctr">
            <a:noFill/>
            <a:miter lim="800000"/>
            <a:headEnd/>
            <a:tailEnd/>
          </a:ln>
        </p:spPr>
        <p:txBody>
          <a:bodyPr>
            <a:spAutoFit/>
          </a:bodyPr>
          <a:lstStyle/>
          <a:p>
            <a:pPr algn="l">
              <a:lnSpc>
                <a:spcPct val="150000"/>
              </a:lnSpc>
            </a:pPr>
            <a:r>
              <a:rPr lang="en-US" altLang="zh-CN" sz="2000">
                <a:solidFill>
                  <a:prstClr val="black"/>
                </a:solidFill>
                <a:latin typeface="黑体" pitchFamily="2" charset="-122"/>
                <a:ea typeface="黑体" pitchFamily="2" charset="-122"/>
              </a:rPr>
              <a:t>    </a:t>
            </a:r>
            <a:endParaRPr lang="zh-CN" altLang="en-US" sz="2000">
              <a:solidFill>
                <a:prstClr val="black"/>
              </a:solidFill>
              <a:latin typeface="黑体" pitchFamily="2" charset="-122"/>
              <a:ea typeface="黑体" pitchFamily="2" charset="-122"/>
            </a:endParaRPr>
          </a:p>
        </p:txBody>
      </p:sp>
      <p:sp>
        <p:nvSpPr>
          <p:cNvPr id="8" name="文本占位符 3"/>
          <p:cNvSpPr txBox="1">
            <a:spLocks/>
          </p:cNvSpPr>
          <p:nvPr/>
        </p:nvSpPr>
        <p:spPr>
          <a:xfrm>
            <a:off x="3089231" y="2320771"/>
            <a:ext cx="6055073" cy="4000500"/>
          </a:xfrm>
          <a:prstGeom prst="rect">
            <a:avLst/>
          </a:prstGeom>
        </p:spPr>
        <p:txBody>
          <a:bodyPr/>
          <a:lstStyle/>
          <a:p>
            <a:pPr marL="342900" indent="-342900" algn="l" defTabSz="873125" eaLnBrk="0" hangingPunct="0">
              <a:lnSpc>
                <a:spcPct val="150000"/>
              </a:lnSpc>
              <a:spcBef>
                <a:spcPct val="50000"/>
              </a:spcBef>
              <a:buClr>
                <a:srgbClr val="F4E7ED"/>
              </a:buClr>
              <a:buSzPct val="75000"/>
              <a:buFont typeface="Wingdings" pitchFamily="2" charset="2"/>
              <a:buChar char="n"/>
              <a:defRPr/>
            </a:pPr>
            <a:r>
              <a:rPr lang="zh-CN" altLang="en-US" sz="2000" b="1" dirty="0">
                <a:solidFill>
                  <a:srgbClr val="FFC000"/>
                </a:solidFill>
                <a:latin typeface="黑体" pitchFamily="2" charset="-122"/>
                <a:ea typeface="黑体" pitchFamily="2" charset="-122"/>
              </a:rPr>
              <a:t>教材定义：</a:t>
            </a:r>
            <a:r>
              <a:rPr lang="zh-CN" altLang="en-US" sz="2000" b="1" dirty="0">
                <a:solidFill>
                  <a:schemeClr val="tx1"/>
                </a:solidFill>
                <a:latin typeface="黑体" pitchFamily="2" charset="-122"/>
                <a:ea typeface="黑体" pitchFamily="2" charset="-122"/>
              </a:rPr>
              <a:t>所谓死锁</a:t>
            </a:r>
            <a:r>
              <a:rPr lang="en-US" altLang="zh-CN" sz="2000" b="1" dirty="0">
                <a:solidFill>
                  <a:schemeClr val="tx1"/>
                </a:solidFill>
                <a:latin typeface="黑体" pitchFamily="2" charset="-122"/>
                <a:ea typeface="黑体" pitchFamily="2" charset="-122"/>
              </a:rPr>
              <a:t>,</a:t>
            </a:r>
            <a:r>
              <a:rPr lang="zh-CN" altLang="en-US" sz="2000" b="1" dirty="0">
                <a:solidFill>
                  <a:schemeClr val="tx1"/>
                </a:solidFill>
                <a:latin typeface="黑体" pitchFamily="2" charset="-122"/>
                <a:ea typeface="黑体" pitchFamily="2" charset="-122"/>
              </a:rPr>
              <a:t>是指多个进程在运行过程中因争夺资源而造成的一种僵局（</a:t>
            </a:r>
            <a:r>
              <a:rPr lang="en-US" altLang="zh-CN" sz="2000" b="1" dirty="0">
                <a:solidFill>
                  <a:schemeClr val="tx1"/>
                </a:solidFill>
                <a:latin typeface="黑体" pitchFamily="2" charset="-122"/>
                <a:ea typeface="黑体" pitchFamily="2" charset="-122"/>
              </a:rPr>
              <a:t>Deadly-Embrace</a:t>
            </a:r>
            <a:r>
              <a:rPr lang="zh-CN" altLang="en-US" sz="2000" b="1" dirty="0">
                <a:solidFill>
                  <a:schemeClr val="tx1"/>
                </a:solidFill>
                <a:latin typeface="黑体" pitchFamily="2" charset="-122"/>
                <a:ea typeface="黑体" pitchFamily="2" charset="-122"/>
              </a:rPr>
              <a:t>），当进程处于这种僵持状态时，若无外力作用，它们都将无法再向前推进。</a:t>
            </a:r>
            <a:endParaRPr lang="en-US" altLang="zh-CN" sz="2000" b="1" dirty="0">
              <a:solidFill>
                <a:schemeClr val="tx1"/>
              </a:solidFill>
              <a:latin typeface="黑体" pitchFamily="2" charset="-122"/>
              <a:ea typeface="黑体" pitchFamily="2" charset="-122"/>
            </a:endParaRPr>
          </a:p>
          <a:p>
            <a:pPr marL="342900" indent="-342900" algn="l" defTabSz="873125" eaLnBrk="0" hangingPunct="0">
              <a:lnSpc>
                <a:spcPct val="150000"/>
              </a:lnSpc>
              <a:spcBef>
                <a:spcPct val="50000"/>
              </a:spcBef>
              <a:buClr>
                <a:srgbClr val="F4E7ED"/>
              </a:buClr>
              <a:buSzPct val="75000"/>
              <a:buFont typeface="Wingdings" pitchFamily="2" charset="2"/>
              <a:buChar char="n"/>
              <a:defRPr/>
            </a:pPr>
            <a:r>
              <a:rPr lang="zh-CN" altLang="en-US" sz="2000" b="1" kern="0" dirty="0">
                <a:solidFill>
                  <a:srgbClr val="FFC000"/>
                </a:solidFill>
                <a:latin typeface="黑体" pitchFamily="2" charset="-122"/>
                <a:ea typeface="黑体" pitchFamily="2" charset="-122"/>
              </a:rPr>
              <a:t>更规范的定义：</a:t>
            </a:r>
            <a:r>
              <a:rPr lang="zh-CN" altLang="en-US" sz="2000" b="1" kern="0" dirty="0">
                <a:solidFill>
                  <a:schemeClr val="tx1"/>
                </a:solidFill>
                <a:latin typeface="黑体" pitchFamily="2" charset="-122"/>
                <a:ea typeface="黑体" pitchFamily="2" charset="-122"/>
              </a:rPr>
              <a:t>如果一个进程集合中的每个进程都在等待只能由该组进程中的其他进程才能引发的事件，那么，该组进程是死锁的。        </a:t>
            </a:r>
            <a:endParaRPr lang="en-US" altLang="zh-CN" sz="2000" b="1" kern="0" dirty="0">
              <a:solidFill>
                <a:schemeClr val="tx1"/>
              </a:solidFill>
              <a:latin typeface="黑体" pitchFamily="2" charset="-122"/>
              <a:ea typeface="黑体" pitchFamily="2" charset="-122"/>
            </a:endParaRPr>
          </a:p>
          <a:p>
            <a:pPr algn="l" defTabSz="873125" eaLnBrk="0" hangingPunct="0">
              <a:lnSpc>
                <a:spcPct val="150000"/>
              </a:lnSpc>
              <a:spcBef>
                <a:spcPct val="50000"/>
              </a:spcBef>
              <a:buClr>
                <a:srgbClr val="F4E7ED"/>
              </a:buClr>
              <a:buSzPct val="75000"/>
              <a:defRPr/>
            </a:pPr>
            <a:r>
              <a:rPr lang="en-US" altLang="zh-CN" sz="2000" b="1" kern="0" dirty="0">
                <a:solidFill>
                  <a:schemeClr val="tx1"/>
                </a:solidFill>
                <a:latin typeface="黑体" pitchFamily="2" charset="-122"/>
                <a:ea typeface="黑体" pitchFamily="2" charset="-122"/>
              </a:rPr>
              <a:t>      —《</a:t>
            </a:r>
            <a:r>
              <a:rPr lang="zh-CN" altLang="en-US" sz="2000" b="1" kern="0" dirty="0">
                <a:solidFill>
                  <a:schemeClr val="tx1"/>
                </a:solidFill>
                <a:latin typeface="黑体" pitchFamily="2" charset="-122"/>
                <a:ea typeface="黑体" pitchFamily="2" charset="-122"/>
              </a:rPr>
              <a:t>现代操作系统</a:t>
            </a:r>
            <a:r>
              <a:rPr lang="en-US" altLang="zh-CN" sz="2000" b="1" kern="0" dirty="0">
                <a:solidFill>
                  <a:schemeClr val="tx1"/>
                </a:solidFill>
                <a:latin typeface="黑体" pitchFamily="2" charset="-122"/>
                <a:ea typeface="黑体" pitchFamily="2" charset="-122"/>
              </a:rPr>
              <a:t>》</a:t>
            </a:r>
            <a:r>
              <a:rPr lang="zh-CN" altLang="en-US" sz="2000" b="1" kern="0" dirty="0">
                <a:solidFill>
                  <a:schemeClr val="tx1"/>
                </a:solidFill>
                <a:latin typeface="黑体" pitchFamily="2" charset="-122"/>
                <a:ea typeface="黑体" pitchFamily="2" charset="-122"/>
              </a:rPr>
              <a:t>，</a:t>
            </a:r>
            <a:r>
              <a:rPr lang="en-US" altLang="zh-CN" sz="2000" b="1" kern="0" dirty="0">
                <a:solidFill>
                  <a:schemeClr val="tx1"/>
                </a:solidFill>
                <a:latin typeface="黑体" pitchFamily="2" charset="-122"/>
                <a:ea typeface="黑体" pitchFamily="2" charset="-122"/>
              </a:rPr>
              <a:t>Andrew S. </a:t>
            </a:r>
            <a:r>
              <a:rPr lang="en-US" altLang="zh-CN" sz="2000" b="1" kern="0" dirty="0" err="1">
                <a:solidFill>
                  <a:schemeClr val="tx1"/>
                </a:solidFill>
                <a:latin typeface="黑体" pitchFamily="2" charset="-122"/>
                <a:ea typeface="黑体" pitchFamily="2" charset="-122"/>
              </a:rPr>
              <a:t>Tanenbaum</a:t>
            </a:r>
            <a:endParaRPr lang="zh-CN" altLang="en-US" sz="2000" b="1" kern="0" dirty="0">
              <a:solidFill>
                <a:schemeClr val="tx1"/>
              </a:solidFill>
              <a:latin typeface="黑体" pitchFamily="2" charset="-122"/>
              <a:ea typeface="黑体" pitchFamily="2" charset="-122"/>
            </a:endParaRPr>
          </a:p>
        </p:txBody>
      </p:sp>
      <p:sp>
        <p:nvSpPr>
          <p:cNvPr id="9" name="Text Box 2"/>
          <p:cNvSpPr txBox="1">
            <a:spLocks noChangeArrowheads="1"/>
          </p:cNvSpPr>
          <p:nvPr/>
        </p:nvSpPr>
        <p:spPr bwMode="auto">
          <a:xfrm>
            <a:off x="3112101" y="947214"/>
            <a:ext cx="5570756" cy="523220"/>
          </a:xfrm>
          <a:prstGeom prst="rect">
            <a:avLst/>
          </a:prstGeom>
          <a:noFill/>
          <a:ln w="9525">
            <a:noFill/>
            <a:miter lim="800000"/>
            <a:headEnd/>
            <a:tailEnd/>
          </a:ln>
        </p:spPr>
        <p:txBody>
          <a:bodyPr wrap="none">
            <a:spAutoFit/>
          </a:bodyPr>
          <a:lstStyle/>
          <a:p>
            <a:pPr algn="l"/>
            <a:r>
              <a:rPr lang="zh-CN" altLang="en-US" sz="2800" dirty="0">
                <a:solidFill>
                  <a:srgbClr val="FFC000"/>
                </a:solidFill>
                <a:latin typeface="黑体" pitchFamily="2" charset="-122"/>
                <a:ea typeface="黑体" pitchFamily="2" charset="-122"/>
              </a:rPr>
              <a:t>死锁的定义、必要条件和处理方法</a:t>
            </a:r>
          </a:p>
        </p:txBody>
      </p:sp>
      <p:sp>
        <p:nvSpPr>
          <p:cNvPr id="10" name="Rectangle 4"/>
          <p:cNvSpPr>
            <a:spLocks noChangeArrowheads="1"/>
          </p:cNvSpPr>
          <p:nvPr/>
        </p:nvSpPr>
        <p:spPr bwMode="auto">
          <a:xfrm>
            <a:off x="3167767" y="1592007"/>
            <a:ext cx="5459424" cy="461665"/>
          </a:xfrm>
          <a:prstGeom prst="rect">
            <a:avLst/>
          </a:prstGeom>
          <a:noFill/>
          <a:ln w="9525" algn="ctr">
            <a:noFill/>
            <a:miter lim="800000"/>
            <a:headEnd/>
            <a:tailEnd/>
          </a:ln>
        </p:spPr>
        <p:txBody>
          <a:bodyPr wrap="square">
            <a:spAutoFit/>
          </a:bodyPr>
          <a:lstStyle/>
          <a:p>
            <a:pPr algn="l"/>
            <a:r>
              <a:rPr lang="en-US" altLang="zh-CN" dirty="0">
                <a:solidFill>
                  <a:srgbClr val="FF0000"/>
                </a:solidFill>
                <a:latin typeface="黑体" pitchFamily="2" charset="-122"/>
                <a:ea typeface="黑体" pitchFamily="2" charset="-122"/>
              </a:rPr>
              <a:t>1   </a:t>
            </a:r>
            <a:r>
              <a:rPr lang="zh-CN" altLang="en-US" dirty="0">
                <a:solidFill>
                  <a:srgbClr val="FF0000"/>
                </a:solidFill>
                <a:latin typeface="黑体" pitchFamily="2" charset="-122"/>
                <a:ea typeface="黑体" pitchFamily="2" charset="-122"/>
              </a:rPr>
              <a:t>死锁的定义</a:t>
            </a:r>
          </a:p>
        </p:txBody>
      </p:sp>
      <p:sp>
        <p:nvSpPr>
          <p:cNvPr id="11" name="矩形 10"/>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925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Text Box 18"/>
          <p:cNvSpPr txBox="1">
            <a:spLocks noChangeArrowheads="1"/>
          </p:cNvSpPr>
          <p:nvPr/>
        </p:nvSpPr>
        <p:spPr bwMode="auto">
          <a:xfrm>
            <a:off x="538982" y="1851094"/>
            <a:ext cx="7215187" cy="482600"/>
          </a:xfrm>
          <a:prstGeom prst="rect">
            <a:avLst/>
          </a:prstGeom>
          <a:noFill/>
          <a:ln w="9525" algn="ctr">
            <a:noFill/>
            <a:miter lim="800000"/>
            <a:headEnd/>
            <a:tailEnd/>
          </a:ln>
        </p:spPr>
        <p:txBody>
          <a:bodyPr>
            <a:spAutoFit/>
          </a:bodyPr>
          <a:lstStyle/>
          <a:p>
            <a:pPr algn="l">
              <a:lnSpc>
                <a:spcPct val="150000"/>
              </a:lnSpc>
            </a:pPr>
            <a:r>
              <a:rPr lang="en-US" altLang="zh-CN" sz="2000">
                <a:solidFill>
                  <a:prstClr val="black"/>
                </a:solidFill>
                <a:latin typeface="黑体" pitchFamily="2" charset="-122"/>
                <a:ea typeface="黑体" pitchFamily="2" charset="-122"/>
              </a:rPr>
              <a:t>    </a:t>
            </a:r>
            <a:endParaRPr lang="zh-CN" altLang="en-US" sz="2000">
              <a:solidFill>
                <a:prstClr val="black"/>
              </a:solidFill>
              <a:latin typeface="黑体" pitchFamily="2" charset="-122"/>
              <a:ea typeface="黑体" pitchFamily="2" charset="-122"/>
            </a:endParaRPr>
          </a:p>
        </p:txBody>
      </p:sp>
      <p:sp>
        <p:nvSpPr>
          <p:cNvPr id="9" name="Text Box 2"/>
          <p:cNvSpPr txBox="1">
            <a:spLocks noChangeArrowheads="1"/>
          </p:cNvSpPr>
          <p:nvPr/>
        </p:nvSpPr>
        <p:spPr bwMode="auto">
          <a:xfrm>
            <a:off x="3112101" y="947214"/>
            <a:ext cx="5570756" cy="523220"/>
          </a:xfrm>
          <a:prstGeom prst="rect">
            <a:avLst/>
          </a:prstGeom>
          <a:noFill/>
          <a:ln w="9525">
            <a:noFill/>
            <a:miter lim="800000"/>
            <a:headEnd/>
            <a:tailEnd/>
          </a:ln>
        </p:spPr>
        <p:txBody>
          <a:bodyPr wrap="none">
            <a:spAutoFit/>
          </a:bodyPr>
          <a:lstStyle/>
          <a:p>
            <a:pPr algn="l"/>
            <a:r>
              <a:rPr lang="zh-CN" altLang="en-US" sz="2800" dirty="0">
                <a:solidFill>
                  <a:srgbClr val="FFC000"/>
                </a:solidFill>
                <a:latin typeface="黑体" pitchFamily="2" charset="-122"/>
                <a:ea typeface="黑体" pitchFamily="2" charset="-122"/>
              </a:rPr>
              <a:t>死锁的定义、必要条件和处理方法</a:t>
            </a:r>
          </a:p>
        </p:txBody>
      </p:sp>
      <p:sp>
        <p:nvSpPr>
          <p:cNvPr id="10" name="Rectangle 4"/>
          <p:cNvSpPr>
            <a:spLocks noChangeArrowheads="1"/>
          </p:cNvSpPr>
          <p:nvPr/>
        </p:nvSpPr>
        <p:spPr bwMode="auto">
          <a:xfrm>
            <a:off x="3167767" y="1592007"/>
            <a:ext cx="5459424" cy="461665"/>
          </a:xfrm>
          <a:prstGeom prst="rect">
            <a:avLst/>
          </a:prstGeom>
          <a:noFill/>
          <a:ln w="9525" algn="ctr">
            <a:noFill/>
            <a:miter lim="800000"/>
            <a:headEnd/>
            <a:tailEnd/>
          </a:ln>
        </p:spPr>
        <p:txBody>
          <a:bodyPr wrap="square">
            <a:spAutoFit/>
          </a:bodyPr>
          <a:lstStyle/>
          <a:p>
            <a:pPr algn="l"/>
            <a:r>
              <a:rPr lang="en-US" altLang="zh-CN" dirty="0">
                <a:solidFill>
                  <a:srgbClr val="FF0000"/>
                </a:solidFill>
                <a:latin typeface="黑体" pitchFamily="2" charset="-122"/>
                <a:ea typeface="黑体" pitchFamily="2" charset="-122"/>
              </a:rPr>
              <a:t>2  </a:t>
            </a:r>
            <a:r>
              <a:rPr lang="zh-CN" altLang="en-US" dirty="0">
                <a:solidFill>
                  <a:srgbClr val="FF0000"/>
                </a:solidFill>
                <a:latin typeface="黑体" pitchFamily="2" charset="-122"/>
                <a:ea typeface="黑体" pitchFamily="2" charset="-122"/>
              </a:rPr>
              <a:t>产生死锁的必要条件 </a:t>
            </a:r>
          </a:p>
        </p:txBody>
      </p:sp>
      <p:sp>
        <p:nvSpPr>
          <p:cNvPr id="11" name="Text Box 3"/>
          <p:cNvSpPr txBox="1">
            <a:spLocks noChangeArrowheads="1"/>
          </p:cNvSpPr>
          <p:nvPr/>
        </p:nvSpPr>
        <p:spPr bwMode="auto">
          <a:xfrm>
            <a:off x="3093373" y="2207384"/>
            <a:ext cx="5907633" cy="2335704"/>
          </a:xfrm>
          <a:prstGeom prst="rect">
            <a:avLst/>
          </a:prstGeom>
          <a:noFill/>
          <a:ln w="9525">
            <a:noFill/>
            <a:miter lim="800000"/>
            <a:headEnd/>
            <a:tailEnd/>
          </a:ln>
        </p:spPr>
        <p:txBody>
          <a:bodyPr wrap="square">
            <a:spAutoFit/>
          </a:bodyPr>
          <a:lstStyle/>
          <a:p>
            <a:pPr marL="457200" indent="-457200" algn="l">
              <a:lnSpc>
                <a:spcPct val="150000"/>
              </a:lnSpc>
              <a:buClr>
                <a:srgbClr val="D490C5"/>
              </a:buClr>
              <a:buFont typeface="Wingdings" pitchFamily="2" charset="2"/>
              <a:buChar char="Ø"/>
            </a:pPr>
            <a:r>
              <a:rPr lang="en-US" altLang="zh-CN" sz="1800" b="1" dirty="0">
                <a:solidFill>
                  <a:prstClr val="black"/>
                </a:solidFill>
                <a:latin typeface="黑体" pitchFamily="2" charset="-122"/>
                <a:ea typeface="黑体" pitchFamily="2" charset="-122"/>
              </a:rPr>
              <a:t> </a:t>
            </a:r>
            <a:r>
              <a:rPr lang="zh-CN" altLang="en-US" sz="1600" b="1" dirty="0">
                <a:solidFill>
                  <a:srgbClr val="FFC000"/>
                </a:solidFill>
                <a:latin typeface="黑体" pitchFamily="2" charset="-122"/>
                <a:ea typeface="黑体" pitchFamily="2" charset="-122"/>
              </a:rPr>
              <a:t>互斥条件：</a:t>
            </a:r>
            <a:r>
              <a:rPr lang="zh-CN" altLang="en-US" sz="1600" b="1" dirty="0">
                <a:solidFill>
                  <a:schemeClr val="tx1"/>
                </a:solidFill>
                <a:latin typeface="黑体" pitchFamily="2" charset="-122"/>
                <a:ea typeface="黑体" pitchFamily="2" charset="-122"/>
              </a:rPr>
              <a:t>某段时间内，某资源只能由一个进程使用；</a:t>
            </a:r>
          </a:p>
          <a:p>
            <a:pPr marL="457200" indent="-457200" algn="l">
              <a:lnSpc>
                <a:spcPct val="150000"/>
              </a:lnSpc>
              <a:buClr>
                <a:srgbClr val="D490C5"/>
              </a:buClr>
              <a:buFont typeface="Wingdings" pitchFamily="2" charset="2"/>
              <a:buChar char="Ø"/>
            </a:pPr>
            <a:r>
              <a:rPr lang="zh-CN" altLang="en-US" sz="1600" b="1" dirty="0">
                <a:solidFill>
                  <a:prstClr val="black"/>
                </a:solidFill>
                <a:latin typeface="黑体" pitchFamily="2" charset="-122"/>
                <a:ea typeface="黑体" pitchFamily="2" charset="-122"/>
              </a:rPr>
              <a:t> </a:t>
            </a:r>
            <a:r>
              <a:rPr lang="zh-CN" altLang="en-US" sz="1600" b="1" dirty="0">
                <a:solidFill>
                  <a:srgbClr val="FFC000"/>
                </a:solidFill>
                <a:latin typeface="黑体" pitchFamily="2" charset="-122"/>
                <a:ea typeface="黑体" pitchFamily="2" charset="-122"/>
              </a:rPr>
              <a:t>请求和保持条件：</a:t>
            </a:r>
            <a:r>
              <a:rPr lang="zh-CN" altLang="en-US" sz="1600" b="1" dirty="0">
                <a:solidFill>
                  <a:schemeClr val="tx1"/>
                </a:solidFill>
                <a:latin typeface="黑体" pitchFamily="2" charset="-122"/>
                <a:ea typeface="黑体" pitchFamily="2" charset="-122"/>
              </a:rPr>
              <a:t>进程因请求资源而阻塞时，对已分配给它的资源保持不放；  </a:t>
            </a:r>
          </a:p>
          <a:p>
            <a:pPr marL="457200" indent="-457200" algn="l">
              <a:lnSpc>
                <a:spcPct val="150000"/>
              </a:lnSpc>
              <a:buClr>
                <a:srgbClr val="D490C5"/>
              </a:buClr>
              <a:buFont typeface="Wingdings" pitchFamily="2" charset="2"/>
              <a:buChar char="Ø"/>
            </a:pPr>
            <a:r>
              <a:rPr lang="zh-CN" altLang="en-US" sz="1600" b="1" dirty="0">
                <a:solidFill>
                  <a:prstClr val="black"/>
                </a:solidFill>
                <a:latin typeface="黑体" pitchFamily="2" charset="-122"/>
                <a:ea typeface="黑体" pitchFamily="2" charset="-122"/>
              </a:rPr>
              <a:t> </a:t>
            </a:r>
            <a:r>
              <a:rPr lang="zh-CN" altLang="en-US" sz="1600" b="1" dirty="0">
                <a:solidFill>
                  <a:srgbClr val="FFC000"/>
                </a:solidFill>
                <a:latin typeface="黑体" pitchFamily="2" charset="-122"/>
                <a:ea typeface="黑体" pitchFamily="2" charset="-122"/>
              </a:rPr>
              <a:t>不剥夺条件 ：</a:t>
            </a:r>
            <a:r>
              <a:rPr lang="zh-CN" altLang="en-US" sz="1600" b="1" dirty="0">
                <a:solidFill>
                  <a:schemeClr val="tx1"/>
                </a:solidFill>
                <a:latin typeface="黑体" pitchFamily="2" charset="-122"/>
                <a:ea typeface="黑体" pitchFamily="2" charset="-122"/>
              </a:rPr>
              <a:t>资源在未使用完前，不能被剥夺，由使用进程释放；</a:t>
            </a:r>
          </a:p>
          <a:p>
            <a:pPr marL="457200" indent="-457200" algn="l">
              <a:lnSpc>
                <a:spcPct val="150000"/>
              </a:lnSpc>
              <a:buClr>
                <a:srgbClr val="D490C5"/>
              </a:buClr>
              <a:buFont typeface="Wingdings" pitchFamily="2" charset="2"/>
              <a:buChar char="Ø"/>
            </a:pPr>
            <a:r>
              <a:rPr lang="zh-CN" altLang="en-US" sz="1600" b="1" dirty="0">
                <a:solidFill>
                  <a:prstClr val="black"/>
                </a:solidFill>
                <a:latin typeface="黑体" pitchFamily="2" charset="-122"/>
                <a:ea typeface="黑体" pitchFamily="2" charset="-122"/>
              </a:rPr>
              <a:t> </a:t>
            </a:r>
            <a:r>
              <a:rPr lang="zh-CN" altLang="en-US" sz="1600" b="1" dirty="0">
                <a:solidFill>
                  <a:srgbClr val="FFC000"/>
                </a:solidFill>
                <a:latin typeface="黑体" pitchFamily="2" charset="-122"/>
                <a:ea typeface="黑体" pitchFamily="2" charset="-122"/>
              </a:rPr>
              <a:t>循环等待条件 ：</a:t>
            </a:r>
            <a:r>
              <a:rPr lang="zh-CN" altLang="en-US" sz="1600" b="1" dirty="0">
                <a:solidFill>
                  <a:schemeClr val="tx1"/>
                </a:solidFill>
                <a:latin typeface="黑体" pitchFamily="2" charset="-122"/>
                <a:ea typeface="黑体" pitchFamily="2" charset="-122"/>
              </a:rPr>
              <a:t>发生死锁时，有向图必构成一环路。</a:t>
            </a:r>
          </a:p>
        </p:txBody>
      </p:sp>
      <p:sp>
        <p:nvSpPr>
          <p:cNvPr id="12" name="Text Box 4"/>
          <p:cNvSpPr txBox="1">
            <a:spLocks noChangeArrowheads="1"/>
          </p:cNvSpPr>
          <p:nvPr/>
        </p:nvSpPr>
        <p:spPr bwMode="auto">
          <a:xfrm>
            <a:off x="3110935" y="4854603"/>
            <a:ext cx="5984776" cy="1138412"/>
          </a:xfrm>
          <a:prstGeom prst="rect">
            <a:avLst/>
          </a:prstGeom>
          <a:gradFill rotWithShape="0">
            <a:gsLst>
              <a:gs pos="0">
                <a:srgbClr val="FFEFD1"/>
              </a:gs>
              <a:gs pos="64999">
                <a:srgbClr val="F0EBD5"/>
              </a:gs>
              <a:gs pos="100000">
                <a:srgbClr val="D1C39F"/>
              </a:gs>
            </a:gsLst>
            <a:lin ang="5400000"/>
          </a:gradFill>
          <a:ln w="25400">
            <a:solidFill>
              <a:sysClr val="windowText" lastClr="000000"/>
            </a:solidFill>
            <a:miter lim="800000"/>
            <a:headEnd/>
            <a:tailEnd/>
          </a:ln>
        </p:spPr>
        <p:txBody>
          <a:bodyPr wrap="square" lIns="87273" tIns="43636" rIns="87273" bIns="43636">
            <a:spAutoFit/>
          </a:bodyPr>
          <a:lstStyle/>
          <a:p>
            <a:pPr marL="0" marR="0" lvl="0" indent="358775" algn="just" defTabSz="873125" eaLnBrk="1" fontAlgn="auto" latinLnBrk="0" hangingPunct="1">
              <a:lnSpc>
                <a:spcPct val="150000"/>
              </a:lnSpc>
              <a:spcBef>
                <a:spcPct val="5000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黑体" pitchFamily="2" charset="-122"/>
                <a:ea typeface="黑体" pitchFamily="2" charset="-122"/>
              </a:rPr>
              <a:t>上述死锁的四个必要条件</a:t>
            </a:r>
            <a:r>
              <a:rPr kumimoji="0" lang="zh-CN" altLang="en-US" sz="1600" b="0" i="0" u="none" strike="noStrike" kern="0" cap="none" spc="0" normalizeH="0" baseline="0" noProof="0" dirty="0">
                <a:ln>
                  <a:noFill/>
                </a:ln>
                <a:solidFill>
                  <a:srgbClr val="C00000"/>
                </a:solidFill>
                <a:effectLst/>
                <a:uLnTx/>
                <a:uFillTx/>
                <a:latin typeface="黑体" pitchFamily="2" charset="-122"/>
                <a:ea typeface="黑体" pitchFamily="2" charset="-122"/>
              </a:rPr>
              <a:t>不是彼此独立的</a:t>
            </a:r>
            <a:r>
              <a:rPr kumimoji="0" lang="zh-CN" altLang="en-US" sz="1600" b="0" i="0" u="none" strike="noStrike" kern="0" cap="none" spc="0" normalizeH="0" baseline="0" noProof="0" dirty="0">
                <a:ln>
                  <a:noFill/>
                </a:ln>
                <a:solidFill>
                  <a:prstClr val="black"/>
                </a:solidFill>
                <a:effectLst/>
                <a:uLnTx/>
                <a:uFillTx/>
                <a:latin typeface="黑体" pitchFamily="2" charset="-122"/>
                <a:ea typeface="黑体" pitchFamily="2" charset="-122"/>
              </a:rPr>
              <a:t>，比如条件 </a:t>
            </a:r>
            <a:r>
              <a:rPr kumimoji="0" lang="en-US" altLang="zh-CN" sz="1600" b="0" i="0" u="none" strike="noStrike" kern="0" cap="none" spc="0" normalizeH="0" baseline="0" noProof="0" dirty="0">
                <a:ln>
                  <a:noFill/>
                </a:ln>
                <a:solidFill>
                  <a:prstClr val="black"/>
                </a:solidFill>
                <a:effectLst/>
                <a:uLnTx/>
                <a:uFillTx/>
                <a:latin typeface="黑体" pitchFamily="2" charset="-122"/>
                <a:ea typeface="黑体" pitchFamily="2" charset="-122"/>
              </a:rPr>
              <a:t>4 </a:t>
            </a:r>
            <a:r>
              <a:rPr kumimoji="0" lang="zh-CN" altLang="en-US" sz="1600" b="0" i="0" u="none" strike="noStrike" kern="0" cap="none" spc="0" normalizeH="0" baseline="0" noProof="0" dirty="0">
                <a:ln>
                  <a:noFill/>
                </a:ln>
                <a:solidFill>
                  <a:prstClr val="black"/>
                </a:solidFill>
                <a:effectLst/>
                <a:uLnTx/>
                <a:uFillTx/>
                <a:latin typeface="黑体" pitchFamily="2" charset="-122"/>
                <a:ea typeface="黑体" pitchFamily="2" charset="-122"/>
              </a:rPr>
              <a:t>包含了前三个条件。将它们分别列出是为了方便我们研究各种防止死锁的方法。</a:t>
            </a:r>
          </a:p>
        </p:txBody>
      </p:sp>
      <p:sp>
        <p:nvSpPr>
          <p:cNvPr id="13" name="Text Box 4"/>
          <p:cNvSpPr txBox="1">
            <a:spLocks noChangeArrowheads="1"/>
          </p:cNvSpPr>
          <p:nvPr/>
        </p:nvSpPr>
        <p:spPr bwMode="auto">
          <a:xfrm>
            <a:off x="3362982" y="6007047"/>
            <a:ext cx="5405859" cy="642122"/>
          </a:xfrm>
          <a:prstGeom prst="rect">
            <a:avLst/>
          </a:prstGeom>
          <a:noFill/>
          <a:ln w="9525">
            <a:noFill/>
            <a:miter lim="800000"/>
            <a:headEnd/>
            <a:tailEnd/>
          </a:ln>
        </p:spPr>
        <p:txBody>
          <a:bodyPr wrap="square" lIns="87273" tIns="43636" rIns="87273" bIns="43636">
            <a:spAutoFit/>
          </a:bodyPr>
          <a:lstStyle/>
          <a:p>
            <a:pPr algn="just" defTabSz="873125">
              <a:lnSpc>
                <a:spcPct val="150000"/>
              </a:lnSpc>
              <a:spcBef>
                <a:spcPct val="50000"/>
              </a:spcBef>
            </a:pPr>
            <a:r>
              <a:rPr lang="en-US" altLang="zh-CN" sz="1200" dirty="0" err="1">
                <a:solidFill>
                  <a:srgbClr val="C00000"/>
                </a:solidFill>
                <a:latin typeface="Comic Sans MS" pitchFamily="66" charset="0"/>
                <a:ea typeface="Arial Unicode MS" pitchFamily="34" charset="-122"/>
                <a:cs typeface="Arial Unicode MS" pitchFamily="34" charset="-122"/>
              </a:rPr>
              <a:t>Coffman,E.G</a:t>
            </a:r>
            <a:r>
              <a:rPr lang="en-US" altLang="zh-CN" sz="1200" dirty="0">
                <a:solidFill>
                  <a:srgbClr val="C00000"/>
                </a:solidFill>
                <a:latin typeface="Comic Sans MS" pitchFamily="66" charset="0"/>
                <a:ea typeface="Arial Unicode MS" pitchFamily="34" charset="-122"/>
                <a:cs typeface="Arial Unicode MS" pitchFamily="34" charset="-122"/>
              </a:rPr>
              <a:t>.,</a:t>
            </a:r>
            <a:r>
              <a:rPr lang="zh-CN" altLang="en-US" sz="1200" dirty="0">
                <a:solidFill>
                  <a:srgbClr val="C00000"/>
                </a:solidFill>
                <a:latin typeface="Comic Sans MS" pitchFamily="66" charset="0"/>
                <a:ea typeface="Arial Unicode MS" pitchFamily="34" charset="-122"/>
                <a:cs typeface="Arial Unicode MS" pitchFamily="34" charset="-122"/>
              </a:rPr>
              <a:t> </a:t>
            </a:r>
            <a:r>
              <a:rPr lang="en-US" altLang="zh-CN" sz="1200" dirty="0" err="1">
                <a:solidFill>
                  <a:srgbClr val="C00000"/>
                </a:solidFill>
                <a:latin typeface="Comic Sans MS" pitchFamily="66" charset="0"/>
                <a:ea typeface="Arial Unicode MS" pitchFamily="34" charset="-122"/>
                <a:cs typeface="Arial Unicode MS" pitchFamily="34" charset="-122"/>
              </a:rPr>
              <a:t>Elphick,M.J.,and</a:t>
            </a:r>
            <a:r>
              <a:rPr lang="zh-CN" altLang="en-US" sz="1200" dirty="0">
                <a:solidFill>
                  <a:srgbClr val="C00000"/>
                </a:solidFill>
                <a:latin typeface="Comic Sans MS" pitchFamily="66" charset="0"/>
                <a:ea typeface="Arial Unicode MS" pitchFamily="34" charset="-122"/>
                <a:cs typeface="Arial Unicode MS" pitchFamily="34" charset="-122"/>
              </a:rPr>
              <a:t> </a:t>
            </a:r>
            <a:r>
              <a:rPr lang="en-US" altLang="zh-CN" sz="1200" dirty="0" err="1">
                <a:solidFill>
                  <a:srgbClr val="C00000"/>
                </a:solidFill>
                <a:latin typeface="Comic Sans MS" pitchFamily="66" charset="0"/>
                <a:ea typeface="Arial Unicode MS" pitchFamily="34" charset="-122"/>
                <a:cs typeface="Arial Unicode MS" pitchFamily="34" charset="-122"/>
              </a:rPr>
              <a:t>Shoshani,A</a:t>
            </a:r>
            <a:r>
              <a:rPr lang="en-US" altLang="zh-CN" sz="1200" dirty="0">
                <a:solidFill>
                  <a:srgbClr val="C00000"/>
                </a:solidFill>
                <a:latin typeface="Comic Sans MS" pitchFamily="66" charset="0"/>
                <a:ea typeface="Arial Unicode MS" pitchFamily="34" charset="-122"/>
                <a:cs typeface="Arial Unicode MS" pitchFamily="34" charset="-122"/>
              </a:rPr>
              <a:t>.:</a:t>
            </a:r>
            <a:r>
              <a:rPr lang="zh-CN" altLang="en-US" sz="1200" dirty="0">
                <a:solidFill>
                  <a:srgbClr val="C00000"/>
                </a:solidFill>
                <a:latin typeface="Comic Sans MS" pitchFamily="66" charset="0"/>
                <a:ea typeface="Arial Unicode MS" pitchFamily="34" charset="-122"/>
                <a:cs typeface="Arial Unicode MS" pitchFamily="34" charset="-122"/>
              </a:rPr>
              <a:t>“</a:t>
            </a:r>
            <a:r>
              <a:rPr lang="en-US" altLang="zh-CN" sz="1200" dirty="0">
                <a:solidFill>
                  <a:srgbClr val="C00000"/>
                </a:solidFill>
                <a:latin typeface="Comic Sans MS" pitchFamily="66" charset="0"/>
                <a:ea typeface="Arial Unicode MS" pitchFamily="34" charset="-122"/>
                <a:cs typeface="Arial Unicode MS" pitchFamily="34" charset="-122"/>
              </a:rPr>
              <a:t>System</a:t>
            </a:r>
            <a:r>
              <a:rPr lang="zh-CN" altLang="en-US" sz="1200" dirty="0">
                <a:solidFill>
                  <a:srgbClr val="C00000"/>
                </a:solidFill>
                <a:latin typeface="Comic Sans MS" pitchFamily="66" charset="0"/>
                <a:ea typeface="Arial Unicode MS" pitchFamily="34" charset="-122"/>
                <a:cs typeface="Arial Unicode MS" pitchFamily="34" charset="-122"/>
              </a:rPr>
              <a:t> </a:t>
            </a:r>
            <a:r>
              <a:rPr lang="en-US" altLang="zh-CN" sz="1200" dirty="0">
                <a:solidFill>
                  <a:srgbClr val="C00000"/>
                </a:solidFill>
                <a:latin typeface="Comic Sans MS" pitchFamily="66" charset="0"/>
                <a:ea typeface="Arial Unicode MS" pitchFamily="34" charset="-122"/>
                <a:cs typeface="Arial Unicode MS" pitchFamily="34" charset="-122"/>
              </a:rPr>
              <a:t>Deadlocks,”</a:t>
            </a:r>
            <a:r>
              <a:rPr lang="zh-CN" altLang="en-US" sz="1200" dirty="0">
                <a:solidFill>
                  <a:srgbClr val="C00000"/>
                </a:solidFill>
                <a:latin typeface="Comic Sans MS" pitchFamily="66" charset="0"/>
                <a:ea typeface="Arial Unicode MS" pitchFamily="34" charset="-122"/>
                <a:cs typeface="Arial Unicode MS" pitchFamily="34" charset="-122"/>
              </a:rPr>
              <a:t> </a:t>
            </a:r>
            <a:r>
              <a:rPr lang="en-US" altLang="zh-CN" sz="1200" dirty="0">
                <a:solidFill>
                  <a:srgbClr val="C00000"/>
                </a:solidFill>
                <a:latin typeface="Comic Sans MS" pitchFamily="66" charset="0"/>
                <a:ea typeface="Arial Unicode MS" pitchFamily="34" charset="-122"/>
                <a:cs typeface="Arial Unicode MS" pitchFamily="34" charset="-122"/>
              </a:rPr>
              <a:t>Computing</a:t>
            </a:r>
            <a:r>
              <a:rPr lang="zh-CN" altLang="en-US" sz="1200" dirty="0">
                <a:solidFill>
                  <a:srgbClr val="C00000"/>
                </a:solidFill>
                <a:latin typeface="Comic Sans MS" pitchFamily="66" charset="0"/>
                <a:ea typeface="Arial Unicode MS" pitchFamily="34" charset="-122"/>
                <a:cs typeface="Arial Unicode MS" pitchFamily="34" charset="-122"/>
              </a:rPr>
              <a:t> </a:t>
            </a:r>
            <a:r>
              <a:rPr lang="en-US" altLang="zh-CN" sz="1200" dirty="0">
                <a:solidFill>
                  <a:srgbClr val="C00000"/>
                </a:solidFill>
                <a:latin typeface="Comic Sans MS" pitchFamily="66" charset="0"/>
                <a:ea typeface="Arial Unicode MS" pitchFamily="34" charset="-122"/>
                <a:cs typeface="Arial Unicode MS" pitchFamily="34" charset="-122"/>
              </a:rPr>
              <a:t>Suyveys,vol.3,pp.67-78,June</a:t>
            </a:r>
            <a:r>
              <a:rPr lang="zh-CN" altLang="en-US" sz="1200" dirty="0">
                <a:solidFill>
                  <a:srgbClr val="C00000"/>
                </a:solidFill>
                <a:latin typeface="Comic Sans MS" pitchFamily="66" charset="0"/>
                <a:ea typeface="Arial Unicode MS" pitchFamily="34" charset="-122"/>
                <a:cs typeface="Arial Unicode MS" pitchFamily="34" charset="-122"/>
              </a:rPr>
              <a:t> </a:t>
            </a:r>
            <a:r>
              <a:rPr lang="en-US" altLang="zh-CN" sz="1200" dirty="0">
                <a:solidFill>
                  <a:srgbClr val="C00000"/>
                </a:solidFill>
                <a:latin typeface="Comic Sans MS" pitchFamily="66" charset="0"/>
                <a:ea typeface="Arial Unicode MS" pitchFamily="34" charset="-122"/>
                <a:cs typeface="Arial Unicode MS" pitchFamily="34" charset="-122"/>
              </a:rPr>
              <a:t>1971.</a:t>
            </a:r>
            <a:endParaRPr lang="zh-CN" altLang="en-US" sz="1200" dirty="0">
              <a:solidFill>
                <a:srgbClr val="C00000"/>
              </a:solidFill>
              <a:latin typeface="Comic Sans MS" pitchFamily="66" charset="0"/>
              <a:ea typeface="Arial Unicode MS" pitchFamily="34" charset="-122"/>
              <a:cs typeface="Arial Unicode MS" pitchFamily="34" charset="-122"/>
            </a:endParaRPr>
          </a:p>
        </p:txBody>
      </p:sp>
      <p:sp>
        <p:nvSpPr>
          <p:cNvPr id="14" name="矩形 13"/>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1534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anim calcmode="lin" valueType="num">
                                      <p:cBhvr additive="base">
                                        <p:cTn id="19"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anim calcmode="lin" valueType="num">
                                      <p:cBhvr additive="base">
                                        <p:cTn id="25"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xEl>
                                              <p:pRg st="3" end="3"/>
                                            </p:txEl>
                                          </p:spTgt>
                                        </p:tgtEl>
                                        <p:attrNameLst>
                                          <p:attrName>style.visibility</p:attrName>
                                        </p:attrNameLst>
                                      </p:cBhvr>
                                      <p:to>
                                        <p:strVal val="visible"/>
                                      </p:to>
                                    </p:set>
                                    <p:anim calcmode="lin" valueType="num">
                                      <p:cBhvr additive="base">
                                        <p:cTn id="31"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animBg="1"/>
      <p:bldP spid="13"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Text Box 18"/>
          <p:cNvSpPr txBox="1">
            <a:spLocks noChangeArrowheads="1"/>
          </p:cNvSpPr>
          <p:nvPr/>
        </p:nvSpPr>
        <p:spPr bwMode="auto">
          <a:xfrm>
            <a:off x="538982" y="1851094"/>
            <a:ext cx="7215187" cy="482600"/>
          </a:xfrm>
          <a:prstGeom prst="rect">
            <a:avLst/>
          </a:prstGeom>
          <a:noFill/>
          <a:ln w="9525" algn="ctr">
            <a:noFill/>
            <a:miter lim="800000"/>
            <a:headEnd/>
            <a:tailEnd/>
          </a:ln>
        </p:spPr>
        <p:txBody>
          <a:bodyPr>
            <a:spAutoFit/>
          </a:bodyPr>
          <a:lstStyle/>
          <a:p>
            <a:pPr algn="l">
              <a:lnSpc>
                <a:spcPct val="150000"/>
              </a:lnSpc>
            </a:pPr>
            <a:r>
              <a:rPr lang="en-US" altLang="zh-CN" sz="2000">
                <a:solidFill>
                  <a:prstClr val="black"/>
                </a:solidFill>
                <a:latin typeface="黑体" pitchFamily="2" charset="-122"/>
                <a:ea typeface="黑体" pitchFamily="2" charset="-122"/>
              </a:rPr>
              <a:t>    </a:t>
            </a:r>
            <a:endParaRPr lang="zh-CN" altLang="en-US" sz="2000">
              <a:solidFill>
                <a:prstClr val="black"/>
              </a:solidFill>
              <a:latin typeface="黑体" pitchFamily="2" charset="-122"/>
              <a:ea typeface="黑体" pitchFamily="2" charset="-122"/>
            </a:endParaRPr>
          </a:p>
        </p:txBody>
      </p:sp>
      <p:sp>
        <p:nvSpPr>
          <p:cNvPr id="9" name="Text Box 2"/>
          <p:cNvSpPr txBox="1">
            <a:spLocks noChangeArrowheads="1"/>
          </p:cNvSpPr>
          <p:nvPr/>
        </p:nvSpPr>
        <p:spPr bwMode="auto">
          <a:xfrm>
            <a:off x="3112101" y="947214"/>
            <a:ext cx="5570756" cy="523220"/>
          </a:xfrm>
          <a:prstGeom prst="rect">
            <a:avLst/>
          </a:prstGeom>
          <a:noFill/>
          <a:ln w="9525">
            <a:noFill/>
            <a:miter lim="800000"/>
            <a:headEnd/>
            <a:tailEnd/>
          </a:ln>
        </p:spPr>
        <p:txBody>
          <a:bodyPr wrap="none">
            <a:spAutoFit/>
          </a:bodyPr>
          <a:lstStyle/>
          <a:p>
            <a:pPr algn="l"/>
            <a:r>
              <a:rPr lang="zh-CN" altLang="en-US" sz="2800" dirty="0">
                <a:solidFill>
                  <a:srgbClr val="FFC000"/>
                </a:solidFill>
                <a:latin typeface="黑体" pitchFamily="2" charset="-122"/>
                <a:ea typeface="黑体" pitchFamily="2" charset="-122"/>
              </a:rPr>
              <a:t>死锁的定义、必要条件和处理方法</a:t>
            </a:r>
          </a:p>
        </p:txBody>
      </p:sp>
      <p:sp>
        <p:nvSpPr>
          <p:cNvPr id="10" name="Rectangle 4"/>
          <p:cNvSpPr>
            <a:spLocks noChangeArrowheads="1"/>
          </p:cNvSpPr>
          <p:nvPr/>
        </p:nvSpPr>
        <p:spPr bwMode="auto">
          <a:xfrm>
            <a:off x="3167767" y="1592007"/>
            <a:ext cx="5459424" cy="461665"/>
          </a:xfrm>
          <a:prstGeom prst="rect">
            <a:avLst/>
          </a:prstGeom>
          <a:noFill/>
          <a:ln w="9525" algn="ctr">
            <a:noFill/>
            <a:miter lim="800000"/>
            <a:headEnd/>
            <a:tailEnd/>
          </a:ln>
        </p:spPr>
        <p:txBody>
          <a:bodyPr wrap="square">
            <a:spAutoFit/>
          </a:bodyPr>
          <a:lstStyle/>
          <a:p>
            <a:pPr algn="l"/>
            <a:r>
              <a:rPr lang="en-US" altLang="zh-CN" dirty="0">
                <a:solidFill>
                  <a:srgbClr val="FF0000"/>
                </a:solidFill>
                <a:latin typeface="黑体" pitchFamily="2" charset="-122"/>
                <a:ea typeface="黑体" pitchFamily="2" charset="-122"/>
              </a:rPr>
              <a:t>3  </a:t>
            </a:r>
            <a:r>
              <a:rPr lang="zh-CN" altLang="en-US" dirty="0">
                <a:solidFill>
                  <a:srgbClr val="FF0000"/>
                </a:solidFill>
                <a:latin typeface="黑体" pitchFamily="2" charset="-122"/>
                <a:ea typeface="黑体" pitchFamily="2" charset="-122"/>
              </a:rPr>
              <a:t>处理死锁的基本方法 </a:t>
            </a:r>
          </a:p>
        </p:txBody>
      </p:sp>
      <p:grpSp>
        <p:nvGrpSpPr>
          <p:cNvPr id="2" name="组合 1"/>
          <p:cNvGrpSpPr/>
          <p:nvPr/>
        </p:nvGrpSpPr>
        <p:grpSpPr>
          <a:xfrm>
            <a:off x="2987824" y="3212976"/>
            <a:ext cx="6251974" cy="2091638"/>
            <a:chOff x="285750" y="2071688"/>
            <a:chExt cx="8789921" cy="2813526"/>
          </a:xfrm>
        </p:grpSpPr>
        <p:sp>
          <p:nvSpPr>
            <p:cNvPr id="14" name="Text Box 7"/>
            <p:cNvSpPr txBox="1">
              <a:spLocks noChangeArrowheads="1"/>
            </p:cNvSpPr>
            <p:nvPr/>
          </p:nvSpPr>
          <p:spPr bwMode="auto">
            <a:xfrm>
              <a:off x="428625" y="2071688"/>
              <a:ext cx="5122869" cy="428964"/>
            </a:xfrm>
            <a:prstGeom prst="rect">
              <a:avLst/>
            </a:prstGeom>
            <a:noFill/>
            <a:ln w="9525">
              <a:noFill/>
              <a:miter lim="800000"/>
              <a:headEnd/>
              <a:tailEnd/>
            </a:ln>
          </p:spPr>
          <p:txBody>
            <a:bodyPr wrap="none" lIns="87273" tIns="43636" rIns="87273" bIns="43636">
              <a:spAutoFit/>
            </a:bodyPr>
            <a:lstStyle/>
            <a:p>
              <a:pPr algn="l" defTabSz="873125"/>
              <a:r>
                <a:rPr lang="zh-CN" altLang="en-US" sz="1600" b="1" dirty="0">
                  <a:solidFill>
                    <a:srgbClr val="FF0000"/>
                  </a:solidFill>
                  <a:latin typeface="黑体" pitchFamily="2" charset="-122"/>
                  <a:ea typeface="黑体" pitchFamily="2" charset="-122"/>
                </a:rPr>
                <a:t>顺其自然</a:t>
              </a:r>
              <a:r>
                <a:rPr lang="zh-CN" altLang="en-US" sz="1600" b="1" dirty="0">
                  <a:solidFill>
                    <a:schemeClr val="tx1"/>
                  </a:solidFill>
                  <a:latin typeface="黑体" pitchFamily="2" charset="-122"/>
                  <a:ea typeface="黑体" pitchFamily="2" charset="-122"/>
                </a:rPr>
                <a:t>：忽略此问题不做任何实际处理  </a:t>
              </a:r>
              <a:r>
                <a:rPr lang="en-US" altLang="zh-CN" sz="1600" b="1" dirty="0">
                  <a:solidFill>
                    <a:schemeClr val="tx1"/>
                  </a:solidFill>
                  <a:latin typeface="黑体" pitchFamily="2" charset="-122"/>
                  <a:ea typeface="黑体" pitchFamily="2" charset="-122"/>
                </a:rPr>
                <a:t>(</a:t>
              </a:r>
              <a:r>
                <a:rPr lang="zh-CN" altLang="en-US" sz="1600" b="1" dirty="0">
                  <a:solidFill>
                    <a:schemeClr val="tx1"/>
                  </a:solidFill>
                  <a:latin typeface="黑体" pitchFamily="2" charset="-122"/>
                  <a:ea typeface="黑体" pitchFamily="2" charset="-122"/>
                </a:rPr>
                <a:t>鸵鸟策略</a:t>
              </a:r>
              <a:r>
                <a:rPr lang="en-US" altLang="zh-CN" sz="1600" b="1" dirty="0">
                  <a:solidFill>
                    <a:schemeClr val="tx1"/>
                  </a:solidFill>
                  <a:latin typeface="黑体" pitchFamily="2" charset="-122"/>
                  <a:ea typeface="黑体" pitchFamily="2" charset="-122"/>
                </a:rPr>
                <a:t>)</a:t>
              </a:r>
            </a:p>
          </p:txBody>
        </p:sp>
        <p:sp>
          <p:nvSpPr>
            <p:cNvPr id="15" name="Text Box 8"/>
            <p:cNvSpPr txBox="1">
              <a:spLocks noChangeArrowheads="1"/>
            </p:cNvSpPr>
            <p:nvPr/>
          </p:nvSpPr>
          <p:spPr bwMode="auto">
            <a:xfrm>
              <a:off x="428625" y="3000377"/>
              <a:ext cx="1823614" cy="428964"/>
            </a:xfrm>
            <a:prstGeom prst="rect">
              <a:avLst/>
            </a:prstGeom>
            <a:noFill/>
            <a:ln w="9525">
              <a:noFill/>
              <a:miter lim="800000"/>
              <a:headEnd/>
              <a:tailEnd/>
            </a:ln>
          </p:spPr>
          <p:txBody>
            <a:bodyPr wrap="none" lIns="87273" tIns="43636" rIns="87273" bIns="43636">
              <a:spAutoFit/>
            </a:bodyPr>
            <a:lstStyle/>
            <a:p>
              <a:pPr algn="l" defTabSz="873125"/>
              <a:r>
                <a:rPr lang="zh-CN" altLang="en-US" sz="1600" b="1" dirty="0">
                  <a:solidFill>
                    <a:schemeClr val="tx1"/>
                  </a:solidFill>
                  <a:latin typeface="黑体" pitchFamily="2" charset="-122"/>
                  <a:ea typeface="黑体" pitchFamily="2" charset="-122"/>
                </a:rPr>
                <a:t>设计无死锁的系统</a:t>
              </a:r>
            </a:p>
          </p:txBody>
        </p:sp>
        <p:sp>
          <p:nvSpPr>
            <p:cNvPr id="16" name="Text Box 9"/>
            <p:cNvSpPr txBox="1">
              <a:spLocks noChangeArrowheads="1"/>
            </p:cNvSpPr>
            <p:nvPr/>
          </p:nvSpPr>
          <p:spPr bwMode="auto">
            <a:xfrm>
              <a:off x="428625" y="4214812"/>
              <a:ext cx="4572000" cy="428964"/>
            </a:xfrm>
            <a:prstGeom prst="rect">
              <a:avLst/>
            </a:prstGeom>
            <a:noFill/>
            <a:ln w="9525">
              <a:noFill/>
              <a:miter lim="800000"/>
              <a:headEnd/>
              <a:tailEnd/>
            </a:ln>
          </p:spPr>
          <p:txBody>
            <a:bodyPr lIns="87273" tIns="43636" rIns="87273" bIns="43636">
              <a:spAutoFit/>
            </a:bodyPr>
            <a:lstStyle/>
            <a:p>
              <a:pPr algn="l" defTabSz="873125"/>
              <a:r>
                <a:rPr lang="zh-CN" altLang="en-US" sz="1600" b="1" dirty="0">
                  <a:solidFill>
                    <a:srgbClr val="FF0000"/>
                  </a:solidFill>
                  <a:latin typeface="黑体" pitchFamily="2" charset="-122"/>
                  <a:ea typeface="黑体" pitchFamily="2" charset="-122"/>
                </a:rPr>
                <a:t>先礼后兵</a:t>
              </a:r>
              <a:r>
                <a:rPr lang="zh-CN" altLang="en-US" sz="1600" b="1" dirty="0">
                  <a:solidFill>
                    <a:schemeClr val="tx1"/>
                  </a:solidFill>
                  <a:latin typeface="黑体" pitchFamily="2" charset="-122"/>
                  <a:ea typeface="黑体" pitchFamily="2" charset="-122"/>
                </a:rPr>
                <a:t>：允许系统出现死锁后排除</a:t>
              </a:r>
            </a:p>
          </p:txBody>
        </p:sp>
        <p:sp>
          <p:nvSpPr>
            <p:cNvPr id="18" name="Text Box 10"/>
            <p:cNvSpPr txBox="1">
              <a:spLocks noChangeArrowheads="1"/>
            </p:cNvSpPr>
            <p:nvPr/>
          </p:nvSpPr>
          <p:spPr bwMode="auto">
            <a:xfrm>
              <a:off x="2792413" y="2786064"/>
              <a:ext cx="4313227" cy="428964"/>
            </a:xfrm>
            <a:prstGeom prst="rect">
              <a:avLst/>
            </a:prstGeom>
            <a:noFill/>
            <a:ln w="9525">
              <a:noFill/>
              <a:miter lim="800000"/>
              <a:headEnd/>
              <a:tailEnd/>
            </a:ln>
          </p:spPr>
          <p:txBody>
            <a:bodyPr wrap="none" lIns="87273" tIns="43636" rIns="87273" bIns="43636">
              <a:spAutoFit/>
            </a:bodyPr>
            <a:lstStyle/>
            <a:p>
              <a:pPr algn="l" defTabSz="873125"/>
              <a:r>
                <a:rPr lang="zh-CN" altLang="en-US" sz="1600" b="1" dirty="0">
                  <a:solidFill>
                    <a:srgbClr val="FF0000"/>
                  </a:solidFill>
                  <a:latin typeface="黑体" pitchFamily="2" charset="-122"/>
                  <a:ea typeface="黑体" pitchFamily="2" charset="-122"/>
                </a:rPr>
                <a:t>斩草除根</a:t>
              </a:r>
              <a:r>
                <a:rPr lang="zh-CN" altLang="en-US" sz="1600" b="1" dirty="0">
                  <a:solidFill>
                    <a:schemeClr val="tx1"/>
                  </a:solidFill>
                  <a:latin typeface="黑体" pitchFamily="2" charset="-122"/>
                  <a:ea typeface="黑体" pitchFamily="2" charset="-122"/>
                </a:rPr>
                <a:t>：</a:t>
              </a:r>
              <a:r>
                <a:rPr lang="zh-CN" altLang="en-US" sz="1600" b="1" dirty="0">
                  <a:solidFill>
                    <a:srgbClr val="FF0000"/>
                  </a:solidFill>
                  <a:latin typeface="黑体" pitchFamily="2" charset="-122"/>
                  <a:ea typeface="黑体" pitchFamily="2" charset="-122"/>
                </a:rPr>
                <a:t>预防死锁</a:t>
              </a:r>
              <a:r>
                <a:rPr lang="zh-CN" altLang="en-US" sz="1600" b="1" dirty="0">
                  <a:solidFill>
                    <a:prstClr val="black"/>
                  </a:solidFill>
                  <a:latin typeface="黑体" pitchFamily="2" charset="-122"/>
                  <a:ea typeface="黑体" pitchFamily="2" charset="-122"/>
                </a:rPr>
                <a:t> </a:t>
              </a:r>
              <a:r>
                <a:rPr lang="en-US" altLang="zh-CN" sz="1600" b="1" dirty="0">
                  <a:solidFill>
                    <a:schemeClr val="tx1"/>
                  </a:solidFill>
                  <a:latin typeface="黑体" pitchFamily="2" charset="-122"/>
                  <a:ea typeface="黑体" pitchFamily="2" charset="-122"/>
                </a:rPr>
                <a:t>(deadlock prevention)</a:t>
              </a:r>
            </a:p>
          </p:txBody>
        </p:sp>
        <p:sp>
          <p:nvSpPr>
            <p:cNvPr id="19" name="Text Box 11"/>
            <p:cNvSpPr txBox="1">
              <a:spLocks noChangeArrowheads="1"/>
            </p:cNvSpPr>
            <p:nvPr/>
          </p:nvSpPr>
          <p:spPr bwMode="auto">
            <a:xfrm>
              <a:off x="2792413" y="3290887"/>
              <a:ext cx="4209426" cy="428964"/>
            </a:xfrm>
            <a:prstGeom prst="rect">
              <a:avLst/>
            </a:prstGeom>
            <a:noFill/>
            <a:ln w="9525">
              <a:noFill/>
              <a:miter lim="800000"/>
              <a:headEnd/>
              <a:tailEnd/>
            </a:ln>
          </p:spPr>
          <p:txBody>
            <a:bodyPr wrap="none" lIns="87273" tIns="43636" rIns="87273" bIns="43636">
              <a:spAutoFit/>
            </a:bodyPr>
            <a:lstStyle/>
            <a:p>
              <a:pPr algn="l" defTabSz="873125"/>
              <a:r>
                <a:rPr lang="zh-CN" altLang="en-US" sz="1600" b="1" dirty="0">
                  <a:solidFill>
                    <a:srgbClr val="FF0000"/>
                  </a:solidFill>
                  <a:latin typeface="黑体" pitchFamily="2" charset="-122"/>
                  <a:ea typeface="黑体" pitchFamily="2" charset="-122"/>
                </a:rPr>
                <a:t>先发制人</a:t>
              </a:r>
              <a:r>
                <a:rPr lang="zh-CN" altLang="en-US" sz="1600" b="1" dirty="0">
                  <a:solidFill>
                    <a:schemeClr val="tx1"/>
                  </a:solidFill>
                  <a:latin typeface="黑体" pitchFamily="2" charset="-122"/>
                  <a:ea typeface="黑体" pitchFamily="2" charset="-122"/>
                </a:rPr>
                <a:t>：</a:t>
              </a:r>
              <a:r>
                <a:rPr lang="zh-CN" altLang="en-US" sz="1600" b="1" dirty="0">
                  <a:solidFill>
                    <a:srgbClr val="FF0000"/>
                  </a:solidFill>
                  <a:latin typeface="黑体" pitchFamily="2" charset="-122"/>
                  <a:ea typeface="黑体" pitchFamily="2" charset="-122"/>
                </a:rPr>
                <a:t>避免死锁</a:t>
              </a:r>
              <a:r>
                <a:rPr lang="zh-CN" altLang="en-US" sz="1600" b="1" dirty="0">
                  <a:solidFill>
                    <a:prstClr val="black"/>
                  </a:solidFill>
                  <a:latin typeface="黑体" pitchFamily="2" charset="-122"/>
                  <a:ea typeface="黑体" pitchFamily="2" charset="-122"/>
                </a:rPr>
                <a:t> </a:t>
              </a:r>
              <a:r>
                <a:rPr lang="en-US" altLang="zh-CN" sz="1600" b="1" dirty="0">
                  <a:solidFill>
                    <a:schemeClr val="tx1"/>
                  </a:solidFill>
                  <a:latin typeface="黑体" pitchFamily="2" charset="-122"/>
                  <a:ea typeface="黑体" pitchFamily="2" charset="-122"/>
                </a:rPr>
                <a:t>(deadlock avoidance)</a:t>
              </a:r>
            </a:p>
          </p:txBody>
        </p:sp>
        <p:sp>
          <p:nvSpPr>
            <p:cNvPr id="20" name="Text Box 12"/>
            <p:cNvSpPr txBox="1">
              <a:spLocks noChangeArrowheads="1"/>
            </p:cNvSpPr>
            <p:nvPr/>
          </p:nvSpPr>
          <p:spPr bwMode="auto">
            <a:xfrm>
              <a:off x="4994275" y="4003674"/>
              <a:ext cx="4081396" cy="449739"/>
            </a:xfrm>
            <a:prstGeom prst="rect">
              <a:avLst/>
            </a:prstGeom>
            <a:noFill/>
            <a:ln w="9525">
              <a:noFill/>
              <a:miter lim="800000"/>
              <a:headEnd/>
              <a:tailEnd/>
            </a:ln>
          </p:spPr>
          <p:txBody>
            <a:bodyPr wrap="none" lIns="87273" tIns="43636" rIns="87273" bIns="43636">
              <a:spAutoFit/>
            </a:bodyPr>
            <a:lstStyle/>
            <a:p>
              <a:pPr algn="l" defTabSz="873125"/>
              <a:r>
                <a:rPr lang="zh-CN" altLang="en-US" sz="1600" b="1" dirty="0">
                  <a:solidFill>
                    <a:srgbClr val="FF0000"/>
                  </a:solidFill>
                  <a:latin typeface="黑体" pitchFamily="2" charset="-122"/>
                  <a:ea typeface="黑体" pitchFamily="2" charset="-122"/>
                </a:rPr>
                <a:t>检测死锁</a:t>
              </a:r>
              <a:r>
                <a:rPr lang="zh-CN" altLang="en-US" sz="1600" b="1" dirty="0">
                  <a:solidFill>
                    <a:prstClr val="black"/>
                  </a:solidFill>
                  <a:latin typeface="黑体" pitchFamily="2" charset="-122"/>
                  <a:ea typeface="黑体" pitchFamily="2" charset="-122"/>
                </a:rPr>
                <a:t> </a:t>
              </a:r>
              <a:r>
                <a:rPr lang="en-US" altLang="zh-CN" sz="1400" b="1" dirty="0">
                  <a:solidFill>
                    <a:schemeClr val="tx1"/>
                  </a:solidFill>
                  <a:latin typeface="黑体" pitchFamily="2" charset="-122"/>
                  <a:ea typeface="黑体" pitchFamily="2" charset="-122"/>
                </a:rPr>
                <a:t>(deadlock detection)</a:t>
              </a:r>
            </a:p>
          </p:txBody>
        </p:sp>
        <p:sp>
          <p:nvSpPr>
            <p:cNvPr id="21" name="Text Box 13"/>
            <p:cNvSpPr txBox="1">
              <a:spLocks noChangeArrowheads="1"/>
            </p:cNvSpPr>
            <p:nvPr/>
          </p:nvSpPr>
          <p:spPr bwMode="auto">
            <a:xfrm>
              <a:off x="4994275" y="4435475"/>
              <a:ext cx="3955187" cy="449739"/>
            </a:xfrm>
            <a:prstGeom prst="rect">
              <a:avLst/>
            </a:prstGeom>
            <a:noFill/>
            <a:ln w="9525">
              <a:noFill/>
              <a:miter lim="800000"/>
              <a:headEnd/>
              <a:tailEnd/>
            </a:ln>
          </p:spPr>
          <p:txBody>
            <a:bodyPr wrap="none" lIns="87273" tIns="43636" rIns="87273" bIns="43636">
              <a:spAutoFit/>
            </a:bodyPr>
            <a:lstStyle/>
            <a:p>
              <a:pPr algn="l" defTabSz="873125"/>
              <a:r>
                <a:rPr lang="zh-CN" altLang="en-US" sz="1600" b="1" dirty="0">
                  <a:solidFill>
                    <a:srgbClr val="FF0000"/>
                  </a:solidFill>
                  <a:latin typeface="黑体" pitchFamily="2" charset="-122"/>
                  <a:ea typeface="黑体" pitchFamily="2" charset="-122"/>
                </a:rPr>
                <a:t>解除死锁</a:t>
              </a:r>
              <a:r>
                <a:rPr lang="zh-CN" altLang="en-US" sz="1600" b="1" dirty="0">
                  <a:solidFill>
                    <a:prstClr val="black"/>
                  </a:solidFill>
                  <a:latin typeface="黑体" pitchFamily="2" charset="-122"/>
                  <a:ea typeface="黑体" pitchFamily="2" charset="-122"/>
                </a:rPr>
                <a:t> </a:t>
              </a:r>
              <a:r>
                <a:rPr lang="en-US" altLang="zh-CN" sz="1400" b="1" dirty="0">
                  <a:solidFill>
                    <a:schemeClr val="tx1"/>
                  </a:solidFill>
                  <a:latin typeface="黑体" pitchFamily="2" charset="-122"/>
                  <a:ea typeface="黑体" pitchFamily="2" charset="-122"/>
                </a:rPr>
                <a:t>(deadlock recovery)</a:t>
              </a:r>
            </a:p>
          </p:txBody>
        </p:sp>
        <p:sp>
          <p:nvSpPr>
            <p:cNvPr id="22" name="AutoShape 14"/>
            <p:cNvSpPr>
              <a:spLocks/>
            </p:cNvSpPr>
            <p:nvPr/>
          </p:nvSpPr>
          <p:spPr bwMode="auto">
            <a:xfrm>
              <a:off x="2844308" y="2920051"/>
              <a:ext cx="133349" cy="755650"/>
            </a:xfrm>
            <a:prstGeom prst="leftBrace">
              <a:avLst>
                <a:gd name="adj1" fmla="val 47222"/>
                <a:gd name="adj2" fmla="val 50000"/>
              </a:avLst>
            </a:prstGeom>
            <a:noFill/>
            <a:ln w="9525">
              <a:solidFill>
                <a:sysClr val="windowText" lastClr="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黑体" pitchFamily="2" charset="-122"/>
                <a:ea typeface="黑体" pitchFamily="2" charset="-122"/>
              </a:endParaRPr>
            </a:p>
          </p:txBody>
        </p:sp>
        <p:sp>
          <p:nvSpPr>
            <p:cNvPr id="23" name="AutoShape 15"/>
            <p:cNvSpPr>
              <a:spLocks/>
            </p:cNvSpPr>
            <p:nvPr/>
          </p:nvSpPr>
          <p:spPr bwMode="auto">
            <a:xfrm>
              <a:off x="4949026" y="4107200"/>
              <a:ext cx="133349" cy="757238"/>
            </a:xfrm>
            <a:prstGeom prst="leftBrace">
              <a:avLst>
                <a:gd name="adj1" fmla="val 47321"/>
                <a:gd name="adj2" fmla="val 50000"/>
              </a:avLst>
            </a:prstGeom>
            <a:noFill/>
            <a:ln w="9525">
              <a:solidFill>
                <a:sysClr val="windowText" lastClr="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黑体" pitchFamily="2" charset="-122"/>
                <a:ea typeface="黑体" pitchFamily="2" charset="-122"/>
              </a:endParaRPr>
            </a:p>
          </p:txBody>
        </p:sp>
        <p:sp>
          <p:nvSpPr>
            <p:cNvPr id="24" name="AutoShape 16"/>
            <p:cNvSpPr>
              <a:spLocks/>
            </p:cNvSpPr>
            <p:nvPr/>
          </p:nvSpPr>
          <p:spPr bwMode="auto">
            <a:xfrm>
              <a:off x="285750" y="2214563"/>
              <a:ext cx="147638" cy="2397125"/>
            </a:xfrm>
            <a:prstGeom prst="leftBrace">
              <a:avLst>
                <a:gd name="adj1" fmla="val 135304"/>
                <a:gd name="adj2" fmla="val 50000"/>
              </a:avLst>
            </a:prstGeom>
            <a:noFill/>
            <a:ln w="9525">
              <a:solidFill>
                <a:sysClr val="windowText" lastClr="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黑体" pitchFamily="2" charset="-122"/>
                <a:ea typeface="黑体" pitchFamily="2" charset="-122"/>
              </a:endParaRPr>
            </a:p>
          </p:txBody>
        </p:sp>
      </p:grpSp>
      <p:sp>
        <p:nvSpPr>
          <p:cNvPr id="25" name="矩形 24"/>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354643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ChangeArrowheads="1"/>
          </p:cNvSpPr>
          <p:nvPr/>
        </p:nvSpPr>
        <p:spPr bwMode="auto">
          <a:xfrm>
            <a:off x="899592" y="188640"/>
            <a:ext cx="6870700" cy="609600"/>
          </a:xfrm>
          <a:prstGeom prst="rect">
            <a:avLst/>
          </a:prstGeom>
          <a:noFill/>
          <a:ln w="9525">
            <a:noFill/>
            <a:miter lim="800000"/>
            <a:headEnd/>
            <a:tailEnd/>
          </a:ln>
        </p:spPr>
        <p:txBody>
          <a:bodyPr/>
          <a:lstStyle/>
          <a:p>
            <a:r>
              <a:rPr kumimoji="0" lang="zh-CN" altLang="en-US" sz="4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 纲</a:t>
            </a:r>
          </a:p>
        </p:txBody>
      </p:sp>
      <p:graphicFrame>
        <p:nvGraphicFramePr>
          <p:cNvPr id="3" name="表格 2"/>
          <p:cNvGraphicFramePr>
            <a:graphicFrameLocks noGrp="1"/>
          </p:cNvGraphicFramePr>
          <p:nvPr>
            <p:extLst>
              <p:ext uri="{D42A27DB-BD31-4B8C-83A1-F6EECF244321}">
                <p14:modId xmlns:p14="http://schemas.microsoft.com/office/powerpoint/2010/main" val="1263725728"/>
              </p:ext>
            </p:extLst>
          </p:nvPr>
        </p:nvGraphicFramePr>
        <p:xfrm>
          <a:off x="1259632" y="1628800"/>
          <a:ext cx="6408712" cy="3901875"/>
        </p:xfrm>
        <a:graphic>
          <a:graphicData uri="http://schemas.openxmlformats.org/drawingml/2006/table">
            <a:tbl>
              <a:tblPr>
                <a:tableStyleId>{5C22544A-7EE6-4342-B048-85BDC9FD1C3A}</a:tableStyleId>
              </a:tblPr>
              <a:tblGrid>
                <a:gridCol w="6408712"/>
              </a:tblGrid>
              <a:tr h="504056">
                <a:tc>
                  <a:txBody>
                    <a:bodyPr/>
                    <a:lstStyle/>
                    <a:p>
                      <a:pPr marL="0" algn="l" defTabSz="457207" rtl="0" eaLnBrk="1" fontAlgn="ctr" latinLnBrk="0" hangingPunct="1"/>
                      <a:r>
                        <a:rPr lang="en-US" altLang="zh-CN" sz="2800" b="1" u="none" strike="noStrike"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3.1  </a:t>
                      </a:r>
                      <a:r>
                        <a:rPr lang="zh-CN" altLang="en-US" sz="2800" b="1" u="none" strike="noStrike"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处理机调度的层次和调度算法</a:t>
                      </a:r>
                    </a:p>
                  </a:txBody>
                  <a:tcPr marL="7620" marR="7620" marT="7620" marB="0" anchor="ctr">
                    <a:solidFill>
                      <a:schemeClr val="bg2">
                        <a:lumMod val="50000"/>
                      </a:schemeClr>
                    </a:solidFill>
                  </a:tcPr>
                </a:tc>
              </a:tr>
              <a:tr h="504056">
                <a:tc>
                  <a:txBody>
                    <a:bodyPr/>
                    <a:lstStyle/>
                    <a:p>
                      <a:pPr algn="l" fontAlgn="ctr"/>
                      <a:r>
                        <a:rPr lang="en-US" sz="2800" b="1"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  </a:t>
                      </a:r>
                      <a:r>
                        <a:rPr lang="zh-CN" altLang="en-US" sz="2800" b="1"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作业与作业调度</a:t>
                      </a:r>
                      <a:endPar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2">
                        <a:lumMod val="50000"/>
                      </a:schemeClr>
                    </a:solidFill>
                  </a:tcPr>
                </a:tc>
              </a:tr>
              <a:tr h="504056">
                <a:tc>
                  <a:txBody>
                    <a:bodyPr/>
                    <a:lstStyle/>
                    <a:p>
                      <a:pPr marL="0" algn="l" defTabSz="457207" rtl="0" eaLnBrk="1" fontAlgn="ctr" latinLnBrk="0" hangingPunct="1"/>
                      <a:r>
                        <a:rPr lang="en-US" sz="2800" b="1" u="none" strike="noStrike"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3.3  </a:t>
                      </a:r>
                      <a:r>
                        <a:rPr lang="zh-CN" altLang="en-US" sz="2800" b="1" u="none" strike="noStrike"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进程调度</a:t>
                      </a:r>
                      <a:endParaRPr lang="zh-CN" altLang="en-US" sz="2800" b="1" u="none" strike="noStrike"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a:txBody>
                  <a:tcPr marL="7620" marR="7620" marT="7620" marB="0" anchor="ctr">
                    <a:solidFill>
                      <a:schemeClr val="bg2">
                        <a:lumMod val="50000"/>
                      </a:schemeClr>
                    </a:solidFill>
                  </a:tcPr>
                </a:tc>
              </a:tr>
              <a:tr h="432048">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3.4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 </a:t>
                      </a:r>
                    </a:p>
                  </a:txBody>
                  <a:tcPr marL="7620" marR="7620" marT="7620" marB="0" anchor="ctr">
                    <a:solidFill>
                      <a:schemeClr val="bg2">
                        <a:lumMod val="50000"/>
                      </a:schemeClr>
                    </a:solidFill>
                  </a:tcPr>
                </a:tc>
              </a:tr>
              <a:tr h="517368">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3.5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bg2">
                        <a:lumMod val="50000"/>
                      </a:schemeClr>
                    </a:solidFill>
                  </a:tcPr>
                </a:tc>
              </a:tr>
              <a:tr h="479333">
                <a:tc>
                  <a:txBody>
                    <a:bodyPr/>
                    <a:lstStyle/>
                    <a:p>
                      <a:pPr algn="l" fontAlgn="ctr"/>
                      <a:r>
                        <a:rPr lang="en-US" altLang="zh-CN" sz="2800" b="1" i="0" u="none" strike="noStrike" dirty="0" smtClean="0">
                          <a:solidFill>
                            <a:schemeClr val="accent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3.6  </a:t>
                      </a:r>
                      <a:r>
                        <a:rPr lang="zh-CN" altLang="en-US" sz="2800" b="1" i="0" u="none" strike="noStrike" dirty="0" smtClean="0">
                          <a:solidFill>
                            <a:schemeClr val="accent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solidFill>
                  </a:tcPr>
                </a:tc>
              </a:tr>
              <a:tr h="479333">
                <a:tc>
                  <a:txBody>
                    <a:bodyPr/>
                    <a:lstStyle/>
                    <a:p>
                      <a:pPr marL="0" marR="0" indent="0" algn="l" defTabSz="457207" rtl="0" eaLnBrk="1" fontAlgn="ctr" latinLnBrk="0" hangingPunct="1">
                        <a:lnSpc>
                          <a:spcPct val="100000"/>
                        </a:lnSpc>
                        <a:spcBef>
                          <a:spcPts val="0"/>
                        </a:spcBef>
                        <a:spcAft>
                          <a:spcPts val="0"/>
                        </a:spcAft>
                        <a:buClrTx/>
                        <a:buSzTx/>
                        <a:buFontTx/>
                        <a:buNone/>
                        <a:tabLst/>
                        <a:defRPr/>
                      </a:pP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3.7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2">
                        <a:lumMod val="50000"/>
                      </a:schemeClr>
                    </a:solidFill>
                  </a:tcPr>
                </a:tc>
              </a:tr>
              <a:tr h="479333">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3.8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bg2">
                        <a:lumMod val="50000"/>
                      </a:schemeClr>
                    </a:solidFill>
                  </a:tcPr>
                </a:tc>
              </a:tr>
            </a:tbl>
          </a:graphicData>
        </a:graphic>
      </p:graphicFrame>
    </p:spTree>
    <p:extLst>
      <p:ext uri="{BB962C8B-B14F-4D97-AF65-F5344CB8AC3E}">
        <p14:creationId xmlns:p14="http://schemas.microsoft.com/office/powerpoint/2010/main" val="36005164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Text Box 18"/>
          <p:cNvSpPr txBox="1">
            <a:spLocks noChangeArrowheads="1"/>
          </p:cNvSpPr>
          <p:nvPr/>
        </p:nvSpPr>
        <p:spPr bwMode="auto">
          <a:xfrm>
            <a:off x="538982" y="1851094"/>
            <a:ext cx="7215187" cy="482600"/>
          </a:xfrm>
          <a:prstGeom prst="rect">
            <a:avLst/>
          </a:prstGeom>
          <a:noFill/>
          <a:ln w="9525" algn="ctr">
            <a:noFill/>
            <a:miter lim="800000"/>
            <a:headEnd/>
            <a:tailEnd/>
          </a:ln>
        </p:spPr>
        <p:txBody>
          <a:bodyPr>
            <a:spAutoFit/>
          </a:bodyPr>
          <a:lstStyle/>
          <a:p>
            <a:pPr algn="l">
              <a:lnSpc>
                <a:spcPct val="150000"/>
              </a:lnSpc>
            </a:pPr>
            <a:r>
              <a:rPr lang="en-US" altLang="zh-CN" sz="2000">
                <a:solidFill>
                  <a:prstClr val="black"/>
                </a:solidFill>
                <a:latin typeface="黑体" pitchFamily="2" charset="-122"/>
                <a:ea typeface="黑体" pitchFamily="2" charset="-122"/>
              </a:rPr>
              <a:t>    </a:t>
            </a:r>
            <a:endParaRPr lang="zh-CN" altLang="en-US" sz="2000">
              <a:solidFill>
                <a:prstClr val="black"/>
              </a:solidFill>
              <a:latin typeface="黑体" pitchFamily="2" charset="-122"/>
              <a:ea typeface="黑体" pitchFamily="2" charset="-122"/>
            </a:endParaRPr>
          </a:p>
        </p:txBody>
      </p:sp>
      <p:sp>
        <p:nvSpPr>
          <p:cNvPr id="9" name="Text Box 2"/>
          <p:cNvSpPr txBox="1">
            <a:spLocks noChangeArrowheads="1"/>
          </p:cNvSpPr>
          <p:nvPr/>
        </p:nvSpPr>
        <p:spPr bwMode="auto">
          <a:xfrm>
            <a:off x="3112101" y="947214"/>
            <a:ext cx="5570756" cy="523220"/>
          </a:xfrm>
          <a:prstGeom prst="rect">
            <a:avLst/>
          </a:prstGeom>
          <a:noFill/>
          <a:ln w="9525">
            <a:noFill/>
            <a:miter lim="800000"/>
            <a:headEnd/>
            <a:tailEnd/>
          </a:ln>
        </p:spPr>
        <p:txBody>
          <a:bodyPr wrap="none">
            <a:spAutoFit/>
          </a:bodyPr>
          <a:lstStyle/>
          <a:p>
            <a:pPr algn="l"/>
            <a:r>
              <a:rPr lang="zh-CN" altLang="en-US" sz="2800" dirty="0">
                <a:solidFill>
                  <a:srgbClr val="FFC000"/>
                </a:solidFill>
                <a:latin typeface="黑体" pitchFamily="2" charset="-122"/>
                <a:ea typeface="黑体" pitchFamily="2" charset="-122"/>
              </a:rPr>
              <a:t>死锁的定义、必要条件和处理方法</a:t>
            </a:r>
          </a:p>
        </p:txBody>
      </p:sp>
      <p:sp>
        <p:nvSpPr>
          <p:cNvPr id="10" name="Rectangle 4"/>
          <p:cNvSpPr>
            <a:spLocks noChangeArrowheads="1"/>
          </p:cNvSpPr>
          <p:nvPr/>
        </p:nvSpPr>
        <p:spPr bwMode="auto">
          <a:xfrm>
            <a:off x="3167767" y="1592007"/>
            <a:ext cx="5459424" cy="461665"/>
          </a:xfrm>
          <a:prstGeom prst="rect">
            <a:avLst/>
          </a:prstGeom>
          <a:noFill/>
          <a:ln w="9525" algn="ctr">
            <a:noFill/>
            <a:miter lim="800000"/>
            <a:headEnd/>
            <a:tailEnd/>
          </a:ln>
        </p:spPr>
        <p:txBody>
          <a:bodyPr wrap="square">
            <a:spAutoFit/>
          </a:bodyPr>
          <a:lstStyle/>
          <a:p>
            <a:pPr algn="l"/>
            <a:r>
              <a:rPr lang="en-US" altLang="zh-CN" dirty="0">
                <a:solidFill>
                  <a:srgbClr val="FF0000"/>
                </a:solidFill>
                <a:latin typeface="黑体" pitchFamily="2" charset="-122"/>
                <a:ea typeface="黑体" pitchFamily="2" charset="-122"/>
              </a:rPr>
              <a:t>3  </a:t>
            </a:r>
            <a:r>
              <a:rPr lang="zh-CN" altLang="en-US" dirty="0">
                <a:solidFill>
                  <a:srgbClr val="FF0000"/>
                </a:solidFill>
                <a:latin typeface="黑体" pitchFamily="2" charset="-122"/>
                <a:ea typeface="黑体" pitchFamily="2" charset="-122"/>
              </a:rPr>
              <a:t>处理死锁的基本方法 </a:t>
            </a:r>
          </a:p>
        </p:txBody>
      </p:sp>
      <p:sp>
        <p:nvSpPr>
          <p:cNvPr id="25" name="标题 1"/>
          <p:cNvSpPr txBox="1">
            <a:spLocks/>
          </p:cNvSpPr>
          <p:nvPr/>
        </p:nvSpPr>
        <p:spPr bwMode="auto">
          <a:xfrm>
            <a:off x="3273252" y="2484816"/>
            <a:ext cx="1746646" cy="5600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pitchFamily="2" charset="-122"/>
              </a:defRPr>
            </a:lvl2pPr>
            <a:lvl3pPr algn="l" rtl="0" eaLnBrk="0" fontAlgn="base" hangingPunct="0">
              <a:spcBef>
                <a:spcPct val="0"/>
              </a:spcBef>
              <a:spcAft>
                <a:spcPct val="0"/>
              </a:spcAft>
              <a:defRPr sz="4400">
                <a:solidFill>
                  <a:schemeClr val="tx1"/>
                </a:solidFill>
                <a:latin typeface="Arial" charset="0"/>
                <a:ea typeface="宋体" pitchFamily="2" charset="-122"/>
              </a:defRPr>
            </a:lvl3pPr>
            <a:lvl4pPr algn="l" rtl="0" eaLnBrk="0" fontAlgn="base" hangingPunct="0">
              <a:spcBef>
                <a:spcPct val="0"/>
              </a:spcBef>
              <a:spcAft>
                <a:spcPct val="0"/>
              </a:spcAft>
              <a:defRPr sz="4400">
                <a:solidFill>
                  <a:schemeClr val="tx1"/>
                </a:solidFill>
                <a:latin typeface="Arial" charset="0"/>
                <a:ea typeface="宋体" pitchFamily="2" charset="-122"/>
              </a:defRPr>
            </a:lvl4pPr>
            <a:lvl5pPr algn="l" rtl="0" eaLnBrk="0" fontAlgn="base" hangingPunct="0">
              <a:spcBef>
                <a:spcPct val="0"/>
              </a:spcBef>
              <a:spcAft>
                <a:spcPct val="0"/>
              </a:spcAft>
              <a:defRPr sz="4400">
                <a:solidFill>
                  <a:schemeClr val="tx1"/>
                </a:solidFill>
                <a:latin typeface="Arial" charset="0"/>
                <a:ea typeface="宋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a:lstStyle>
          <a:p>
            <a:r>
              <a:rPr kumimoji="0" lang="zh-CN" altLang="en-US" sz="2800" kern="0" dirty="0">
                <a:latin typeface="黑体" pitchFamily="2" charset="-122"/>
                <a:ea typeface="黑体" pitchFamily="2" charset="-122"/>
              </a:rPr>
              <a:t/>
            </a:r>
            <a:br>
              <a:rPr kumimoji="0" lang="zh-CN" altLang="en-US" sz="2800" kern="0" dirty="0">
                <a:latin typeface="黑体" pitchFamily="2" charset="-122"/>
                <a:ea typeface="黑体" pitchFamily="2" charset="-122"/>
              </a:rPr>
            </a:br>
            <a:r>
              <a:rPr kumimoji="0" lang="zh-CN" altLang="en-US" sz="2800" kern="0" dirty="0">
                <a:latin typeface="黑体" pitchFamily="2" charset="-122"/>
                <a:ea typeface="黑体" pitchFamily="2" charset="-122"/>
              </a:rPr>
              <a:t>鸵鸟算法</a:t>
            </a:r>
            <a:br>
              <a:rPr kumimoji="0" lang="zh-CN" altLang="en-US" sz="2800" kern="0" dirty="0">
                <a:latin typeface="黑体" pitchFamily="2" charset="-122"/>
                <a:ea typeface="黑体" pitchFamily="2" charset="-122"/>
              </a:rPr>
            </a:br>
            <a:endParaRPr kumimoji="0" lang="zh-CN" altLang="en-US" sz="2800" kern="0" dirty="0">
              <a:latin typeface="黑体" pitchFamily="2" charset="-122"/>
              <a:ea typeface="黑体" pitchFamily="2" charset="-122"/>
            </a:endParaRPr>
          </a:p>
        </p:txBody>
      </p:sp>
      <p:sp>
        <p:nvSpPr>
          <p:cNvPr id="26" name="内容占位符 2"/>
          <p:cNvSpPr txBox="1">
            <a:spLocks/>
          </p:cNvSpPr>
          <p:nvPr/>
        </p:nvSpPr>
        <p:spPr bwMode="auto">
          <a:xfrm>
            <a:off x="3112101" y="3325346"/>
            <a:ext cx="6023917" cy="306253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a:lnSpc>
                <a:spcPct val="150000"/>
              </a:lnSpc>
            </a:pPr>
            <a:r>
              <a:rPr kumimoji="0" lang="zh-CN" altLang="en-US" sz="2000" kern="0" dirty="0">
                <a:latin typeface="黑体" pitchFamily="2" charset="-122"/>
                <a:ea typeface="黑体" pitchFamily="2" charset="-122"/>
              </a:rPr>
              <a:t>思想：不采取任何措施，对死锁视而不见</a:t>
            </a:r>
          </a:p>
          <a:p>
            <a:pPr>
              <a:lnSpc>
                <a:spcPct val="150000"/>
              </a:lnSpc>
            </a:pPr>
            <a:r>
              <a:rPr kumimoji="0" lang="zh-CN" altLang="en-US" sz="2000" kern="0" dirty="0">
                <a:latin typeface="黑体" pitchFamily="2" charset="-122"/>
                <a:ea typeface="黑体" pitchFamily="2" charset="-122"/>
              </a:rPr>
              <a:t>实例：</a:t>
            </a:r>
            <a:r>
              <a:rPr kumimoji="0" lang="en-US" altLang="zh-CN" sz="2000" kern="0" dirty="0">
                <a:solidFill>
                  <a:srgbClr val="FFC000"/>
                </a:solidFill>
                <a:latin typeface="黑体" pitchFamily="2" charset="-122"/>
                <a:ea typeface="黑体" pitchFamily="2" charset="-122"/>
              </a:rPr>
              <a:t>UNIX</a:t>
            </a:r>
            <a:r>
              <a:rPr kumimoji="0" lang="zh-CN" altLang="en-US" sz="2000" kern="0" dirty="0">
                <a:solidFill>
                  <a:srgbClr val="FFC000"/>
                </a:solidFill>
                <a:latin typeface="黑体" pitchFamily="2" charset="-122"/>
                <a:ea typeface="黑体" pitchFamily="2" charset="-122"/>
              </a:rPr>
              <a:t>系统、</a:t>
            </a:r>
            <a:r>
              <a:rPr kumimoji="0" lang="en-US" altLang="zh-CN" sz="2000" kern="0" dirty="0">
                <a:solidFill>
                  <a:srgbClr val="FFC000"/>
                </a:solidFill>
                <a:latin typeface="黑体" pitchFamily="2" charset="-122"/>
                <a:ea typeface="黑体" pitchFamily="2" charset="-122"/>
              </a:rPr>
              <a:t>Windows</a:t>
            </a:r>
            <a:r>
              <a:rPr kumimoji="0" lang="zh-CN" altLang="en-US" sz="2000" kern="0" dirty="0">
                <a:latin typeface="黑体" pitchFamily="2" charset="-122"/>
                <a:ea typeface="黑体" pitchFamily="2" charset="-122"/>
              </a:rPr>
              <a:t>（还有其它许多系统）</a:t>
            </a:r>
          </a:p>
          <a:p>
            <a:pPr>
              <a:lnSpc>
                <a:spcPct val="150000"/>
              </a:lnSpc>
            </a:pPr>
            <a:r>
              <a:rPr kumimoji="0" lang="zh-CN" altLang="en-US" sz="2000" kern="0" dirty="0">
                <a:latin typeface="黑体" pitchFamily="2" charset="-122"/>
                <a:ea typeface="黑体" pitchFamily="2" charset="-122"/>
              </a:rPr>
              <a:t>由于不预防、避免死锁，故系统中可能发生死锁。而发生时又无法知道（因不检测），造成系统崩溃，需要重启</a:t>
            </a:r>
          </a:p>
          <a:p>
            <a:pPr>
              <a:lnSpc>
                <a:spcPct val="150000"/>
              </a:lnSpc>
            </a:pPr>
            <a:r>
              <a:rPr kumimoji="0" lang="zh-CN" altLang="en-US" sz="2000" kern="0" dirty="0">
                <a:latin typeface="黑体" pitchFamily="2" charset="-122"/>
                <a:ea typeface="黑体" pitchFamily="2" charset="-122"/>
              </a:rPr>
              <a:t>之所以被某些系统采用，是因为死锁不常发生</a:t>
            </a:r>
          </a:p>
          <a:p>
            <a:pPr>
              <a:lnSpc>
                <a:spcPct val="150000"/>
              </a:lnSpc>
            </a:pPr>
            <a:endParaRPr kumimoji="0" lang="zh-CN" altLang="en-US" sz="2000" kern="0" dirty="0">
              <a:latin typeface="黑体" pitchFamily="2" charset="-122"/>
              <a:ea typeface="黑体" pitchFamily="2" charset="-122"/>
            </a:endParaRPr>
          </a:p>
          <a:p>
            <a:pPr>
              <a:lnSpc>
                <a:spcPct val="150000"/>
              </a:lnSpc>
            </a:pPr>
            <a:endParaRPr kumimoji="0" lang="zh-CN" altLang="en-US" sz="2000" kern="0" dirty="0">
              <a:latin typeface="黑体" pitchFamily="2" charset="-122"/>
              <a:ea typeface="黑体" pitchFamily="2" charset="-122"/>
            </a:endParaRPr>
          </a:p>
        </p:txBody>
      </p:sp>
      <p:sp>
        <p:nvSpPr>
          <p:cNvPr id="12" name="矩形 11"/>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459302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ext uri="{D42A27DB-BD31-4B8C-83A1-F6EECF244321}">
                <p14:modId xmlns:p14="http://schemas.microsoft.com/office/powerpoint/2010/main" val="1538559031"/>
              </p:ext>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bg1"/>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Text Box 18"/>
          <p:cNvSpPr txBox="1">
            <a:spLocks noChangeArrowheads="1"/>
          </p:cNvSpPr>
          <p:nvPr/>
        </p:nvSpPr>
        <p:spPr bwMode="auto">
          <a:xfrm>
            <a:off x="538982" y="1851094"/>
            <a:ext cx="7215187" cy="482600"/>
          </a:xfrm>
          <a:prstGeom prst="rect">
            <a:avLst/>
          </a:prstGeom>
          <a:noFill/>
          <a:ln w="9525" algn="ctr">
            <a:noFill/>
            <a:miter lim="800000"/>
            <a:headEnd/>
            <a:tailEnd/>
          </a:ln>
        </p:spPr>
        <p:txBody>
          <a:bodyPr>
            <a:spAutoFit/>
          </a:bodyPr>
          <a:lstStyle/>
          <a:p>
            <a:pPr algn="l">
              <a:lnSpc>
                <a:spcPct val="150000"/>
              </a:lnSpc>
            </a:pPr>
            <a:r>
              <a:rPr lang="en-US" altLang="zh-CN" sz="2000">
                <a:solidFill>
                  <a:prstClr val="black"/>
                </a:solidFill>
                <a:latin typeface="黑体" pitchFamily="2" charset="-122"/>
                <a:ea typeface="黑体" pitchFamily="2" charset="-122"/>
              </a:rPr>
              <a:t>    </a:t>
            </a:r>
            <a:endParaRPr lang="zh-CN" altLang="en-US" sz="2000">
              <a:solidFill>
                <a:prstClr val="black"/>
              </a:solidFill>
              <a:latin typeface="黑体" pitchFamily="2" charset="-122"/>
              <a:ea typeface="黑体" pitchFamily="2" charset="-122"/>
            </a:endParaRPr>
          </a:p>
        </p:txBody>
      </p:sp>
      <p:sp>
        <p:nvSpPr>
          <p:cNvPr id="8" name="Text Box 4"/>
          <p:cNvSpPr txBox="1">
            <a:spLocks noChangeArrowheads="1"/>
          </p:cNvSpPr>
          <p:nvPr/>
        </p:nvSpPr>
        <p:spPr bwMode="auto">
          <a:xfrm>
            <a:off x="3104827" y="1807401"/>
            <a:ext cx="6048698" cy="5012549"/>
          </a:xfrm>
          <a:prstGeom prst="rect">
            <a:avLst/>
          </a:prstGeom>
          <a:noFill/>
          <a:ln w="9525">
            <a:noFill/>
            <a:miter lim="800000"/>
            <a:headEnd/>
            <a:tailEnd/>
          </a:ln>
        </p:spPr>
        <p:txBody>
          <a:bodyPr wrap="square" lIns="87273" tIns="43636" rIns="87273" bIns="43636">
            <a:spAutoFit/>
          </a:bodyPr>
          <a:lstStyle/>
          <a:p>
            <a:pPr algn="just" defTabSz="873125">
              <a:lnSpc>
                <a:spcPct val="150000"/>
              </a:lnSpc>
              <a:spcBef>
                <a:spcPct val="50000"/>
              </a:spcBef>
              <a:buSzPct val="100000"/>
              <a:buFont typeface="Wingdings" pitchFamily="2" charset="2"/>
              <a:buChar char="l"/>
            </a:pPr>
            <a:r>
              <a:rPr lang="zh-CN" altLang="en-US" sz="2000" b="1" dirty="0">
                <a:solidFill>
                  <a:schemeClr val="tx1"/>
                </a:solidFill>
                <a:latin typeface="黑体" pitchFamily="2" charset="-122"/>
                <a:ea typeface="黑体" pitchFamily="2" charset="-122"/>
              </a:rPr>
              <a:t> 通过破坏死锁存在的</a:t>
            </a:r>
            <a:r>
              <a:rPr lang="en-US" altLang="zh-CN" sz="2000" b="1" dirty="0">
                <a:solidFill>
                  <a:schemeClr val="tx1"/>
                </a:solidFill>
                <a:latin typeface="黑体" pitchFamily="2" charset="-122"/>
                <a:ea typeface="黑体" pitchFamily="2" charset="-122"/>
              </a:rPr>
              <a:t>(4</a:t>
            </a:r>
            <a:r>
              <a:rPr lang="zh-CN" altLang="en-US" sz="2000" b="1" dirty="0">
                <a:solidFill>
                  <a:schemeClr val="tx1"/>
                </a:solidFill>
                <a:latin typeface="黑体" pitchFamily="2" charset="-122"/>
                <a:ea typeface="黑体" pitchFamily="2" charset="-122"/>
              </a:rPr>
              <a:t>个</a:t>
            </a:r>
            <a:r>
              <a:rPr lang="en-US" altLang="zh-CN" sz="2000" b="1" dirty="0">
                <a:solidFill>
                  <a:schemeClr val="tx1"/>
                </a:solidFill>
                <a:latin typeface="黑体" pitchFamily="2" charset="-122"/>
                <a:ea typeface="黑体" pitchFamily="2" charset="-122"/>
              </a:rPr>
              <a:t>)</a:t>
            </a:r>
            <a:r>
              <a:rPr lang="zh-CN" altLang="en-US" sz="2000" b="1" dirty="0">
                <a:solidFill>
                  <a:schemeClr val="tx1"/>
                </a:solidFill>
                <a:latin typeface="黑体" pitchFamily="2" charset="-122"/>
                <a:ea typeface="黑体" pitchFamily="2" charset="-122"/>
              </a:rPr>
              <a:t>必要条件来防止死锁发生</a:t>
            </a:r>
            <a:endParaRPr lang="en-US" altLang="zh-CN" sz="2000" b="1" dirty="0">
              <a:solidFill>
                <a:schemeClr val="tx1"/>
              </a:solidFill>
              <a:latin typeface="黑体" pitchFamily="2" charset="-122"/>
              <a:ea typeface="黑体" pitchFamily="2" charset="-122"/>
            </a:endParaRPr>
          </a:p>
          <a:p>
            <a:pPr algn="just" defTabSz="873125">
              <a:lnSpc>
                <a:spcPct val="150000"/>
              </a:lnSpc>
              <a:spcBef>
                <a:spcPct val="50000"/>
              </a:spcBef>
              <a:buSzPct val="100000"/>
              <a:buFont typeface="Wingdings" pitchFamily="2" charset="2"/>
              <a:buChar char="l"/>
            </a:pPr>
            <a:r>
              <a:rPr lang="zh-CN" altLang="en-US" sz="2000" b="1" dirty="0">
                <a:solidFill>
                  <a:schemeClr val="tx1"/>
                </a:solidFill>
                <a:latin typeface="黑体" pitchFamily="2" charset="-122"/>
                <a:ea typeface="黑体" pitchFamily="2" charset="-122"/>
              </a:rPr>
              <a:t> 我们不妨把死锁的四个必要条件记做</a:t>
            </a:r>
            <a:r>
              <a:rPr lang="en-US" altLang="zh-CN" sz="2000" b="1" dirty="0">
                <a:solidFill>
                  <a:schemeClr val="tx1"/>
                </a:solidFill>
                <a:latin typeface="黑体" pitchFamily="2" charset="-122"/>
                <a:ea typeface="黑体" pitchFamily="2" charset="-122"/>
              </a:rPr>
              <a:t>C1</a:t>
            </a:r>
            <a:r>
              <a:rPr lang="zh-CN" altLang="en-US" sz="2000" b="1" dirty="0">
                <a:solidFill>
                  <a:schemeClr val="tx1"/>
                </a:solidFill>
                <a:latin typeface="黑体" pitchFamily="2" charset="-122"/>
                <a:ea typeface="黑体" pitchFamily="2" charset="-122"/>
              </a:rPr>
              <a:t>， </a:t>
            </a:r>
            <a:r>
              <a:rPr lang="en-US" altLang="zh-CN" sz="2000" b="1" dirty="0">
                <a:solidFill>
                  <a:schemeClr val="tx1"/>
                </a:solidFill>
                <a:latin typeface="黑体" pitchFamily="2" charset="-122"/>
                <a:ea typeface="黑体" pitchFamily="2" charset="-122"/>
              </a:rPr>
              <a:t>C2</a:t>
            </a:r>
            <a:r>
              <a:rPr lang="zh-CN" altLang="en-US" sz="2000" b="1" dirty="0">
                <a:solidFill>
                  <a:schemeClr val="tx1"/>
                </a:solidFill>
                <a:latin typeface="黑体" pitchFamily="2" charset="-122"/>
                <a:ea typeface="黑体" pitchFamily="2" charset="-122"/>
              </a:rPr>
              <a:t>， </a:t>
            </a:r>
            <a:r>
              <a:rPr lang="en-US" altLang="zh-CN" sz="2000" b="1" dirty="0">
                <a:solidFill>
                  <a:schemeClr val="tx1"/>
                </a:solidFill>
                <a:latin typeface="黑体" pitchFamily="2" charset="-122"/>
                <a:ea typeface="黑体" pitchFamily="2" charset="-122"/>
              </a:rPr>
              <a:t>C3</a:t>
            </a:r>
            <a:r>
              <a:rPr lang="zh-CN" altLang="en-US" sz="2000" b="1" dirty="0">
                <a:solidFill>
                  <a:schemeClr val="tx1"/>
                </a:solidFill>
                <a:latin typeface="黑体" pitchFamily="2" charset="-122"/>
                <a:ea typeface="黑体" pitchFamily="2" charset="-122"/>
              </a:rPr>
              <a:t>， </a:t>
            </a:r>
            <a:r>
              <a:rPr lang="en-US" altLang="zh-CN" sz="2000" b="1" dirty="0">
                <a:solidFill>
                  <a:schemeClr val="tx1"/>
                </a:solidFill>
                <a:latin typeface="黑体" pitchFamily="2" charset="-122"/>
                <a:ea typeface="黑体" pitchFamily="2" charset="-122"/>
              </a:rPr>
              <a:t>C4</a:t>
            </a:r>
            <a:r>
              <a:rPr lang="zh-CN" altLang="en-US" sz="2000" b="1" dirty="0">
                <a:solidFill>
                  <a:schemeClr val="tx1"/>
                </a:solidFill>
                <a:latin typeface="黑体" pitchFamily="2" charset="-122"/>
                <a:ea typeface="黑体" pitchFamily="2" charset="-122"/>
              </a:rPr>
              <a:t>，把死锁记做</a:t>
            </a:r>
            <a:r>
              <a:rPr lang="en-US" altLang="zh-CN" sz="2000" b="1" dirty="0">
                <a:solidFill>
                  <a:schemeClr val="tx1"/>
                </a:solidFill>
                <a:latin typeface="黑体" pitchFamily="2" charset="-122"/>
                <a:ea typeface="黑体" pitchFamily="2" charset="-122"/>
              </a:rPr>
              <a:t>D</a:t>
            </a:r>
            <a:r>
              <a:rPr lang="zh-CN" altLang="en-US" sz="2000" b="1" dirty="0">
                <a:solidFill>
                  <a:schemeClr val="tx1"/>
                </a:solidFill>
                <a:latin typeface="黑体" pitchFamily="2" charset="-122"/>
                <a:ea typeface="黑体" pitchFamily="2" charset="-122"/>
              </a:rPr>
              <a:t>，</a:t>
            </a:r>
            <a:r>
              <a:rPr lang="zh-CN" altLang="zh-CN" sz="2000" b="1" dirty="0">
                <a:solidFill>
                  <a:schemeClr val="tx1"/>
                </a:solidFill>
                <a:latin typeface="黑体" pitchFamily="2" charset="-122"/>
                <a:ea typeface="黑体" pitchFamily="2" charset="-122"/>
              </a:rPr>
              <a:t>则有逻辑公式：</a:t>
            </a:r>
            <a:r>
              <a:rPr lang="en-US" altLang="zh-CN" sz="2000" b="1" dirty="0">
                <a:solidFill>
                  <a:schemeClr val="tx1"/>
                </a:solidFill>
                <a:latin typeface="黑体" pitchFamily="2" charset="-122"/>
                <a:ea typeface="黑体" pitchFamily="2" charset="-122"/>
              </a:rPr>
              <a:t>D</a:t>
            </a:r>
            <a:r>
              <a:rPr lang="en-US" altLang="zh-CN" sz="2000" b="1" dirty="0">
                <a:solidFill>
                  <a:schemeClr val="tx1"/>
                </a:solidFill>
                <a:latin typeface="黑体" pitchFamily="2" charset="-122"/>
                <a:ea typeface="黑体" pitchFamily="2" charset="-122"/>
                <a:sym typeface="Symbol" pitchFamily="18" charset="2"/>
              </a:rPr>
              <a:t></a:t>
            </a:r>
            <a:r>
              <a:rPr lang="en-US" altLang="zh-CN" sz="2000" b="1" dirty="0">
                <a:solidFill>
                  <a:schemeClr val="tx1"/>
                </a:solidFill>
                <a:latin typeface="黑体" pitchFamily="2" charset="-122"/>
                <a:ea typeface="黑体" pitchFamily="2" charset="-122"/>
              </a:rPr>
              <a:t>C1</a:t>
            </a:r>
            <a:r>
              <a:rPr lang="en-US" altLang="zh-CN" sz="2000" b="1" dirty="0">
                <a:solidFill>
                  <a:schemeClr val="tx1"/>
                </a:solidFill>
                <a:latin typeface="黑体" pitchFamily="2" charset="-122"/>
                <a:ea typeface="黑体" pitchFamily="2" charset="-122"/>
                <a:sym typeface="Symbol" pitchFamily="18" charset="2"/>
              </a:rPr>
              <a:t></a:t>
            </a:r>
            <a:r>
              <a:rPr lang="en-US" altLang="zh-CN" sz="2000" b="1" dirty="0">
                <a:solidFill>
                  <a:schemeClr val="tx1"/>
                </a:solidFill>
                <a:latin typeface="黑体" pitchFamily="2" charset="-122"/>
                <a:ea typeface="黑体" pitchFamily="2" charset="-122"/>
              </a:rPr>
              <a:t>C2</a:t>
            </a:r>
            <a:r>
              <a:rPr lang="en-US" altLang="zh-CN" sz="2000" b="1" dirty="0">
                <a:solidFill>
                  <a:schemeClr val="tx1"/>
                </a:solidFill>
                <a:latin typeface="黑体" pitchFamily="2" charset="-122"/>
                <a:ea typeface="黑体" pitchFamily="2" charset="-122"/>
                <a:sym typeface="Symbol" pitchFamily="18" charset="2"/>
              </a:rPr>
              <a:t></a:t>
            </a:r>
            <a:r>
              <a:rPr lang="en-US" altLang="zh-CN" sz="2000" b="1" dirty="0">
                <a:solidFill>
                  <a:schemeClr val="tx1"/>
                </a:solidFill>
                <a:latin typeface="黑体" pitchFamily="2" charset="-122"/>
                <a:ea typeface="黑体" pitchFamily="2" charset="-122"/>
              </a:rPr>
              <a:t>C3</a:t>
            </a:r>
            <a:r>
              <a:rPr lang="en-US" altLang="zh-CN" sz="2000" b="1" dirty="0">
                <a:solidFill>
                  <a:schemeClr val="tx1"/>
                </a:solidFill>
                <a:latin typeface="黑体" pitchFamily="2" charset="-122"/>
                <a:ea typeface="黑体" pitchFamily="2" charset="-122"/>
                <a:sym typeface="Symbol" pitchFamily="18" charset="2"/>
              </a:rPr>
              <a:t></a:t>
            </a:r>
            <a:r>
              <a:rPr lang="en-US" altLang="zh-CN" sz="2000" b="1" dirty="0">
                <a:solidFill>
                  <a:schemeClr val="tx1"/>
                </a:solidFill>
                <a:latin typeface="黑体" pitchFamily="2" charset="-122"/>
                <a:ea typeface="黑体" pitchFamily="2" charset="-122"/>
              </a:rPr>
              <a:t>C4</a:t>
            </a:r>
            <a:r>
              <a:rPr lang="zh-CN" altLang="en-US" sz="2000" b="1" dirty="0">
                <a:solidFill>
                  <a:schemeClr val="tx1"/>
                </a:solidFill>
                <a:latin typeface="黑体" pitchFamily="2" charset="-122"/>
                <a:ea typeface="黑体" pitchFamily="2" charset="-122"/>
              </a:rPr>
              <a:t>，</a:t>
            </a:r>
            <a:r>
              <a:rPr lang="zh-CN" altLang="zh-CN" sz="2000" b="1" dirty="0">
                <a:solidFill>
                  <a:schemeClr val="tx1"/>
                </a:solidFill>
                <a:latin typeface="黑体" pitchFamily="2" charset="-122"/>
                <a:ea typeface="黑体" pitchFamily="2" charset="-122"/>
              </a:rPr>
              <a:t>由离散数学公式推导得：</a:t>
            </a:r>
            <a:r>
              <a:rPr lang="zh-CN" altLang="zh-CN" sz="2000" b="1" dirty="0">
                <a:solidFill>
                  <a:schemeClr val="tx1"/>
                </a:solidFill>
                <a:latin typeface="黑体" pitchFamily="2" charset="-122"/>
                <a:ea typeface="黑体" pitchFamily="2" charset="-122"/>
                <a:sym typeface="Symbol" pitchFamily="18" charset="2"/>
              </a:rPr>
              <a:t></a:t>
            </a:r>
            <a:r>
              <a:rPr lang="en-US" altLang="zh-CN" sz="2000" b="1" dirty="0">
                <a:solidFill>
                  <a:schemeClr val="tx1"/>
                </a:solidFill>
                <a:latin typeface="黑体" pitchFamily="2" charset="-122"/>
                <a:ea typeface="黑体" pitchFamily="2" charset="-122"/>
              </a:rPr>
              <a:t>C1</a:t>
            </a:r>
            <a:r>
              <a:rPr lang="en-US" altLang="zh-CN" sz="2000" b="1" dirty="0">
                <a:solidFill>
                  <a:schemeClr val="tx1"/>
                </a:solidFill>
                <a:latin typeface="黑体" pitchFamily="2" charset="-122"/>
                <a:ea typeface="黑体" pitchFamily="2" charset="-122"/>
                <a:sym typeface="Symbol" pitchFamily="18" charset="2"/>
              </a:rPr>
              <a:t></a:t>
            </a:r>
            <a:r>
              <a:rPr lang="en-US" altLang="zh-CN" sz="2000" b="1" dirty="0">
                <a:solidFill>
                  <a:schemeClr val="tx1"/>
                </a:solidFill>
                <a:latin typeface="黑体" pitchFamily="2" charset="-122"/>
                <a:ea typeface="黑体" pitchFamily="2" charset="-122"/>
              </a:rPr>
              <a:t>C2</a:t>
            </a:r>
            <a:r>
              <a:rPr lang="en-US" altLang="zh-CN" sz="2000" b="1" dirty="0">
                <a:solidFill>
                  <a:schemeClr val="tx1"/>
                </a:solidFill>
                <a:latin typeface="黑体" pitchFamily="2" charset="-122"/>
                <a:ea typeface="黑体" pitchFamily="2" charset="-122"/>
                <a:sym typeface="Symbol" pitchFamily="18" charset="2"/>
              </a:rPr>
              <a:t></a:t>
            </a:r>
            <a:r>
              <a:rPr lang="en-US" altLang="zh-CN" sz="2000" b="1" dirty="0">
                <a:solidFill>
                  <a:schemeClr val="tx1"/>
                </a:solidFill>
                <a:latin typeface="黑体" pitchFamily="2" charset="-122"/>
                <a:ea typeface="黑体" pitchFamily="2" charset="-122"/>
              </a:rPr>
              <a:t>C3</a:t>
            </a:r>
            <a:r>
              <a:rPr lang="en-US" altLang="zh-CN" sz="2000" b="1" dirty="0">
                <a:solidFill>
                  <a:schemeClr val="tx1"/>
                </a:solidFill>
                <a:latin typeface="黑体" pitchFamily="2" charset="-122"/>
                <a:ea typeface="黑体" pitchFamily="2" charset="-122"/>
                <a:sym typeface="Symbol" pitchFamily="18" charset="2"/>
              </a:rPr>
              <a:t></a:t>
            </a:r>
            <a:r>
              <a:rPr lang="en-US" altLang="zh-CN" sz="2000" b="1" dirty="0">
                <a:solidFill>
                  <a:schemeClr val="tx1"/>
                </a:solidFill>
                <a:latin typeface="黑体" pitchFamily="2" charset="-122"/>
                <a:ea typeface="黑体" pitchFamily="2" charset="-122"/>
              </a:rPr>
              <a:t>C4</a:t>
            </a:r>
            <a:r>
              <a:rPr lang="en-US" altLang="zh-CN" sz="2000" b="1" dirty="0">
                <a:solidFill>
                  <a:schemeClr val="tx1"/>
                </a:solidFill>
                <a:latin typeface="黑体" pitchFamily="2" charset="-122"/>
                <a:ea typeface="黑体" pitchFamily="2" charset="-122"/>
                <a:sym typeface="Symbol" pitchFamily="18" charset="2"/>
              </a:rPr>
              <a:t>D</a:t>
            </a:r>
            <a:r>
              <a:rPr lang="zh-CN" altLang="en-US" sz="2000" b="1" dirty="0">
                <a:solidFill>
                  <a:schemeClr val="tx1"/>
                </a:solidFill>
                <a:latin typeface="黑体" pitchFamily="2" charset="-122"/>
                <a:ea typeface="黑体" pitchFamily="2" charset="-122"/>
                <a:sym typeface="Symbol" pitchFamily="18" charset="2"/>
              </a:rPr>
              <a:t>  </a:t>
            </a:r>
            <a:r>
              <a:rPr lang="zh-CN" altLang="zh-CN" sz="2000" b="1" dirty="0">
                <a:solidFill>
                  <a:schemeClr val="tx1"/>
                </a:solidFill>
                <a:latin typeface="黑体" pitchFamily="2" charset="-122"/>
                <a:ea typeface="黑体" pitchFamily="2" charset="-122"/>
                <a:sym typeface="Symbol" pitchFamily="18" charset="2"/>
              </a:rPr>
              <a:t>式中的“”表示“蕴含”；“”表示“与”；“”表示“或”；“”表示“非”</a:t>
            </a:r>
            <a:endParaRPr lang="en-US" altLang="zh-CN" sz="2000" b="1" dirty="0">
              <a:solidFill>
                <a:schemeClr val="tx1"/>
              </a:solidFill>
              <a:latin typeface="黑体" pitchFamily="2" charset="-122"/>
              <a:ea typeface="黑体" pitchFamily="2" charset="-122"/>
              <a:sym typeface="Symbol" pitchFamily="18" charset="2"/>
            </a:endParaRPr>
          </a:p>
          <a:p>
            <a:pPr algn="just" defTabSz="873125">
              <a:lnSpc>
                <a:spcPct val="150000"/>
              </a:lnSpc>
              <a:spcBef>
                <a:spcPct val="50000"/>
              </a:spcBef>
              <a:buSzPct val="100000"/>
              <a:buFont typeface="Wingdings" pitchFamily="2" charset="2"/>
              <a:buChar char="l"/>
            </a:pPr>
            <a:r>
              <a:rPr lang="zh-CN" altLang="en-US" sz="2000" b="1" dirty="0">
                <a:solidFill>
                  <a:schemeClr val="tx1"/>
                </a:solidFill>
                <a:latin typeface="黑体" pitchFamily="2" charset="-122"/>
                <a:ea typeface="黑体" pitchFamily="2" charset="-122"/>
                <a:sym typeface="Symbol" pitchFamily="18" charset="2"/>
              </a:rPr>
              <a:t> </a:t>
            </a:r>
            <a:r>
              <a:rPr lang="zh-CN" altLang="zh-CN" sz="2000" b="1" dirty="0">
                <a:solidFill>
                  <a:schemeClr val="tx1"/>
                </a:solidFill>
                <a:latin typeface="黑体" pitchFamily="2" charset="-122"/>
                <a:ea typeface="黑体" pitchFamily="2" charset="-122"/>
                <a:sym typeface="Symbol" pitchFamily="18" charset="2"/>
              </a:rPr>
              <a:t>由</a:t>
            </a:r>
            <a:r>
              <a:rPr lang="zh-CN" altLang="en-US" sz="2000" b="1" dirty="0">
                <a:solidFill>
                  <a:schemeClr val="tx1"/>
                </a:solidFill>
                <a:latin typeface="黑体" pitchFamily="2" charset="-122"/>
                <a:ea typeface="黑体" pitchFamily="2" charset="-122"/>
                <a:sym typeface="Symbol" pitchFamily="18" charset="2"/>
              </a:rPr>
              <a:t>上</a:t>
            </a:r>
            <a:r>
              <a:rPr lang="zh-CN" altLang="zh-CN" sz="2000" b="1" dirty="0">
                <a:solidFill>
                  <a:schemeClr val="tx1"/>
                </a:solidFill>
                <a:latin typeface="黑体" pitchFamily="2" charset="-122"/>
                <a:ea typeface="黑体" pitchFamily="2" charset="-122"/>
                <a:sym typeface="Symbol" pitchFamily="18" charset="2"/>
              </a:rPr>
              <a:t>式可知，</a:t>
            </a:r>
            <a:r>
              <a:rPr lang="zh-CN" altLang="zh-CN" sz="2000" b="1" dirty="0">
                <a:solidFill>
                  <a:srgbClr val="FFC000"/>
                </a:solidFill>
                <a:latin typeface="黑体" pitchFamily="2" charset="-122"/>
                <a:ea typeface="黑体" pitchFamily="2" charset="-122"/>
                <a:sym typeface="Symbol" pitchFamily="18" charset="2"/>
              </a:rPr>
              <a:t>只要系统中有一个必要条件不成立就能不出现死锁</a:t>
            </a:r>
            <a:r>
              <a:rPr lang="zh-CN" altLang="zh-CN" sz="2000" b="1" dirty="0">
                <a:solidFill>
                  <a:schemeClr val="tx1"/>
                </a:solidFill>
                <a:latin typeface="黑体" pitchFamily="2" charset="-122"/>
                <a:ea typeface="黑体" pitchFamily="2" charset="-122"/>
                <a:sym typeface="Symbol" pitchFamily="18" charset="2"/>
              </a:rPr>
              <a:t>，此即死锁防止的思想基础</a:t>
            </a:r>
            <a:endParaRPr lang="zh-CN" altLang="en-US" sz="2000" b="1" dirty="0">
              <a:solidFill>
                <a:schemeClr val="tx1"/>
              </a:solidFill>
              <a:latin typeface="黑体" pitchFamily="2" charset="-122"/>
              <a:ea typeface="黑体" pitchFamily="2" charset="-122"/>
              <a:sym typeface="Symbol" pitchFamily="18" charset="2"/>
            </a:endParaRPr>
          </a:p>
        </p:txBody>
      </p:sp>
      <p:sp>
        <p:nvSpPr>
          <p:cNvPr id="11" name="Text Box 5"/>
          <p:cNvSpPr txBox="1">
            <a:spLocks noChangeArrowheads="1"/>
          </p:cNvSpPr>
          <p:nvPr/>
        </p:nvSpPr>
        <p:spPr bwMode="auto">
          <a:xfrm>
            <a:off x="3131840" y="1133612"/>
            <a:ext cx="3024336" cy="523220"/>
          </a:xfrm>
          <a:prstGeom prst="rect">
            <a:avLst/>
          </a:prstGeom>
          <a:noFill/>
          <a:ln w="7938">
            <a:noFill/>
            <a:miter lim="800000"/>
            <a:headEnd/>
            <a:tailEnd/>
          </a:ln>
        </p:spPr>
        <p:txBody>
          <a:bodyPr wrap="square">
            <a:spAutoFit/>
          </a:bodyPr>
          <a:lstStyle/>
          <a:p>
            <a:pPr algn="l" latinLnBrk="1"/>
            <a:r>
              <a:rPr lang="en-US" altLang="zh-CN" sz="2800" dirty="0">
                <a:solidFill>
                  <a:srgbClr val="FF0000"/>
                </a:solidFill>
                <a:latin typeface="黑体" pitchFamily="2" charset="-122"/>
                <a:ea typeface="黑体" pitchFamily="2" charset="-122"/>
              </a:rPr>
              <a:t>3.2.2</a:t>
            </a:r>
            <a:r>
              <a:rPr lang="zh-CN" altLang="en-US" sz="2800" dirty="0">
                <a:solidFill>
                  <a:srgbClr val="FF0000"/>
                </a:solidFill>
                <a:latin typeface="黑体" pitchFamily="2" charset="-122"/>
                <a:ea typeface="黑体" pitchFamily="2" charset="-122"/>
              </a:rPr>
              <a:t> </a:t>
            </a:r>
            <a:r>
              <a:rPr lang="en-US" altLang="zh-CN" sz="2800" dirty="0">
                <a:solidFill>
                  <a:srgbClr val="FF0000"/>
                </a:solidFill>
                <a:latin typeface="黑体" pitchFamily="2" charset="-122"/>
                <a:ea typeface="黑体" pitchFamily="2" charset="-122"/>
              </a:rPr>
              <a:t> </a:t>
            </a:r>
            <a:r>
              <a:rPr lang="zh-CN" altLang="en-US" sz="2800" dirty="0">
                <a:solidFill>
                  <a:srgbClr val="FF0000"/>
                </a:solidFill>
                <a:latin typeface="黑体" pitchFamily="2" charset="-122"/>
                <a:ea typeface="黑体" pitchFamily="2" charset="-122"/>
              </a:rPr>
              <a:t>预防死锁  </a:t>
            </a:r>
          </a:p>
        </p:txBody>
      </p:sp>
      <p:sp>
        <p:nvSpPr>
          <p:cNvPr id="9" name="矩形 8"/>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341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left)">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left)">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bg1"/>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Text Box 18"/>
          <p:cNvSpPr txBox="1">
            <a:spLocks noChangeArrowheads="1"/>
          </p:cNvSpPr>
          <p:nvPr/>
        </p:nvSpPr>
        <p:spPr bwMode="auto">
          <a:xfrm>
            <a:off x="538982" y="1851094"/>
            <a:ext cx="7215187" cy="482600"/>
          </a:xfrm>
          <a:prstGeom prst="rect">
            <a:avLst/>
          </a:prstGeom>
          <a:noFill/>
          <a:ln w="9525" algn="ctr">
            <a:noFill/>
            <a:miter lim="800000"/>
            <a:headEnd/>
            <a:tailEnd/>
          </a:ln>
        </p:spPr>
        <p:txBody>
          <a:bodyPr>
            <a:spAutoFit/>
          </a:bodyPr>
          <a:lstStyle/>
          <a:p>
            <a:pPr algn="l">
              <a:lnSpc>
                <a:spcPct val="150000"/>
              </a:lnSpc>
            </a:pPr>
            <a:r>
              <a:rPr lang="en-US" altLang="zh-CN" sz="2000">
                <a:solidFill>
                  <a:prstClr val="black"/>
                </a:solidFill>
                <a:latin typeface="黑体" pitchFamily="2" charset="-122"/>
                <a:ea typeface="黑体" pitchFamily="2" charset="-122"/>
              </a:rPr>
              <a:t>    </a:t>
            </a:r>
            <a:endParaRPr lang="zh-CN" altLang="en-US" sz="2000">
              <a:solidFill>
                <a:prstClr val="black"/>
              </a:solidFill>
              <a:latin typeface="黑体" pitchFamily="2" charset="-122"/>
              <a:ea typeface="黑体" pitchFamily="2" charset="-122"/>
            </a:endParaRPr>
          </a:p>
        </p:txBody>
      </p:sp>
      <p:sp>
        <p:nvSpPr>
          <p:cNvPr id="9" name="Text Box 4"/>
          <p:cNvSpPr txBox="1">
            <a:spLocks noChangeArrowheads="1"/>
          </p:cNvSpPr>
          <p:nvPr/>
        </p:nvSpPr>
        <p:spPr bwMode="auto">
          <a:xfrm>
            <a:off x="3016324" y="883632"/>
            <a:ext cx="3049588" cy="519113"/>
          </a:xfrm>
          <a:prstGeom prst="rect">
            <a:avLst/>
          </a:prstGeom>
          <a:noFill/>
          <a:ln w="9525">
            <a:noFill/>
            <a:miter lim="800000"/>
            <a:headEnd/>
            <a:tailEnd/>
          </a:ln>
        </p:spPr>
        <p:txBody>
          <a:bodyPr wrap="none" lIns="87273" tIns="43636" rIns="87273" bIns="43636">
            <a:spAutoFit/>
          </a:bodyPr>
          <a:lstStyle/>
          <a:p>
            <a:pPr algn="l" defTabSz="873125"/>
            <a:r>
              <a:rPr lang="en-US" altLang="zh-CN" sz="2800" dirty="0">
                <a:solidFill>
                  <a:srgbClr val="FFC000"/>
                </a:solidFill>
                <a:latin typeface="黑体" pitchFamily="2" charset="-122"/>
                <a:ea typeface="黑体" pitchFamily="2" charset="-122"/>
              </a:rPr>
              <a:t>(1) </a:t>
            </a:r>
            <a:r>
              <a:rPr lang="zh-CN" altLang="en-US" sz="2800" dirty="0">
                <a:solidFill>
                  <a:srgbClr val="FFC000"/>
                </a:solidFill>
                <a:latin typeface="黑体" pitchFamily="2" charset="-122"/>
                <a:ea typeface="黑体" pitchFamily="2" charset="-122"/>
              </a:rPr>
              <a:t>破坏互斥条件</a:t>
            </a:r>
          </a:p>
        </p:txBody>
      </p:sp>
      <p:sp>
        <p:nvSpPr>
          <p:cNvPr id="10" name="Text Box 5"/>
          <p:cNvSpPr txBox="1">
            <a:spLocks noChangeArrowheads="1"/>
          </p:cNvSpPr>
          <p:nvPr/>
        </p:nvSpPr>
        <p:spPr bwMode="auto">
          <a:xfrm>
            <a:off x="3149588" y="2092394"/>
            <a:ext cx="5832648" cy="2242560"/>
          </a:xfrm>
          <a:prstGeom prst="rect">
            <a:avLst/>
          </a:prstGeom>
          <a:noFill/>
          <a:ln w="9525">
            <a:noFill/>
            <a:miter lim="800000"/>
            <a:headEnd/>
            <a:tailEnd/>
          </a:ln>
        </p:spPr>
        <p:txBody>
          <a:bodyPr wrap="square" lIns="87273" tIns="43636" rIns="87273" bIns="43636">
            <a:spAutoFit/>
          </a:bodyPr>
          <a:lstStyle/>
          <a:p>
            <a:pPr algn="l" defTabSz="873125">
              <a:lnSpc>
                <a:spcPct val="140000"/>
              </a:lnSpc>
              <a:spcBef>
                <a:spcPct val="50000"/>
              </a:spcBef>
            </a:pPr>
            <a:r>
              <a:rPr lang="en-US" altLang="zh-CN" sz="2000" b="1" dirty="0">
                <a:solidFill>
                  <a:prstClr val="black"/>
                </a:solidFill>
                <a:latin typeface="黑体" pitchFamily="2" charset="-122"/>
                <a:ea typeface="黑体" pitchFamily="2" charset="-122"/>
              </a:rPr>
              <a:t>    </a:t>
            </a:r>
            <a:r>
              <a:rPr lang="zh-CN" altLang="en-US" sz="2000" b="1" dirty="0">
                <a:solidFill>
                  <a:schemeClr val="tx1"/>
                </a:solidFill>
                <a:latin typeface="黑体" pitchFamily="2" charset="-122"/>
                <a:ea typeface="黑体" pitchFamily="2" charset="-122"/>
              </a:rPr>
              <a:t>如果允许系统资源都能共享使用，则系统不会进入死锁状态。但这种方法</a:t>
            </a:r>
            <a:r>
              <a:rPr lang="zh-CN" altLang="en-US" sz="2000" b="1" dirty="0">
                <a:solidFill>
                  <a:srgbClr val="FF0000"/>
                </a:solidFill>
                <a:latin typeface="黑体" pitchFamily="2" charset="-122"/>
                <a:ea typeface="黑体" pitchFamily="2" charset="-122"/>
              </a:rPr>
              <a:t>不是切实可行</a:t>
            </a:r>
            <a:r>
              <a:rPr lang="zh-CN" altLang="en-US" sz="2000" b="1" dirty="0">
                <a:solidFill>
                  <a:schemeClr val="tx1"/>
                </a:solidFill>
                <a:latin typeface="黑体" pitchFamily="2" charset="-122"/>
                <a:ea typeface="黑体" pitchFamily="2" charset="-122"/>
              </a:rPr>
              <a:t>的。因为有些资源若是共享使用，例如：打印机在多进程打印，不能每个进程打印一行，则无法保证其正确性。又如，对临界资源的访问就必须互斥进行。</a:t>
            </a:r>
          </a:p>
        </p:txBody>
      </p:sp>
      <p:pic>
        <p:nvPicPr>
          <p:cNvPr id="12" name="Picture 7"/>
          <p:cNvPicPr>
            <a:picLocks noChangeAspect="1" noChangeArrowheads="1"/>
          </p:cNvPicPr>
          <p:nvPr/>
        </p:nvPicPr>
        <p:blipFill>
          <a:blip r:embed="rId2" cstate="print"/>
          <a:srcRect/>
          <a:stretch>
            <a:fillRect/>
          </a:stretch>
        </p:blipFill>
        <p:spPr bwMode="auto">
          <a:xfrm>
            <a:off x="4118868" y="5085184"/>
            <a:ext cx="3586163" cy="835025"/>
          </a:xfrm>
          <a:prstGeom prst="rect">
            <a:avLst/>
          </a:prstGeom>
          <a:noFill/>
          <a:ln w="9525">
            <a:noFill/>
            <a:miter lim="800000"/>
            <a:headEnd/>
            <a:tailEnd/>
          </a:ln>
        </p:spPr>
      </p:pic>
      <p:sp>
        <p:nvSpPr>
          <p:cNvPr id="11" name="矩形 10"/>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470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 xmlns:a16="http://schemas.microsoft.com/office/drawing/2014/main" id="{8CB67198-3C86-44B7-8DEE-F22F877B45A3}"/>
              </a:ext>
            </a:extLst>
          </p:cNvPr>
          <p:cNvSpPr>
            <a:spLocks noGrp="1" noChangeArrowheads="1"/>
          </p:cNvSpPr>
          <p:nvPr>
            <p:ph type="title"/>
          </p:nvPr>
        </p:nvSpPr>
        <p:spPr>
          <a:xfrm>
            <a:off x="11758" y="2492896"/>
            <a:ext cx="9132241" cy="4365103"/>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800601"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7B6A54AC-06E0-45AB-A7D6-C1DE233A2FDF}"/>
              </a:ext>
            </a:extLst>
          </p:cNvPr>
          <p:cNvSpPr txBox="1">
            <a:spLocks noChangeArrowheads="1"/>
          </p:cNvSpPr>
          <p:nvPr/>
        </p:nvSpPr>
        <p:spPr>
          <a:xfrm>
            <a:off x="3131840" y="845694"/>
            <a:ext cx="5072098" cy="738664"/>
          </a:xfrm>
          <a:prstGeom prst="rect">
            <a:avLst/>
          </a:prstGeom>
          <a:no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p>
            <a:pPr marL="0" marR="0" lvl="0" indent="0" algn="l" defTabSz="873125" eaLnBrk="1" fontAlgn="auto" latinLnBrk="0" hangingPunct="1">
              <a:lnSpc>
                <a:spcPct val="150000"/>
              </a:lnSpc>
              <a:spcBef>
                <a:spcPts val="0"/>
              </a:spcBef>
              <a:spcAft>
                <a:spcPts val="0"/>
              </a:spcAft>
              <a:buClrTx/>
              <a:buSzTx/>
              <a:buFontTx/>
              <a:buNone/>
              <a:tabLst/>
              <a:defRPr/>
            </a:pPr>
            <a:r>
              <a:rPr kumimoji="0" lang="en-US" altLang="zh-CN" sz="2800" b="1" i="0" u="none" strike="noStrike" kern="0" cap="none" spc="0" normalizeH="0" baseline="0" noProof="0" dirty="0" smtClean="0">
                <a:ln>
                  <a:noFill/>
                </a:ln>
                <a:solidFill>
                  <a:srgbClr val="FFFFCC"/>
                </a:solidFill>
                <a:effectLst/>
                <a:uLnTx/>
                <a:uFillTx/>
                <a:latin typeface="黑体" pitchFamily="2" charset="-122"/>
                <a:ea typeface="黑体" pitchFamily="2" charset="-122"/>
                <a:cs typeface="+mn-cs"/>
              </a:rPr>
              <a:t>1.</a:t>
            </a:r>
            <a:r>
              <a:rPr kumimoji="0" lang="zh-CN" altLang="en-US" sz="2800" b="1" i="0" u="none" strike="noStrike" kern="0" cap="none" spc="0" normalizeH="0" baseline="0" noProof="0" dirty="0" smtClean="0">
                <a:ln>
                  <a:noFill/>
                </a:ln>
                <a:solidFill>
                  <a:srgbClr val="FFFFCC"/>
                </a:solidFill>
                <a:effectLst/>
                <a:uLnTx/>
                <a:uFillTx/>
                <a:latin typeface="黑体" pitchFamily="2" charset="-122"/>
                <a:ea typeface="黑体" pitchFamily="2" charset="-122"/>
                <a:cs typeface="+mn-cs"/>
              </a:rPr>
              <a:t>批处理</a:t>
            </a:r>
            <a:r>
              <a:rPr kumimoji="0" lang="zh-CN" altLang="en-US" sz="2800" b="1" i="0" u="none" strike="noStrike" kern="0" cap="none" spc="0" normalizeH="0" baseline="0" noProof="0" dirty="0">
                <a:ln>
                  <a:noFill/>
                </a:ln>
                <a:solidFill>
                  <a:srgbClr val="FFFFCC"/>
                </a:solidFill>
                <a:effectLst/>
                <a:uLnTx/>
                <a:uFillTx/>
                <a:latin typeface="黑体" pitchFamily="2" charset="-122"/>
                <a:ea typeface="黑体" pitchFamily="2" charset="-122"/>
                <a:cs typeface="+mn-cs"/>
              </a:rPr>
              <a:t>系统的目标</a:t>
            </a:r>
          </a:p>
        </p:txBody>
      </p:sp>
      <p:sp>
        <p:nvSpPr>
          <p:cNvPr id="5" name="内容占位符 3">
            <a:extLst>
              <a:ext uri="{FF2B5EF4-FFF2-40B4-BE49-F238E27FC236}">
                <a16:creationId xmlns="" xmlns:a16="http://schemas.microsoft.com/office/drawing/2014/main" id="{373229B3-11CB-4B58-895D-D06FFDC53C6A}"/>
              </a:ext>
            </a:extLst>
          </p:cNvPr>
          <p:cNvSpPr txBox="1">
            <a:spLocks/>
          </p:cNvSpPr>
          <p:nvPr/>
        </p:nvSpPr>
        <p:spPr bwMode="auto">
          <a:xfrm>
            <a:off x="457200" y="2559704"/>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rgbClr val="F4E7ED"/>
              </a:buClr>
              <a:buSzPct val="75000"/>
              <a:buFont typeface="Wingdings" pitchFamily="2" charset="2"/>
              <a:buNone/>
              <a:tabLst/>
              <a:defRPr/>
            </a:pPr>
            <a:r>
              <a:rPr kumimoji="0" lang="zh-CN" altLang="en-US" sz="2400" b="1" i="0" u="none" strike="noStrike" kern="0" cap="none" spc="0" normalizeH="0" baseline="0" noProof="0" dirty="0" smtClean="0">
                <a:ln>
                  <a:noFill/>
                </a:ln>
                <a:solidFill>
                  <a:srgbClr val="FF0000"/>
                </a:solidFill>
                <a:effectLst/>
                <a:uLnTx/>
                <a:uFillTx/>
                <a:latin typeface="华文楷体" panose="02010600040101010101" pitchFamily="2" charset="-122"/>
                <a:ea typeface="华文楷体" panose="02010600040101010101" pitchFamily="2" charset="-122"/>
              </a:rPr>
              <a:t>平均</a:t>
            </a:r>
            <a:r>
              <a:rPr kumimoji="0" lang="zh-CN" altLang="en-US" sz="2400" b="1" i="0" u="none" strike="noStrike" kern="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rPr>
              <a:t>周转时间短</a:t>
            </a:r>
            <a:endParaRPr kumimoji="0" lang="en-US" altLang="zh-CN" sz="2000" b="1" i="0" u="none" strike="noStrike" kern="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endParaRPr>
          </a:p>
          <a:p>
            <a:pPr marL="742950" marR="0" lvl="1" indent="-285750" algn="l" defTabSz="914400" rtl="0" eaLnBrk="0" fontAlgn="base" latinLnBrk="1" hangingPunct="0">
              <a:lnSpc>
                <a:spcPct val="150000"/>
              </a:lnSpc>
              <a:spcBef>
                <a:spcPct val="20000"/>
              </a:spcBef>
              <a:spcAft>
                <a:spcPct val="0"/>
              </a:spcAft>
              <a:buClr>
                <a:srgbClr val="AC66BB"/>
              </a:buClr>
              <a:buSzPct val="80000"/>
              <a:buFont typeface="Wingdings" pitchFamily="2" charset="2"/>
              <a:buChar char="u"/>
              <a:tabLst/>
              <a:defRPr/>
            </a:pPr>
            <a:r>
              <a:rPr kumimoji="0" lang="zh-CN" altLang="en-US" sz="2000" b="1" i="0" u="none" strike="noStrike" kern="0" cap="none" spc="0" normalizeH="0" baseline="0" noProof="0" dirty="0">
                <a:ln>
                  <a:noFill/>
                </a:ln>
                <a:effectLst/>
                <a:uLnTx/>
                <a:uFillTx/>
                <a:latin typeface="华文楷体" panose="02010600040101010101" pitchFamily="2" charset="-122"/>
                <a:ea typeface="华文楷体" panose="02010600040101010101" pitchFamily="2" charset="-122"/>
              </a:rPr>
              <a:t>周转时间，是指从作业提交给系统开始，到作业完成为止的这段时间间隔</a:t>
            </a:r>
            <a:r>
              <a:rPr kumimoji="0" lang="en-US" altLang="zh-CN" sz="2000" b="1" i="0" u="none" strike="noStrike" kern="0" cap="none" spc="0" normalizeH="0" baseline="0" noProof="0" dirty="0">
                <a:ln>
                  <a:noFill/>
                </a:ln>
                <a:effectLst/>
                <a:uLnTx/>
                <a:uFillTx/>
                <a:latin typeface="华文楷体" panose="02010600040101010101" pitchFamily="2" charset="-122"/>
                <a:ea typeface="华文楷体" panose="02010600040101010101" pitchFamily="2" charset="-122"/>
              </a:rPr>
              <a:t>(</a:t>
            </a:r>
            <a:r>
              <a:rPr kumimoji="0" lang="zh-CN" altLang="en-US" sz="2000" b="1" i="0" u="none" strike="noStrike" kern="0" cap="none" spc="0" normalizeH="0" baseline="0" noProof="0" dirty="0">
                <a:ln>
                  <a:noFill/>
                </a:ln>
                <a:effectLst/>
                <a:uLnTx/>
                <a:uFillTx/>
                <a:latin typeface="华文楷体" panose="02010600040101010101" pitchFamily="2" charset="-122"/>
                <a:ea typeface="华文楷体" panose="02010600040101010101" pitchFamily="2" charset="-122"/>
              </a:rPr>
              <a:t>称为作业周转时间</a:t>
            </a:r>
            <a:r>
              <a:rPr kumimoji="0" lang="en-US" altLang="zh-CN" sz="2000" b="1" i="0" u="none" strike="noStrike" kern="0" cap="none" spc="0" normalizeH="0" baseline="0" noProof="0" dirty="0">
                <a:ln>
                  <a:noFill/>
                </a:ln>
                <a:effectLst/>
                <a:uLnTx/>
                <a:uFillTx/>
                <a:latin typeface="华文楷体" panose="02010600040101010101" pitchFamily="2" charset="-122"/>
                <a:ea typeface="华文楷体" panose="02010600040101010101" pitchFamily="2" charset="-122"/>
              </a:rPr>
              <a:t>)</a:t>
            </a:r>
            <a:r>
              <a:rPr kumimoji="0" lang="zh-CN" altLang="en-US" sz="2000" b="1" i="0" u="none" strike="noStrike" kern="0" cap="none" spc="0" normalizeH="0" baseline="0" noProof="0" dirty="0">
                <a:ln>
                  <a:noFill/>
                </a:ln>
                <a:effectLst/>
                <a:uLnTx/>
                <a:uFillTx/>
                <a:latin typeface="华文楷体" panose="02010600040101010101" pitchFamily="2" charset="-122"/>
                <a:ea typeface="华文楷体" panose="02010600040101010101" pitchFamily="2" charset="-122"/>
              </a:rPr>
              <a:t>，它包括：</a:t>
            </a:r>
          </a:p>
          <a:p>
            <a:pPr marL="1143000" marR="0" lvl="2" indent="-228600" algn="l" defTabSz="914400" rtl="0" eaLnBrk="0" fontAlgn="base" latinLnBrk="1" hangingPunct="0">
              <a:lnSpc>
                <a:spcPct val="150000"/>
              </a:lnSpc>
              <a:spcBef>
                <a:spcPct val="20000"/>
              </a:spcBef>
              <a:spcAft>
                <a:spcPct val="0"/>
              </a:spcAft>
              <a:buClr>
                <a:srgbClr val="F4E7ED"/>
              </a:buClr>
              <a:buSzPct val="65000"/>
              <a:buFont typeface="Wingdings" pitchFamily="2" charset="2"/>
              <a:buNone/>
              <a:tabLst/>
              <a:defRPr/>
            </a:pPr>
            <a:r>
              <a:rPr kumimoji="0" lang="en-US" altLang="zh-CN" sz="2000" b="1" i="0" u="none" strike="noStrike" kern="0" cap="none" spc="0" normalizeH="0" baseline="0" noProof="0" dirty="0">
                <a:ln>
                  <a:noFill/>
                </a:ln>
                <a:effectLst/>
                <a:uLnTx/>
                <a:uFillTx/>
                <a:latin typeface="华文楷体" panose="02010600040101010101" pitchFamily="2" charset="-122"/>
                <a:ea typeface="华文楷体" panose="02010600040101010101" pitchFamily="2" charset="-122"/>
              </a:rPr>
              <a:t>1)</a:t>
            </a:r>
            <a:r>
              <a:rPr kumimoji="0" lang="zh-CN" altLang="en-US" sz="2000" b="1" i="0" u="none" strike="noStrike" kern="0" cap="none" spc="0" normalizeH="0" baseline="0" noProof="0" dirty="0">
                <a:ln>
                  <a:noFill/>
                </a:ln>
                <a:effectLst/>
                <a:uLnTx/>
                <a:uFillTx/>
                <a:latin typeface="华文楷体" panose="02010600040101010101" pitchFamily="2" charset="-122"/>
                <a:ea typeface="华文楷体" panose="02010600040101010101" pitchFamily="2" charset="-122"/>
              </a:rPr>
              <a:t>作业在外存后备队列上等待</a:t>
            </a:r>
            <a:r>
              <a:rPr kumimoji="0" lang="en-US" altLang="zh-CN" sz="2000" b="1" i="0" u="none" strike="noStrike" kern="0" cap="none" spc="0" normalizeH="0" baseline="0" noProof="0" dirty="0">
                <a:ln>
                  <a:noFill/>
                </a:ln>
                <a:effectLst/>
                <a:uLnTx/>
                <a:uFillTx/>
                <a:latin typeface="华文楷体" panose="02010600040101010101" pitchFamily="2" charset="-122"/>
                <a:ea typeface="华文楷体" panose="02010600040101010101" pitchFamily="2" charset="-122"/>
              </a:rPr>
              <a:t>(</a:t>
            </a:r>
            <a:r>
              <a:rPr kumimoji="0" lang="zh-CN" altLang="en-US" sz="2000" b="1" i="0" u="none" strike="noStrike" kern="0" cap="none" spc="0" normalizeH="0" baseline="0" noProof="0" dirty="0">
                <a:ln>
                  <a:noFill/>
                </a:ln>
                <a:effectLst/>
                <a:uLnTx/>
                <a:uFillTx/>
                <a:latin typeface="华文楷体" panose="02010600040101010101" pitchFamily="2" charset="-122"/>
                <a:ea typeface="华文楷体" panose="02010600040101010101" pitchFamily="2" charset="-122"/>
              </a:rPr>
              <a:t>作业</a:t>
            </a:r>
            <a:r>
              <a:rPr kumimoji="0" lang="en-US" altLang="zh-CN" sz="2000" b="1" i="0" u="none" strike="noStrike" kern="0" cap="none" spc="0" normalizeH="0" baseline="0" noProof="0" dirty="0">
                <a:ln>
                  <a:noFill/>
                </a:ln>
                <a:effectLst/>
                <a:uLnTx/>
                <a:uFillTx/>
                <a:latin typeface="华文楷体" panose="02010600040101010101" pitchFamily="2" charset="-122"/>
                <a:ea typeface="华文楷体" panose="02010600040101010101" pitchFamily="2" charset="-122"/>
              </a:rPr>
              <a:t>)</a:t>
            </a:r>
            <a:r>
              <a:rPr kumimoji="0" lang="zh-CN" altLang="en-US" sz="2000" b="1" i="0" u="none" strike="noStrike" kern="0" cap="none" spc="0" normalizeH="0" baseline="0" noProof="0" dirty="0">
                <a:ln>
                  <a:noFill/>
                </a:ln>
                <a:effectLst/>
                <a:uLnTx/>
                <a:uFillTx/>
                <a:latin typeface="华文楷体" panose="02010600040101010101" pitchFamily="2" charset="-122"/>
                <a:ea typeface="华文楷体" panose="02010600040101010101" pitchFamily="2" charset="-122"/>
              </a:rPr>
              <a:t>调度的时间；</a:t>
            </a:r>
          </a:p>
          <a:p>
            <a:pPr marL="1143000" marR="0" lvl="2" indent="-228600" algn="l" defTabSz="914400" rtl="0" eaLnBrk="0" fontAlgn="base" latinLnBrk="1" hangingPunct="0">
              <a:lnSpc>
                <a:spcPct val="150000"/>
              </a:lnSpc>
              <a:spcBef>
                <a:spcPct val="20000"/>
              </a:spcBef>
              <a:spcAft>
                <a:spcPct val="0"/>
              </a:spcAft>
              <a:buClr>
                <a:srgbClr val="F4E7ED"/>
              </a:buClr>
              <a:buSzPct val="65000"/>
              <a:buFont typeface="Wingdings" pitchFamily="2" charset="2"/>
              <a:buNone/>
              <a:tabLst/>
              <a:defRPr/>
            </a:pPr>
            <a:r>
              <a:rPr kumimoji="0" lang="en-US" altLang="zh-CN" sz="2000" b="1" i="0" u="none" strike="noStrike" kern="0" cap="none" spc="0" normalizeH="0" baseline="0" noProof="0" dirty="0">
                <a:ln>
                  <a:noFill/>
                </a:ln>
                <a:effectLst/>
                <a:uLnTx/>
                <a:uFillTx/>
                <a:latin typeface="华文楷体" panose="02010600040101010101" pitchFamily="2" charset="-122"/>
                <a:ea typeface="华文楷体" panose="02010600040101010101" pitchFamily="2" charset="-122"/>
              </a:rPr>
              <a:t>2)</a:t>
            </a:r>
            <a:r>
              <a:rPr kumimoji="0" lang="zh-CN" altLang="en-US" sz="2000" b="1" i="0" u="none" strike="noStrike" kern="0" cap="none" spc="0" normalizeH="0" baseline="0" noProof="0" dirty="0">
                <a:ln>
                  <a:noFill/>
                </a:ln>
                <a:effectLst/>
                <a:uLnTx/>
                <a:uFillTx/>
                <a:latin typeface="华文楷体" panose="02010600040101010101" pitchFamily="2" charset="-122"/>
                <a:ea typeface="华文楷体" panose="02010600040101010101" pitchFamily="2" charset="-122"/>
              </a:rPr>
              <a:t>进程在就绪队列上等待进程调度的时间；</a:t>
            </a:r>
          </a:p>
          <a:p>
            <a:pPr marL="1143000" marR="0" lvl="2" indent="-228600" algn="l" defTabSz="914400" rtl="0" eaLnBrk="0" fontAlgn="base" latinLnBrk="1" hangingPunct="0">
              <a:lnSpc>
                <a:spcPct val="150000"/>
              </a:lnSpc>
              <a:spcBef>
                <a:spcPct val="20000"/>
              </a:spcBef>
              <a:spcAft>
                <a:spcPct val="0"/>
              </a:spcAft>
              <a:buClr>
                <a:srgbClr val="F4E7ED"/>
              </a:buClr>
              <a:buSzPct val="65000"/>
              <a:buFont typeface="Wingdings" pitchFamily="2" charset="2"/>
              <a:buNone/>
              <a:tabLst/>
              <a:defRPr/>
            </a:pPr>
            <a:r>
              <a:rPr kumimoji="0" lang="en-US" altLang="zh-CN" sz="2000" b="1" i="0" u="none" strike="noStrike" kern="0" cap="none" spc="0" normalizeH="0" baseline="0" noProof="0" dirty="0">
                <a:ln>
                  <a:noFill/>
                </a:ln>
                <a:effectLst/>
                <a:uLnTx/>
                <a:uFillTx/>
                <a:latin typeface="华文楷体" panose="02010600040101010101" pitchFamily="2" charset="-122"/>
                <a:ea typeface="华文楷体" panose="02010600040101010101" pitchFamily="2" charset="-122"/>
              </a:rPr>
              <a:t>3)</a:t>
            </a:r>
            <a:r>
              <a:rPr kumimoji="0" lang="zh-CN" altLang="en-US" sz="2000" b="1" i="0" u="none" strike="noStrike" kern="0" cap="none" spc="0" normalizeH="0" baseline="0" noProof="0" dirty="0">
                <a:ln>
                  <a:noFill/>
                </a:ln>
                <a:effectLst/>
                <a:uLnTx/>
                <a:uFillTx/>
                <a:latin typeface="华文楷体" panose="02010600040101010101" pitchFamily="2" charset="-122"/>
                <a:ea typeface="华文楷体" panose="02010600040101010101" pitchFamily="2" charset="-122"/>
              </a:rPr>
              <a:t>进程在</a:t>
            </a:r>
            <a:r>
              <a:rPr kumimoji="0" lang="en-US" altLang="zh-CN" sz="2000" b="1" i="0" u="none" strike="noStrike" kern="0" cap="none" spc="0" normalizeH="0" baseline="0" noProof="0" dirty="0">
                <a:ln>
                  <a:noFill/>
                </a:ln>
                <a:effectLst/>
                <a:uLnTx/>
                <a:uFillTx/>
                <a:latin typeface="华文楷体" panose="02010600040101010101" pitchFamily="2" charset="-122"/>
                <a:ea typeface="华文楷体" panose="02010600040101010101" pitchFamily="2" charset="-122"/>
              </a:rPr>
              <a:t>CPU</a:t>
            </a:r>
            <a:r>
              <a:rPr kumimoji="0" lang="zh-CN" altLang="en-US" sz="2000" b="1" i="0" u="none" strike="noStrike" kern="0" cap="none" spc="0" normalizeH="0" baseline="0" noProof="0" dirty="0">
                <a:ln>
                  <a:noFill/>
                </a:ln>
                <a:effectLst/>
                <a:uLnTx/>
                <a:uFillTx/>
                <a:latin typeface="华文楷体" panose="02010600040101010101" pitchFamily="2" charset="-122"/>
                <a:ea typeface="华文楷体" panose="02010600040101010101" pitchFamily="2" charset="-122"/>
              </a:rPr>
              <a:t>上执行的时间；</a:t>
            </a:r>
          </a:p>
          <a:p>
            <a:pPr marL="1143000" marR="0" lvl="2" indent="-228600" algn="l" defTabSz="914400" rtl="0" eaLnBrk="0" fontAlgn="base" latinLnBrk="1" hangingPunct="0">
              <a:lnSpc>
                <a:spcPct val="150000"/>
              </a:lnSpc>
              <a:spcBef>
                <a:spcPct val="20000"/>
              </a:spcBef>
              <a:spcAft>
                <a:spcPct val="0"/>
              </a:spcAft>
              <a:buClr>
                <a:srgbClr val="F4E7ED"/>
              </a:buClr>
              <a:buSzPct val="65000"/>
              <a:buFont typeface="Wingdings" pitchFamily="2" charset="2"/>
              <a:buNone/>
              <a:tabLst/>
              <a:defRPr/>
            </a:pPr>
            <a:r>
              <a:rPr kumimoji="0" lang="en-US" altLang="zh-CN" sz="2000" b="1" i="0" u="none" strike="noStrike" kern="0" cap="none" spc="0" normalizeH="0" baseline="0" noProof="0" dirty="0">
                <a:ln>
                  <a:noFill/>
                </a:ln>
                <a:effectLst/>
                <a:uLnTx/>
                <a:uFillTx/>
                <a:latin typeface="华文楷体" panose="02010600040101010101" pitchFamily="2" charset="-122"/>
                <a:ea typeface="华文楷体" panose="02010600040101010101" pitchFamily="2" charset="-122"/>
              </a:rPr>
              <a:t>4)</a:t>
            </a:r>
            <a:r>
              <a:rPr kumimoji="0" lang="zh-CN" altLang="en-US" sz="2000" b="1" i="0" u="none" strike="noStrike" kern="0" cap="none" spc="0" normalizeH="0" baseline="0" noProof="0" dirty="0">
                <a:ln>
                  <a:noFill/>
                </a:ln>
                <a:effectLst/>
                <a:uLnTx/>
                <a:uFillTx/>
                <a:latin typeface="华文楷体" panose="02010600040101010101" pitchFamily="2" charset="-122"/>
                <a:ea typeface="华文楷体" panose="02010600040101010101" pitchFamily="2" charset="-122"/>
              </a:rPr>
              <a:t>等待</a:t>
            </a:r>
            <a:r>
              <a:rPr kumimoji="0" lang="en-US" altLang="zh-CN" sz="2000" b="1" i="0" u="none" strike="noStrike" kern="0" cap="none" spc="0" normalizeH="0" baseline="0" noProof="0" dirty="0">
                <a:ln>
                  <a:noFill/>
                </a:ln>
                <a:effectLst/>
                <a:uLnTx/>
                <a:uFillTx/>
                <a:latin typeface="华文楷体" panose="02010600040101010101" pitchFamily="2" charset="-122"/>
                <a:ea typeface="华文楷体" panose="02010600040101010101" pitchFamily="2" charset="-122"/>
              </a:rPr>
              <a:t>I</a:t>
            </a:r>
            <a:r>
              <a:rPr kumimoji="0" lang="zh-CN" altLang="en-US" sz="2000" b="1" i="0" u="none" strike="noStrike" kern="0" cap="none" spc="0" normalizeH="0" baseline="0" noProof="0" dirty="0">
                <a:ln>
                  <a:noFill/>
                </a:ln>
                <a:effectLst/>
                <a:uLnTx/>
                <a:uFillTx/>
                <a:latin typeface="华文楷体" panose="02010600040101010101" pitchFamily="2" charset="-122"/>
                <a:ea typeface="华文楷体" panose="02010600040101010101" pitchFamily="2" charset="-122"/>
              </a:rPr>
              <a:t>／</a:t>
            </a:r>
            <a:r>
              <a:rPr kumimoji="0" lang="en-US" altLang="zh-CN" sz="2000" b="1" i="0" u="none" strike="noStrike" kern="0" cap="none" spc="0" normalizeH="0" baseline="0" noProof="0" dirty="0">
                <a:ln>
                  <a:noFill/>
                </a:ln>
                <a:effectLst/>
                <a:uLnTx/>
                <a:uFillTx/>
                <a:latin typeface="华文楷体" panose="02010600040101010101" pitchFamily="2" charset="-122"/>
                <a:ea typeface="华文楷体" panose="02010600040101010101" pitchFamily="2" charset="-122"/>
              </a:rPr>
              <a:t>O</a:t>
            </a:r>
            <a:r>
              <a:rPr kumimoji="0" lang="zh-CN" altLang="en-US" sz="2000" b="1" i="0" u="none" strike="noStrike" kern="0" cap="none" spc="0" normalizeH="0" baseline="0" noProof="0" dirty="0">
                <a:ln>
                  <a:noFill/>
                </a:ln>
                <a:effectLst/>
                <a:uLnTx/>
                <a:uFillTx/>
                <a:latin typeface="华文楷体" panose="02010600040101010101" pitchFamily="2" charset="-122"/>
                <a:ea typeface="华文楷体" panose="02010600040101010101" pitchFamily="2" charset="-122"/>
              </a:rPr>
              <a:t>操作完成的时间</a:t>
            </a:r>
          </a:p>
        </p:txBody>
      </p:sp>
    </p:spTree>
    <p:extLst>
      <p:ext uri="{BB962C8B-B14F-4D97-AF65-F5344CB8AC3E}">
        <p14:creationId xmlns:p14="http://schemas.microsoft.com/office/powerpoint/2010/main" val="425090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bg1"/>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9" name="Text Box 4"/>
          <p:cNvSpPr txBox="1">
            <a:spLocks noChangeArrowheads="1"/>
          </p:cNvSpPr>
          <p:nvPr/>
        </p:nvSpPr>
        <p:spPr bwMode="auto">
          <a:xfrm>
            <a:off x="2987824" y="886137"/>
            <a:ext cx="4844195" cy="519011"/>
          </a:xfrm>
          <a:prstGeom prst="rect">
            <a:avLst/>
          </a:prstGeom>
          <a:noFill/>
          <a:ln w="9525">
            <a:noFill/>
            <a:miter lim="800000"/>
            <a:headEnd/>
            <a:tailEnd/>
          </a:ln>
        </p:spPr>
        <p:txBody>
          <a:bodyPr wrap="none" lIns="87273" tIns="43636" rIns="87273" bIns="43636">
            <a:spAutoFit/>
          </a:bodyPr>
          <a:lstStyle/>
          <a:p>
            <a:pPr algn="l" defTabSz="873125"/>
            <a:r>
              <a:rPr lang="en-US" altLang="zh-CN" sz="2800" dirty="0">
                <a:solidFill>
                  <a:srgbClr val="FFC000"/>
                </a:solidFill>
                <a:latin typeface="黑体" pitchFamily="2" charset="-122"/>
                <a:ea typeface="黑体" pitchFamily="2" charset="-122"/>
              </a:rPr>
              <a:t>(2) </a:t>
            </a:r>
            <a:r>
              <a:rPr lang="zh-CN" altLang="en-US" sz="2800" dirty="0">
                <a:solidFill>
                  <a:srgbClr val="FFC000"/>
                </a:solidFill>
                <a:latin typeface="黑体" pitchFamily="2" charset="-122"/>
                <a:ea typeface="黑体" pitchFamily="2" charset="-122"/>
              </a:rPr>
              <a:t>破坏“请求和保持”条件</a:t>
            </a:r>
          </a:p>
        </p:txBody>
      </p:sp>
      <p:sp>
        <p:nvSpPr>
          <p:cNvPr id="13" name="Text Box 4"/>
          <p:cNvSpPr txBox="1">
            <a:spLocks noChangeArrowheads="1"/>
          </p:cNvSpPr>
          <p:nvPr/>
        </p:nvSpPr>
        <p:spPr bwMode="auto">
          <a:xfrm>
            <a:off x="3006541" y="2650384"/>
            <a:ext cx="6118742" cy="2704225"/>
          </a:xfrm>
          <a:prstGeom prst="rect">
            <a:avLst/>
          </a:prstGeom>
          <a:noFill/>
          <a:ln w="9525">
            <a:noFill/>
            <a:miter lim="800000"/>
            <a:headEnd/>
            <a:tailEnd/>
          </a:ln>
        </p:spPr>
        <p:txBody>
          <a:bodyPr wrap="square" lIns="87273" tIns="43636" rIns="87273" bIns="43636">
            <a:spAutoFit/>
          </a:bodyPr>
          <a:lstStyle/>
          <a:p>
            <a:pPr algn="just" defTabSz="873125">
              <a:lnSpc>
                <a:spcPct val="150000"/>
              </a:lnSpc>
              <a:spcBef>
                <a:spcPct val="50000"/>
              </a:spcBef>
              <a:buSzPct val="100000"/>
              <a:buFont typeface="Wingdings" pitchFamily="2" charset="2"/>
              <a:buChar char="l"/>
            </a:pPr>
            <a:r>
              <a:rPr kumimoji="0" lang="zh-CN" altLang="en-US" sz="2000" b="1" dirty="0">
                <a:solidFill>
                  <a:schemeClr val="tx1"/>
                </a:solidFill>
                <a:latin typeface="黑体" pitchFamily="2" charset="-122"/>
                <a:ea typeface="黑体" pitchFamily="2" charset="-122"/>
              </a:rPr>
              <a:t> 方法：规定进程在执行前要</a:t>
            </a:r>
            <a:r>
              <a:rPr kumimoji="0" lang="zh-CN" altLang="en-US" sz="2000" b="1" dirty="0">
                <a:solidFill>
                  <a:srgbClr val="FFC000"/>
                </a:solidFill>
                <a:latin typeface="黑体" pitchFamily="2" charset="-122"/>
                <a:ea typeface="黑体" pitchFamily="2" charset="-122"/>
              </a:rPr>
              <a:t>一次性地申请运行所需全部资源</a:t>
            </a:r>
            <a:r>
              <a:rPr kumimoji="0" lang="zh-CN" altLang="en-US" sz="2000" b="1" dirty="0">
                <a:solidFill>
                  <a:schemeClr val="tx1"/>
                </a:solidFill>
                <a:latin typeface="黑体" pitchFamily="2" charset="-122"/>
                <a:ea typeface="黑体" pitchFamily="2" charset="-122"/>
              </a:rPr>
              <a:t>。只有资源全部到手，进程方可运行，否则进程等待。</a:t>
            </a:r>
            <a:endParaRPr lang="en-US" altLang="zh-CN" sz="2000" b="1" dirty="0">
              <a:solidFill>
                <a:schemeClr val="tx1"/>
              </a:solidFill>
              <a:latin typeface="黑体" pitchFamily="2" charset="-122"/>
              <a:ea typeface="黑体" pitchFamily="2" charset="-122"/>
            </a:endParaRPr>
          </a:p>
          <a:p>
            <a:pPr algn="just" defTabSz="873125">
              <a:lnSpc>
                <a:spcPct val="150000"/>
              </a:lnSpc>
              <a:spcBef>
                <a:spcPct val="50000"/>
              </a:spcBef>
              <a:buSzPct val="100000"/>
              <a:buFont typeface="Wingdings" pitchFamily="2" charset="2"/>
              <a:buChar char="l"/>
            </a:pPr>
            <a:r>
              <a:rPr kumimoji="0" lang="zh-CN" altLang="en-US" sz="2000" b="1" dirty="0">
                <a:solidFill>
                  <a:schemeClr val="tx1"/>
                </a:solidFill>
                <a:latin typeface="黑体" pitchFamily="2" charset="-122"/>
                <a:ea typeface="黑体" pitchFamily="2" charset="-122"/>
              </a:rPr>
              <a:t> 优点：简单、易于实现。</a:t>
            </a:r>
            <a:endParaRPr kumimoji="0" lang="en-US" altLang="zh-CN" sz="2000" b="1" dirty="0">
              <a:solidFill>
                <a:schemeClr val="tx1"/>
              </a:solidFill>
              <a:latin typeface="黑体" pitchFamily="2" charset="-122"/>
              <a:ea typeface="黑体" pitchFamily="2" charset="-122"/>
            </a:endParaRPr>
          </a:p>
          <a:p>
            <a:pPr algn="just" defTabSz="873125">
              <a:lnSpc>
                <a:spcPct val="150000"/>
              </a:lnSpc>
              <a:spcBef>
                <a:spcPct val="50000"/>
              </a:spcBef>
              <a:buSzPct val="100000"/>
              <a:buFont typeface="Wingdings" pitchFamily="2" charset="2"/>
              <a:buChar char="l"/>
            </a:pPr>
            <a:r>
              <a:rPr kumimoji="0" lang="zh-CN" altLang="en-US" sz="2000" b="1" dirty="0">
                <a:solidFill>
                  <a:schemeClr val="tx1"/>
                </a:solidFill>
                <a:latin typeface="黑体" pitchFamily="2" charset="-122"/>
                <a:ea typeface="黑体" pitchFamily="2" charset="-122"/>
              </a:rPr>
              <a:t> 缺点：</a:t>
            </a:r>
            <a:r>
              <a:rPr kumimoji="0" lang="en-US" altLang="zh-CN" sz="2000" b="1" dirty="0">
                <a:solidFill>
                  <a:schemeClr val="tx1"/>
                </a:solidFill>
                <a:latin typeface="黑体" pitchFamily="2" charset="-122"/>
                <a:ea typeface="黑体" pitchFamily="2" charset="-122"/>
              </a:rPr>
              <a:t>1.</a:t>
            </a:r>
            <a:r>
              <a:rPr kumimoji="0" lang="zh-CN" altLang="en-US" sz="2000" b="1" dirty="0">
                <a:solidFill>
                  <a:schemeClr val="tx1"/>
                </a:solidFill>
                <a:latin typeface="黑体" pitchFamily="2" charset="-122"/>
                <a:ea typeface="黑体" pitchFamily="2" charset="-122"/>
              </a:rPr>
              <a:t>资源利用率低。</a:t>
            </a:r>
            <a:r>
              <a:rPr kumimoji="0" lang="en-US" altLang="zh-CN" sz="2000" b="1" dirty="0">
                <a:solidFill>
                  <a:schemeClr val="tx1"/>
                </a:solidFill>
                <a:latin typeface="黑体" pitchFamily="2" charset="-122"/>
                <a:ea typeface="黑体" pitchFamily="2" charset="-122"/>
              </a:rPr>
              <a:t>2.</a:t>
            </a:r>
            <a:r>
              <a:rPr kumimoji="0" lang="zh-CN" altLang="en-US" sz="2000" b="1" dirty="0">
                <a:solidFill>
                  <a:schemeClr val="tx1"/>
                </a:solidFill>
                <a:latin typeface="黑体" pitchFamily="2" charset="-122"/>
                <a:ea typeface="黑体" pitchFamily="2" charset="-122"/>
              </a:rPr>
              <a:t>进程运行被延迟。</a:t>
            </a:r>
          </a:p>
        </p:txBody>
      </p:sp>
      <p:sp>
        <p:nvSpPr>
          <p:cNvPr id="14" name="Text Box 4"/>
          <p:cNvSpPr txBox="1">
            <a:spLocks noChangeArrowheads="1"/>
          </p:cNvSpPr>
          <p:nvPr/>
        </p:nvSpPr>
        <p:spPr bwMode="auto">
          <a:xfrm>
            <a:off x="3286634" y="5442571"/>
            <a:ext cx="5558556" cy="1193491"/>
          </a:xfrm>
          <a:prstGeom prst="rect">
            <a:avLst/>
          </a:prstGeom>
          <a:noFill/>
          <a:ln w="9525" algn="ctr">
            <a:noFill/>
            <a:miter lim="800000"/>
            <a:headEnd/>
            <a:tailEnd/>
          </a:ln>
        </p:spPr>
        <p:txBody>
          <a:bodyPr wrap="square" lIns="87273" tIns="43636" rIns="87273" bIns="43636">
            <a:spAutoFit/>
          </a:bodyPr>
          <a:lstStyle/>
          <a:p>
            <a:pPr algn="l" defTabSz="873125">
              <a:lnSpc>
                <a:spcPct val="140000"/>
              </a:lnSpc>
              <a:spcBef>
                <a:spcPct val="50000"/>
              </a:spcBef>
            </a:pPr>
            <a:r>
              <a:rPr lang="zh-CN" altLang="en-US" sz="1800" dirty="0">
                <a:solidFill>
                  <a:schemeClr val="tx1"/>
                </a:solidFill>
                <a:latin typeface="黑体" pitchFamily="2" charset="-122"/>
                <a:ea typeface="黑体" pitchFamily="2" charset="-122"/>
              </a:rPr>
              <a:t>例：</a:t>
            </a:r>
            <a:r>
              <a:rPr lang="en-US" altLang="zh-CN" sz="1800" dirty="0">
                <a:solidFill>
                  <a:schemeClr val="tx1"/>
                </a:solidFill>
                <a:latin typeface="黑体" pitchFamily="2" charset="-122"/>
                <a:ea typeface="黑体" pitchFamily="2" charset="-122"/>
              </a:rPr>
              <a:t>P1</a:t>
            </a:r>
            <a:r>
              <a:rPr lang="zh-CN" altLang="zh-CN" sz="1800" dirty="0">
                <a:solidFill>
                  <a:schemeClr val="tx1"/>
                </a:solidFill>
                <a:latin typeface="黑体" pitchFamily="2" charset="-122"/>
                <a:ea typeface="黑体" pitchFamily="2" charset="-122"/>
              </a:rPr>
              <a:t>申请</a:t>
            </a:r>
            <a:r>
              <a:rPr lang="en-US" altLang="zh-CN" sz="1800" dirty="0">
                <a:solidFill>
                  <a:schemeClr val="tx1"/>
                </a:solidFill>
                <a:latin typeface="黑体" pitchFamily="2" charset="-122"/>
                <a:ea typeface="黑体" pitchFamily="2" charset="-122"/>
              </a:rPr>
              <a:t>r1, r2, r3</a:t>
            </a:r>
            <a:r>
              <a:rPr lang="zh-CN" altLang="en-US" sz="1800" dirty="0">
                <a:solidFill>
                  <a:schemeClr val="tx1"/>
                </a:solidFill>
                <a:latin typeface="黑体" pitchFamily="2" charset="-122"/>
                <a:ea typeface="黑体" pitchFamily="2" charset="-122"/>
              </a:rPr>
              <a:t>，</a:t>
            </a:r>
            <a:r>
              <a:rPr lang="zh-CN" altLang="zh-CN" sz="1800" dirty="0">
                <a:solidFill>
                  <a:schemeClr val="tx1"/>
                </a:solidFill>
                <a:latin typeface="黑体" pitchFamily="2" charset="-122"/>
                <a:ea typeface="黑体" pitchFamily="2" charset="-122"/>
              </a:rPr>
              <a:t>而仅有</a:t>
            </a:r>
            <a:r>
              <a:rPr lang="en-US" altLang="zh-CN" sz="1800" dirty="0">
                <a:solidFill>
                  <a:schemeClr val="tx1"/>
                </a:solidFill>
                <a:latin typeface="黑体" pitchFamily="2" charset="-122"/>
                <a:ea typeface="黑体" pitchFamily="2" charset="-122"/>
              </a:rPr>
              <a:t>r3</a:t>
            </a:r>
            <a:r>
              <a:rPr lang="zh-CN" altLang="en-US" sz="1800" dirty="0">
                <a:solidFill>
                  <a:schemeClr val="tx1"/>
                </a:solidFill>
                <a:latin typeface="黑体" pitchFamily="2" charset="-122"/>
                <a:ea typeface="黑体" pitchFamily="2" charset="-122"/>
              </a:rPr>
              <a:t>。</a:t>
            </a:r>
            <a:r>
              <a:rPr lang="zh-CN" altLang="zh-CN" sz="1800" dirty="0">
                <a:solidFill>
                  <a:schemeClr val="tx1"/>
                </a:solidFill>
                <a:latin typeface="黑体" pitchFamily="2" charset="-122"/>
                <a:ea typeface="黑体" pitchFamily="2" charset="-122"/>
              </a:rPr>
              <a:t>这时</a:t>
            </a:r>
            <a:r>
              <a:rPr lang="en-US" altLang="zh-CN" sz="1800" dirty="0">
                <a:solidFill>
                  <a:schemeClr val="tx1"/>
                </a:solidFill>
                <a:latin typeface="黑体" pitchFamily="2" charset="-122"/>
                <a:ea typeface="黑体" pitchFamily="2" charset="-122"/>
              </a:rPr>
              <a:t>P2</a:t>
            </a:r>
            <a:r>
              <a:rPr lang="zh-CN" altLang="zh-CN" sz="1800" dirty="0">
                <a:solidFill>
                  <a:schemeClr val="tx1"/>
                </a:solidFill>
                <a:latin typeface="黑体" pitchFamily="2" charset="-122"/>
                <a:ea typeface="黑体" pitchFamily="2" charset="-122"/>
              </a:rPr>
              <a:t>申请</a:t>
            </a:r>
            <a:r>
              <a:rPr lang="en-US" altLang="zh-CN" sz="1800" dirty="0">
                <a:solidFill>
                  <a:schemeClr val="tx1"/>
                </a:solidFill>
                <a:latin typeface="黑体" pitchFamily="2" charset="-122"/>
                <a:ea typeface="黑体" pitchFamily="2" charset="-122"/>
              </a:rPr>
              <a:t>r3</a:t>
            </a:r>
            <a:r>
              <a:rPr lang="zh-CN" altLang="en-US" sz="1800" dirty="0">
                <a:solidFill>
                  <a:schemeClr val="tx1"/>
                </a:solidFill>
                <a:latin typeface="黑体" pitchFamily="2" charset="-122"/>
                <a:ea typeface="黑体" pitchFamily="2" charset="-122"/>
              </a:rPr>
              <a:t>；</a:t>
            </a:r>
            <a:r>
              <a:rPr lang="zh-CN" altLang="zh-CN" sz="1800" dirty="0">
                <a:solidFill>
                  <a:schemeClr val="tx1"/>
                </a:solidFill>
                <a:latin typeface="黑体" pitchFamily="2" charset="-122"/>
                <a:ea typeface="黑体" pitchFamily="2" charset="-122"/>
              </a:rPr>
              <a:t>则把</a:t>
            </a:r>
            <a:r>
              <a:rPr lang="en-US" altLang="zh-CN" sz="1800" dirty="0">
                <a:solidFill>
                  <a:schemeClr val="tx1"/>
                </a:solidFill>
                <a:latin typeface="黑体" pitchFamily="2" charset="-122"/>
                <a:ea typeface="黑体" pitchFamily="2" charset="-122"/>
              </a:rPr>
              <a:t>r3</a:t>
            </a:r>
            <a:r>
              <a:rPr lang="zh-CN" altLang="zh-CN" sz="1800" dirty="0">
                <a:solidFill>
                  <a:schemeClr val="tx1"/>
                </a:solidFill>
                <a:latin typeface="黑体" pitchFamily="2" charset="-122"/>
                <a:ea typeface="黑体" pitchFamily="2" charset="-122"/>
              </a:rPr>
              <a:t>给</a:t>
            </a:r>
            <a:r>
              <a:rPr lang="en-US" altLang="zh-CN" sz="1800" dirty="0">
                <a:solidFill>
                  <a:schemeClr val="tx1"/>
                </a:solidFill>
                <a:latin typeface="黑体" pitchFamily="2" charset="-122"/>
                <a:ea typeface="黑体" pitchFamily="2" charset="-122"/>
              </a:rPr>
              <a:t>P2</a:t>
            </a:r>
            <a:r>
              <a:rPr lang="zh-CN" altLang="en-US" sz="1800" dirty="0">
                <a:solidFill>
                  <a:schemeClr val="tx1"/>
                </a:solidFill>
                <a:latin typeface="黑体" pitchFamily="2" charset="-122"/>
                <a:ea typeface="黑体" pitchFamily="2" charset="-122"/>
              </a:rPr>
              <a:t>，</a:t>
            </a:r>
            <a:r>
              <a:rPr lang="zh-CN" altLang="zh-CN" sz="1800" dirty="0">
                <a:solidFill>
                  <a:schemeClr val="tx1"/>
                </a:solidFill>
                <a:latin typeface="黑体" pitchFamily="2" charset="-122"/>
                <a:ea typeface="黑体" pitchFamily="2" charset="-122"/>
              </a:rPr>
              <a:t>某一进程</a:t>
            </a:r>
            <a:r>
              <a:rPr lang="en-US" altLang="zh-CN" sz="1800" dirty="0">
                <a:solidFill>
                  <a:schemeClr val="tx1"/>
                </a:solidFill>
                <a:latin typeface="黑体" pitchFamily="2" charset="-122"/>
                <a:ea typeface="黑体" pitchFamily="2" charset="-122"/>
              </a:rPr>
              <a:t>Pi</a:t>
            </a:r>
            <a:r>
              <a:rPr lang="zh-CN" altLang="zh-CN" sz="1800" dirty="0">
                <a:solidFill>
                  <a:schemeClr val="tx1"/>
                </a:solidFill>
                <a:latin typeface="黑体" pitchFamily="2" charset="-122"/>
                <a:ea typeface="黑体" pitchFamily="2" charset="-122"/>
              </a:rPr>
              <a:t>又释放了</a:t>
            </a:r>
            <a:r>
              <a:rPr lang="en-US" altLang="zh-CN" sz="1800" dirty="0">
                <a:solidFill>
                  <a:schemeClr val="tx1"/>
                </a:solidFill>
                <a:latin typeface="黑体" pitchFamily="2" charset="-122"/>
                <a:ea typeface="黑体" pitchFamily="2" charset="-122"/>
              </a:rPr>
              <a:t>r1, r2</a:t>
            </a:r>
            <a:r>
              <a:rPr lang="zh-CN" altLang="en-US" sz="1800" dirty="0">
                <a:solidFill>
                  <a:schemeClr val="tx1"/>
                </a:solidFill>
                <a:latin typeface="黑体" pitchFamily="2" charset="-122"/>
                <a:ea typeface="黑体" pitchFamily="2" charset="-122"/>
              </a:rPr>
              <a:t>，</a:t>
            </a:r>
            <a:r>
              <a:rPr lang="zh-CN" altLang="zh-CN" sz="1800" dirty="0">
                <a:solidFill>
                  <a:schemeClr val="tx1"/>
                </a:solidFill>
                <a:latin typeface="黑体" pitchFamily="2" charset="-122"/>
                <a:ea typeface="黑体" pitchFamily="2" charset="-122"/>
              </a:rPr>
              <a:t>而 </a:t>
            </a:r>
            <a:r>
              <a:rPr lang="en-US" altLang="zh-CN" sz="1800" dirty="0">
                <a:solidFill>
                  <a:schemeClr val="tx1"/>
                </a:solidFill>
                <a:latin typeface="黑体" pitchFamily="2" charset="-122"/>
                <a:ea typeface="黑体" pitchFamily="2" charset="-122"/>
              </a:rPr>
              <a:t>P1</a:t>
            </a:r>
            <a:r>
              <a:rPr lang="zh-CN" altLang="zh-CN" sz="1800" dirty="0">
                <a:solidFill>
                  <a:schemeClr val="tx1"/>
                </a:solidFill>
                <a:latin typeface="黑体" pitchFamily="2" charset="-122"/>
                <a:ea typeface="黑体" pitchFamily="2" charset="-122"/>
              </a:rPr>
              <a:t>又因无</a:t>
            </a:r>
            <a:r>
              <a:rPr lang="en-US" altLang="zh-CN" sz="1800" dirty="0">
                <a:solidFill>
                  <a:schemeClr val="tx1"/>
                </a:solidFill>
                <a:latin typeface="黑体" pitchFamily="2" charset="-122"/>
                <a:ea typeface="黑体" pitchFamily="2" charset="-122"/>
              </a:rPr>
              <a:t>r3</a:t>
            </a:r>
            <a:r>
              <a:rPr lang="zh-CN" altLang="en-US" sz="1800" dirty="0">
                <a:solidFill>
                  <a:schemeClr val="tx1"/>
                </a:solidFill>
                <a:latin typeface="黑体" pitchFamily="2" charset="-122"/>
                <a:ea typeface="黑体" pitchFamily="2" charset="-122"/>
              </a:rPr>
              <a:t>，</a:t>
            </a:r>
            <a:r>
              <a:rPr lang="zh-CN" altLang="zh-CN" sz="1800" dirty="0">
                <a:solidFill>
                  <a:schemeClr val="tx1"/>
                </a:solidFill>
                <a:latin typeface="黑体" pitchFamily="2" charset="-122"/>
                <a:ea typeface="黑体" pitchFamily="2" charset="-122"/>
              </a:rPr>
              <a:t>仍需等待……直到饿死</a:t>
            </a:r>
            <a:r>
              <a:rPr lang="en-US" altLang="zh-CN" sz="1800" dirty="0">
                <a:solidFill>
                  <a:schemeClr val="tx1"/>
                </a:solidFill>
                <a:latin typeface="黑体" pitchFamily="2" charset="-122"/>
                <a:ea typeface="黑体" pitchFamily="2" charset="-122"/>
              </a:rPr>
              <a:t>P1</a:t>
            </a:r>
            <a:r>
              <a:rPr lang="zh-CN" altLang="en-US" sz="1800" dirty="0">
                <a:solidFill>
                  <a:schemeClr val="tx1"/>
                </a:solidFill>
                <a:latin typeface="黑体" pitchFamily="2" charset="-122"/>
                <a:ea typeface="黑体" pitchFamily="2" charset="-122"/>
              </a:rPr>
              <a:t>。</a:t>
            </a:r>
          </a:p>
        </p:txBody>
      </p:sp>
      <p:sp>
        <p:nvSpPr>
          <p:cNvPr id="15" name="Text Box 4"/>
          <p:cNvSpPr txBox="1">
            <a:spLocks noChangeArrowheads="1"/>
          </p:cNvSpPr>
          <p:nvPr/>
        </p:nvSpPr>
        <p:spPr bwMode="auto">
          <a:xfrm>
            <a:off x="3407941" y="1499322"/>
            <a:ext cx="5210447" cy="503623"/>
          </a:xfrm>
          <a:prstGeom prst="rect">
            <a:avLst/>
          </a:prstGeom>
          <a:gradFill rotWithShape="1">
            <a:gsLst>
              <a:gs pos="0">
                <a:srgbClr val="AC66BB">
                  <a:shade val="51000"/>
                  <a:satMod val="130000"/>
                </a:srgbClr>
              </a:gs>
              <a:gs pos="80000">
                <a:srgbClr val="AC66BB">
                  <a:shade val="93000"/>
                  <a:satMod val="130000"/>
                </a:srgbClr>
              </a:gs>
              <a:gs pos="100000">
                <a:srgbClr val="AC66BB">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87273" tIns="43636" rIns="87273" bIns="43636">
            <a:spAutoFit/>
          </a:bodyPr>
          <a:lstStyle/>
          <a:p>
            <a:pPr marL="0" marR="0" lvl="0" indent="0" algn="just" defTabSz="873125" eaLnBrk="1" fontAlgn="auto" latinLnBrk="0" hangingPunct="1">
              <a:lnSpc>
                <a:spcPct val="150000"/>
              </a:lnSpc>
              <a:spcBef>
                <a:spcPct val="50000"/>
              </a:spcBef>
              <a:spcAft>
                <a:spcPts val="0"/>
              </a:spcAft>
              <a:buClrTx/>
              <a:buSzPct val="100000"/>
              <a:buFontTx/>
              <a:buNone/>
              <a:tabLst/>
              <a:defRPr/>
            </a:pPr>
            <a:r>
              <a:rPr kumimoji="0" lang="zh-CN" altLang="en-US" sz="1800" b="0" i="0" u="none" strike="noStrike" kern="0" cap="none" spc="0" normalizeH="0" baseline="0" noProof="0" dirty="0">
                <a:ln>
                  <a:noFill/>
                </a:ln>
                <a:solidFill>
                  <a:prstClr val="white"/>
                </a:solidFill>
                <a:effectLst/>
                <a:uLnTx/>
                <a:uFillTx/>
                <a:latin typeface="黑体" pitchFamily="2" charset="-122"/>
                <a:ea typeface="黑体" pitchFamily="2" charset="-122"/>
                <a:cs typeface="+mn-cs"/>
              </a:rPr>
              <a:t>思想：进程在请求资源前</a:t>
            </a:r>
            <a:r>
              <a:rPr kumimoji="0" lang="en-US" altLang="zh-CN" sz="1800" b="0" i="0" u="none" strike="noStrike" kern="0" cap="none" spc="0" normalizeH="0" baseline="0" noProof="0" dirty="0">
                <a:ln>
                  <a:noFill/>
                </a:ln>
                <a:solidFill>
                  <a:prstClr val="white"/>
                </a:solidFill>
                <a:effectLst/>
                <a:uLnTx/>
                <a:uFillTx/>
                <a:latin typeface="黑体" pitchFamily="2" charset="-122"/>
                <a:ea typeface="黑体" pitchFamily="2" charset="-122"/>
                <a:cs typeface="+mn-cs"/>
              </a:rPr>
              <a:t>,</a:t>
            </a:r>
            <a:r>
              <a:rPr kumimoji="0" lang="zh-CN" altLang="en-US" sz="1800" b="0" i="0" u="none" strike="noStrike" kern="0" cap="none" spc="0" normalizeH="0" baseline="0" noProof="0" dirty="0">
                <a:ln>
                  <a:noFill/>
                </a:ln>
                <a:solidFill>
                  <a:prstClr val="white"/>
                </a:solidFill>
                <a:effectLst/>
                <a:uLnTx/>
                <a:uFillTx/>
                <a:latin typeface="黑体" pitchFamily="2" charset="-122"/>
                <a:ea typeface="黑体" pitchFamily="2" charset="-122"/>
                <a:cs typeface="+mn-cs"/>
              </a:rPr>
              <a:t>不能持有不可抢占资源</a:t>
            </a:r>
          </a:p>
        </p:txBody>
      </p:sp>
      <p:sp>
        <p:nvSpPr>
          <p:cNvPr id="16" name="Text Box 4"/>
          <p:cNvSpPr txBox="1">
            <a:spLocks noChangeArrowheads="1"/>
          </p:cNvSpPr>
          <p:nvPr/>
        </p:nvSpPr>
        <p:spPr bwMode="auto">
          <a:xfrm>
            <a:off x="3059832" y="2104966"/>
            <a:ext cx="1715133" cy="457456"/>
          </a:xfrm>
          <a:prstGeom prst="rect">
            <a:avLst/>
          </a:prstGeom>
          <a:noFill/>
          <a:ln w="9525">
            <a:noFill/>
            <a:miter lim="800000"/>
            <a:headEnd/>
            <a:tailEnd/>
          </a:ln>
        </p:spPr>
        <p:txBody>
          <a:bodyPr wrap="none" lIns="87273" tIns="43636" rIns="87273" bIns="43636">
            <a:spAutoFit/>
          </a:bodyPr>
          <a:lstStyle/>
          <a:p>
            <a:pPr algn="l" defTabSz="873125"/>
            <a:r>
              <a:rPr lang="zh-CN" altLang="en-US" dirty="0">
                <a:solidFill>
                  <a:srgbClr val="FF0000"/>
                </a:solidFill>
                <a:latin typeface="黑体" pitchFamily="2" charset="-122"/>
                <a:ea typeface="黑体" pitchFamily="2" charset="-122"/>
              </a:rPr>
              <a:t>第一种协议</a:t>
            </a:r>
          </a:p>
        </p:txBody>
      </p:sp>
      <p:sp>
        <p:nvSpPr>
          <p:cNvPr id="10" name="矩形 9"/>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923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wipe(left)">
                                      <p:cBhvr>
                                        <p:cTn id="11" dur="500"/>
                                        <p:tgtEl>
                                          <p:spTgt spid="1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
                                            <p:txEl>
                                              <p:pRg st="1" end="1"/>
                                            </p:txEl>
                                          </p:spTgt>
                                        </p:tgtEl>
                                        <p:attrNameLst>
                                          <p:attrName>style.visibility</p:attrName>
                                        </p:attrNameLst>
                                      </p:cBhvr>
                                      <p:to>
                                        <p:strVal val="visible"/>
                                      </p:to>
                                    </p:set>
                                    <p:animEffect transition="in" filter="wipe(left)">
                                      <p:cBhvr>
                                        <p:cTn id="16" dur="500"/>
                                        <p:tgtEl>
                                          <p:spTgt spid="1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animEffect transition="in" filter="wipe(left)">
                                      <p:cBhvr>
                                        <p:cTn id="21" dur="500"/>
                                        <p:tgtEl>
                                          <p:spTgt spid="1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4">
                                            <p:txEl>
                                              <p:pRg st="0" end="0"/>
                                            </p:txEl>
                                          </p:spTgt>
                                        </p:tgtEl>
                                        <p:attrNameLst>
                                          <p:attrName>style.visibility</p:attrName>
                                        </p:attrNameLst>
                                      </p:cBhvr>
                                      <p:to>
                                        <p:strVal val="visible"/>
                                      </p:to>
                                    </p:set>
                                    <p:animEffect transition="in" filter="wipe(left)">
                                      <p:cBhvr>
                                        <p:cTn id="26"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utoUpdateAnimBg="0"/>
      <p:bldP spid="14" grpId="0" build="p" autoUpdateAnimBg="0"/>
      <p:bldP spid="16"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bg1"/>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9" name="Text Box 4"/>
          <p:cNvSpPr txBox="1">
            <a:spLocks noChangeArrowheads="1"/>
          </p:cNvSpPr>
          <p:nvPr/>
        </p:nvSpPr>
        <p:spPr bwMode="auto">
          <a:xfrm>
            <a:off x="2987824" y="886137"/>
            <a:ext cx="4844195" cy="519011"/>
          </a:xfrm>
          <a:prstGeom prst="rect">
            <a:avLst/>
          </a:prstGeom>
          <a:noFill/>
          <a:ln w="9525">
            <a:noFill/>
            <a:miter lim="800000"/>
            <a:headEnd/>
            <a:tailEnd/>
          </a:ln>
        </p:spPr>
        <p:txBody>
          <a:bodyPr wrap="none" lIns="87273" tIns="43636" rIns="87273" bIns="43636">
            <a:spAutoFit/>
          </a:bodyPr>
          <a:lstStyle/>
          <a:p>
            <a:pPr algn="l" defTabSz="873125"/>
            <a:r>
              <a:rPr lang="en-US" altLang="zh-CN" sz="2800" dirty="0">
                <a:solidFill>
                  <a:srgbClr val="FFC000"/>
                </a:solidFill>
                <a:latin typeface="黑体" pitchFamily="2" charset="-122"/>
                <a:ea typeface="黑体" pitchFamily="2" charset="-122"/>
              </a:rPr>
              <a:t>(2) </a:t>
            </a:r>
            <a:r>
              <a:rPr lang="zh-CN" altLang="en-US" sz="2800" dirty="0">
                <a:solidFill>
                  <a:srgbClr val="FFC000"/>
                </a:solidFill>
                <a:latin typeface="黑体" pitchFamily="2" charset="-122"/>
                <a:ea typeface="黑体" pitchFamily="2" charset="-122"/>
              </a:rPr>
              <a:t>破坏“请求和保持”条件</a:t>
            </a:r>
          </a:p>
        </p:txBody>
      </p:sp>
      <p:sp>
        <p:nvSpPr>
          <p:cNvPr id="15" name="Text Box 4"/>
          <p:cNvSpPr txBox="1">
            <a:spLocks noChangeArrowheads="1"/>
          </p:cNvSpPr>
          <p:nvPr/>
        </p:nvSpPr>
        <p:spPr bwMode="auto">
          <a:xfrm>
            <a:off x="3407941" y="1499322"/>
            <a:ext cx="5210447" cy="503623"/>
          </a:xfrm>
          <a:prstGeom prst="rect">
            <a:avLst/>
          </a:prstGeom>
          <a:gradFill rotWithShape="1">
            <a:gsLst>
              <a:gs pos="0">
                <a:srgbClr val="AC66BB">
                  <a:shade val="51000"/>
                  <a:satMod val="130000"/>
                </a:srgbClr>
              </a:gs>
              <a:gs pos="80000">
                <a:srgbClr val="AC66BB">
                  <a:shade val="93000"/>
                  <a:satMod val="130000"/>
                </a:srgbClr>
              </a:gs>
              <a:gs pos="100000">
                <a:srgbClr val="AC66BB">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87273" tIns="43636" rIns="87273" bIns="43636">
            <a:spAutoFit/>
          </a:bodyPr>
          <a:lstStyle/>
          <a:p>
            <a:pPr marL="0" marR="0" lvl="0" indent="0" algn="just" defTabSz="873125" eaLnBrk="1" fontAlgn="auto" latinLnBrk="0" hangingPunct="1">
              <a:lnSpc>
                <a:spcPct val="150000"/>
              </a:lnSpc>
              <a:spcBef>
                <a:spcPct val="50000"/>
              </a:spcBef>
              <a:spcAft>
                <a:spcPts val="0"/>
              </a:spcAft>
              <a:buClrTx/>
              <a:buSzPct val="100000"/>
              <a:buFontTx/>
              <a:buNone/>
              <a:tabLst/>
              <a:defRPr/>
            </a:pPr>
            <a:r>
              <a:rPr kumimoji="0" lang="zh-CN" altLang="en-US" sz="1800" b="0" i="0" u="none" strike="noStrike" kern="0" cap="none" spc="0" normalizeH="0" baseline="0" noProof="0" dirty="0">
                <a:ln>
                  <a:noFill/>
                </a:ln>
                <a:solidFill>
                  <a:prstClr val="white"/>
                </a:solidFill>
                <a:effectLst/>
                <a:uLnTx/>
                <a:uFillTx/>
                <a:latin typeface="黑体" pitchFamily="2" charset="-122"/>
                <a:ea typeface="黑体" pitchFamily="2" charset="-122"/>
                <a:cs typeface="+mn-cs"/>
              </a:rPr>
              <a:t>思想：进程在请求资源前</a:t>
            </a:r>
            <a:r>
              <a:rPr kumimoji="0" lang="en-US" altLang="zh-CN" sz="1800" b="0" i="0" u="none" strike="noStrike" kern="0" cap="none" spc="0" normalizeH="0" baseline="0" noProof="0" dirty="0">
                <a:ln>
                  <a:noFill/>
                </a:ln>
                <a:solidFill>
                  <a:prstClr val="white"/>
                </a:solidFill>
                <a:effectLst/>
                <a:uLnTx/>
                <a:uFillTx/>
                <a:latin typeface="黑体" pitchFamily="2" charset="-122"/>
                <a:ea typeface="黑体" pitchFamily="2" charset="-122"/>
                <a:cs typeface="+mn-cs"/>
              </a:rPr>
              <a:t>,</a:t>
            </a:r>
            <a:r>
              <a:rPr kumimoji="0" lang="zh-CN" altLang="en-US" sz="1800" b="0" i="0" u="none" strike="noStrike" kern="0" cap="none" spc="0" normalizeH="0" baseline="0" noProof="0" dirty="0">
                <a:ln>
                  <a:noFill/>
                </a:ln>
                <a:solidFill>
                  <a:prstClr val="white"/>
                </a:solidFill>
                <a:effectLst/>
                <a:uLnTx/>
                <a:uFillTx/>
                <a:latin typeface="黑体" pitchFamily="2" charset="-122"/>
                <a:ea typeface="黑体" pitchFamily="2" charset="-122"/>
                <a:cs typeface="+mn-cs"/>
              </a:rPr>
              <a:t>不能持有不可抢占资源</a:t>
            </a:r>
          </a:p>
        </p:txBody>
      </p:sp>
      <p:sp>
        <p:nvSpPr>
          <p:cNvPr id="16" name="Text Box 4"/>
          <p:cNvSpPr txBox="1">
            <a:spLocks noChangeArrowheads="1"/>
          </p:cNvSpPr>
          <p:nvPr/>
        </p:nvSpPr>
        <p:spPr bwMode="auto">
          <a:xfrm>
            <a:off x="3059832" y="2104966"/>
            <a:ext cx="1715133" cy="457456"/>
          </a:xfrm>
          <a:prstGeom prst="rect">
            <a:avLst/>
          </a:prstGeom>
          <a:noFill/>
          <a:ln w="9525">
            <a:noFill/>
            <a:miter lim="800000"/>
            <a:headEnd/>
            <a:tailEnd/>
          </a:ln>
        </p:spPr>
        <p:txBody>
          <a:bodyPr wrap="none" lIns="87273" tIns="43636" rIns="87273" bIns="43636">
            <a:spAutoFit/>
          </a:bodyPr>
          <a:lstStyle/>
          <a:p>
            <a:pPr algn="l" defTabSz="873125"/>
            <a:r>
              <a:rPr lang="zh-CN" altLang="en-US" dirty="0">
                <a:solidFill>
                  <a:srgbClr val="FF0000"/>
                </a:solidFill>
                <a:latin typeface="黑体" pitchFamily="2" charset="-122"/>
                <a:ea typeface="黑体" pitchFamily="2" charset="-122"/>
              </a:rPr>
              <a:t>第二种协议</a:t>
            </a:r>
          </a:p>
        </p:txBody>
      </p:sp>
      <p:sp>
        <p:nvSpPr>
          <p:cNvPr id="11" name="Text Box 4"/>
          <p:cNvSpPr txBox="1">
            <a:spLocks noChangeArrowheads="1"/>
          </p:cNvSpPr>
          <p:nvPr/>
        </p:nvSpPr>
        <p:spPr bwMode="auto">
          <a:xfrm>
            <a:off x="3203846" y="2943534"/>
            <a:ext cx="5798791" cy="1400984"/>
          </a:xfrm>
          <a:prstGeom prst="rect">
            <a:avLst/>
          </a:prstGeom>
          <a:noFill/>
          <a:ln w="9525">
            <a:noFill/>
            <a:miter lim="800000"/>
            <a:headEnd/>
            <a:tailEnd/>
          </a:ln>
        </p:spPr>
        <p:txBody>
          <a:bodyPr wrap="square" lIns="87273" tIns="43636" rIns="87273" bIns="43636">
            <a:spAutoFit/>
          </a:bodyPr>
          <a:lstStyle/>
          <a:p>
            <a:pPr algn="just" defTabSz="873125">
              <a:lnSpc>
                <a:spcPct val="150000"/>
              </a:lnSpc>
              <a:spcBef>
                <a:spcPct val="50000"/>
              </a:spcBef>
              <a:buSzPct val="100000"/>
              <a:buFont typeface="Wingdings" pitchFamily="2" charset="2"/>
              <a:buChar char="l"/>
            </a:pPr>
            <a:r>
              <a:rPr kumimoji="0" lang="zh-CN" altLang="en-US" sz="2000" b="1" dirty="0">
                <a:solidFill>
                  <a:schemeClr val="tx1"/>
                </a:solidFill>
                <a:latin typeface="黑体" pitchFamily="2" charset="-122"/>
                <a:ea typeface="黑体" pitchFamily="2" charset="-122"/>
              </a:rPr>
              <a:t> 方法：允许进程只获得运行初期所需资源，便开始运行。运行过程中逐步释放资源，再请求新的资源</a:t>
            </a:r>
          </a:p>
        </p:txBody>
      </p:sp>
      <p:sp>
        <p:nvSpPr>
          <p:cNvPr id="12" name="Text Box 4"/>
          <p:cNvSpPr txBox="1">
            <a:spLocks noChangeArrowheads="1"/>
          </p:cNvSpPr>
          <p:nvPr/>
        </p:nvSpPr>
        <p:spPr bwMode="auto">
          <a:xfrm>
            <a:off x="3327015" y="4842378"/>
            <a:ext cx="5816985" cy="885458"/>
          </a:xfrm>
          <a:prstGeom prst="rect">
            <a:avLst/>
          </a:prstGeom>
          <a:noFill/>
          <a:ln w="9525" algn="ctr">
            <a:noFill/>
            <a:miter lim="800000"/>
            <a:headEnd/>
            <a:tailEnd/>
          </a:ln>
        </p:spPr>
        <p:txBody>
          <a:bodyPr wrap="square" lIns="87273" tIns="43636" rIns="87273" bIns="43636">
            <a:spAutoFit/>
          </a:bodyPr>
          <a:lstStyle/>
          <a:p>
            <a:pPr algn="l" defTabSz="873125">
              <a:lnSpc>
                <a:spcPct val="140000"/>
              </a:lnSpc>
              <a:spcBef>
                <a:spcPct val="50000"/>
              </a:spcBef>
            </a:pPr>
            <a:r>
              <a:rPr lang="zh-CN" altLang="en-US" sz="2000" dirty="0">
                <a:solidFill>
                  <a:schemeClr val="tx1"/>
                </a:solidFill>
                <a:latin typeface="黑体" pitchFamily="2" charset="-122"/>
                <a:ea typeface="黑体" pitchFamily="2" charset="-122"/>
              </a:rPr>
              <a:t>例：</a:t>
            </a:r>
            <a:r>
              <a:rPr lang="en-US" altLang="zh-CN" sz="2000" dirty="0">
                <a:solidFill>
                  <a:schemeClr val="tx1"/>
                </a:solidFill>
                <a:latin typeface="黑体" pitchFamily="2" charset="-122"/>
                <a:ea typeface="黑体" pitchFamily="2" charset="-122"/>
              </a:rPr>
              <a:t>P1</a:t>
            </a:r>
            <a:r>
              <a:rPr lang="zh-CN" altLang="en-US" sz="2000" dirty="0">
                <a:solidFill>
                  <a:schemeClr val="tx1"/>
                </a:solidFill>
                <a:latin typeface="黑体" pitchFamily="2" charset="-122"/>
                <a:ea typeface="黑体" pitchFamily="2" charset="-122"/>
              </a:rPr>
              <a:t>任务 </a:t>
            </a:r>
            <a:r>
              <a:rPr lang="en-US" altLang="zh-CN" sz="2000" dirty="0">
                <a:solidFill>
                  <a:schemeClr val="tx1"/>
                </a:solidFill>
                <a:latin typeface="黑体" pitchFamily="2" charset="-122"/>
                <a:ea typeface="黑体" pitchFamily="2" charset="-122"/>
              </a:rPr>
              <a:t>1</a:t>
            </a:r>
            <a:r>
              <a:rPr lang="zh-CN" altLang="en-US" sz="2000" dirty="0">
                <a:solidFill>
                  <a:schemeClr val="tx1"/>
                </a:solidFill>
                <a:latin typeface="黑体" pitchFamily="2" charset="-122"/>
                <a:ea typeface="黑体" pitchFamily="2" charset="-122"/>
              </a:rPr>
              <a:t>）数据从磁带复制到磁盘文件；</a:t>
            </a:r>
            <a:r>
              <a:rPr lang="en-US" altLang="zh-CN" sz="2000" dirty="0">
                <a:solidFill>
                  <a:schemeClr val="tx1"/>
                </a:solidFill>
                <a:latin typeface="黑体" pitchFamily="2" charset="-122"/>
                <a:ea typeface="黑体" pitchFamily="2" charset="-122"/>
              </a:rPr>
              <a:t>2</a:t>
            </a:r>
            <a:r>
              <a:rPr lang="zh-CN" altLang="en-US" sz="2000" dirty="0">
                <a:solidFill>
                  <a:schemeClr val="tx1"/>
                </a:solidFill>
                <a:latin typeface="黑体" pitchFamily="2" charset="-122"/>
                <a:ea typeface="黑体" pitchFamily="2" charset="-122"/>
              </a:rPr>
              <a:t>）对磁盘文件进行排序；</a:t>
            </a:r>
            <a:r>
              <a:rPr lang="en-US" altLang="zh-CN" sz="2000" dirty="0">
                <a:solidFill>
                  <a:schemeClr val="tx1"/>
                </a:solidFill>
                <a:latin typeface="黑体" pitchFamily="2" charset="-122"/>
                <a:ea typeface="黑体" pitchFamily="2" charset="-122"/>
              </a:rPr>
              <a:t>3</a:t>
            </a:r>
            <a:r>
              <a:rPr lang="zh-CN" altLang="en-US" sz="2000" dirty="0">
                <a:solidFill>
                  <a:schemeClr val="tx1"/>
                </a:solidFill>
                <a:latin typeface="黑体" pitchFamily="2" charset="-122"/>
                <a:ea typeface="黑体" pitchFamily="2" charset="-122"/>
              </a:rPr>
              <a:t>）打印结果</a:t>
            </a:r>
          </a:p>
        </p:txBody>
      </p:sp>
      <p:sp>
        <p:nvSpPr>
          <p:cNvPr id="10" name="矩形 9"/>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32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wipe(left)">
                                      <p:cBhvr>
                                        <p:cTn id="11" dur="500"/>
                                        <p:tgtEl>
                                          <p:spTgt spid="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Effect transition="in" filter="wipe(left)">
                                      <p:cBhvr>
                                        <p:cTn id="16"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build="p" autoUpdateAnimBg="0"/>
      <p:bldP spid="12" grpId="0" build="p"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bg1"/>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9" name="Text Box 4"/>
          <p:cNvSpPr txBox="1">
            <a:spLocks noChangeArrowheads="1"/>
          </p:cNvSpPr>
          <p:nvPr/>
        </p:nvSpPr>
        <p:spPr bwMode="auto">
          <a:xfrm>
            <a:off x="2987824" y="886137"/>
            <a:ext cx="4485122" cy="519011"/>
          </a:xfrm>
          <a:prstGeom prst="rect">
            <a:avLst/>
          </a:prstGeom>
          <a:noFill/>
          <a:ln w="9525">
            <a:noFill/>
            <a:miter lim="800000"/>
            <a:headEnd/>
            <a:tailEnd/>
          </a:ln>
        </p:spPr>
        <p:txBody>
          <a:bodyPr wrap="none" lIns="87273" tIns="43636" rIns="87273" bIns="43636">
            <a:spAutoFit/>
          </a:bodyPr>
          <a:lstStyle/>
          <a:p>
            <a:pPr algn="l" defTabSz="873125"/>
            <a:r>
              <a:rPr lang="en-US" altLang="zh-CN" sz="2800" dirty="0">
                <a:solidFill>
                  <a:srgbClr val="FFC000"/>
                </a:solidFill>
                <a:latin typeface="黑体" pitchFamily="2" charset="-122"/>
                <a:ea typeface="黑体" pitchFamily="2" charset="-122"/>
              </a:rPr>
              <a:t>(3) </a:t>
            </a:r>
            <a:r>
              <a:rPr lang="zh-CN" altLang="en-US" sz="2800" dirty="0">
                <a:solidFill>
                  <a:srgbClr val="FFC000"/>
                </a:solidFill>
                <a:latin typeface="黑体" pitchFamily="2" charset="-122"/>
                <a:ea typeface="黑体" pitchFamily="2" charset="-122"/>
              </a:rPr>
              <a:t>破坏“不可抢占”条件</a:t>
            </a:r>
          </a:p>
        </p:txBody>
      </p:sp>
      <p:sp>
        <p:nvSpPr>
          <p:cNvPr id="13" name="Text Box 4"/>
          <p:cNvSpPr txBox="1">
            <a:spLocks noChangeArrowheads="1"/>
          </p:cNvSpPr>
          <p:nvPr/>
        </p:nvSpPr>
        <p:spPr bwMode="auto">
          <a:xfrm>
            <a:off x="3249203" y="1916832"/>
            <a:ext cx="5633417" cy="3627555"/>
          </a:xfrm>
          <a:prstGeom prst="rect">
            <a:avLst/>
          </a:prstGeom>
          <a:noFill/>
          <a:ln w="9525">
            <a:noFill/>
            <a:miter lim="800000"/>
            <a:headEnd/>
            <a:tailEnd/>
          </a:ln>
        </p:spPr>
        <p:txBody>
          <a:bodyPr wrap="square" lIns="87273" tIns="43636" rIns="87273" bIns="43636">
            <a:spAutoFit/>
          </a:bodyPr>
          <a:lstStyle/>
          <a:p>
            <a:pPr algn="just" defTabSz="873125">
              <a:lnSpc>
                <a:spcPct val="150000"/>
              </a:lnSpc>
              <a:spcBef>
                <a:spcPct val="50000"/>
              </a:spcBef>
              <a:buSzPct val="100000"/>
              <a:buFont typeface="Wingdings" pitchFamily="2" charset="2"/>
              <a:buChar char="l"/>
            </a:pPr>
            <a:r>
              <a:rPr kumimoji="0" lang="zh-CN" altLang="en-US" sz="2000" b="1" dirty="0">
                <a:solidFill>
                  <a:schemeClr val="tx1"/>
                </a:solidFill>
                <a:latin typeface="黑体" pitchFamily="2" charset="-122"/>
                <a:ea typeface="黑体" pitchFamily="2" charset="-122"/>
              </a:rPr>
              <a:t> 方法：保持资源的进程申请新资源失败时，在转为阻塞状态之前，必须释放其占用的全部资源。而该进程自身则必须等到</a:t>
            </a:r>
            <a:r>
              <a:rPr kumimoji="0" lang="zh-CN" altLang="en-US" sz="2000" b="1" dirty="0">
                <a:solidFill>
                  <a:srgbClr val="FF0000"/>
                </a:solidFill>
                <a:latin typeface="黑体" pitchFamily="2" charset="-122"/>
                <a:ea typeface="黑体" pitchFamily="2" charset="-122"/>
              </a:rPr>
              <a:t>重新获得原有资源</a:t>
            </a:r>
            <a:r>
              <a:rPr kumimoji="0" lang="zh-CN" altLang="en-US" sz="2000" b="1" dirty="0">
                <a:solidFill>
                  <a:schemeClr val="tx1"/>
                </a:solidFill>
                <a:latin typeface="黑体" pitchFamily="2" charset="-122"/>
                <a:ea typeface="黑体" pitchFamily="2" charset="-122"/>
              </a:rPr>
              <a:t>及新资源后，才能重新运行。</a:t>
            </a:r>
            <a:endParaRPr lang="en-US" altLang="zh-CN" sz="2000" b="1" dirty="0">
              <a:solidFill>
                <a:schemeClr val="tx1"/>
              </a:solidFill>
              <a:latin typeface="黑体" pitchFamily="2" charset="-122"/>
              <a:ea typeface="黑体" pitchFamily="2" charset="-122"/>
            </a:endParaRPr>
          </a:p>
          <a:p>
            <a:pPr algn="just" defTabSz="873125">
              <a:lnSpc>
                <a:spcPct val="150000"/>
              </a:lnSpc>
              <a:spcBef>
                <a:spcPct val="50000"/>
              </a:spcBef>
              <a:buSzPct val="100000"/>
              <a:buFont typeface="Wingdings" pitchFamily="2" charset="2"/>
              <a:buChar char="l"/>
            </a:pPr>
            <a:r>
              <a:rPr kumimoji="0" lang="zh-CN" altLang="en-US" sz="2000" b="1" dirty="0">
                <a:solidFill>
                  <a:schemeClr val="tx1"/>
                </a:solidFill>
                <a:latin typeface="黑体" pitchFamily="2" charset="-122"/>
                <a:ea typeface="黑体" pitchFamily="2" charset="-122"/>
              </a:rPr>
              <a:t> 缺点：</a:t>
            </a:r>
            <a:r>
              <a:rPr kumimoji="0" lang="en-US" altLang="zh-CN" sz="2000" b="1" dirty="0">
                <a:solidFill>
                  <a:schemeClr val="tx1"/>
                </a:solidFill>
                <a:latin typeface="黑体" pitchFamily="2" charset="-122"/>
                <a:ea typeface="黑体" pitchFamily="2" charset="-122"/>
              </a:rPr>
              <a:t>1</a:t>
            </a:r>
            <a:r>
              <a:rPr kumimoji="0" lang="zh-CN" altLang="en-US" sz="2000" b="1" dirty="0">
                <a:solidFill>
                  <a:schemeClr val="tx1"/>
                </a:solidFill>
                <a:latin typeface="黑体" pitchFamily="2" charset="-122"/>
                <a:ea typeface="黑体" pitchFamily="2" charset="-122"/>
              </a:rPr>
              <a:t>）实现复杂，代价大；</a:t>
            </a:r>
            <a:r>
              <a:rPr kumimoji="0" lang="en-US" altLang="zh-CN" sz="2000" b="1" dirty="0">
                <a:solidFill>
                  <a:schemeClr val="tx1"/>
                </a:solidFill>
                <a:latin typeface="黑体" pitchFamily="2" charset="-122"/>
                <a:ea typeface="黑体" pitchFamily="2" charset="-122"/>
              </a:rPr>
              <a:t>2</a:t>
            </a:r>
            <a:r>
              <a:rPr kumimoji="0" lang="zh-CN" altLang="en-US" sz="2000" b="1" dirty="0">
                <a:solidFill>
                  <a:schemeClr val="tx1"/>
                </a:solidFill>
                <a:latin typeface="黑体" pitchFamily="2" charset="-122"/>
                <a:ea typeface="黑体" pitchFamily="2" charset="-122"/>
              </a:rPr>
              <a:t>）进程执行被无限延迟</a:t>
            </a:r>
            <a:endParaRPr kumimoji="0" lang="en-US" altLang="zh-CN" sz="2000" b="1" dirty="0">
              <a:solidFill>
                <a:schemeClr val="tx1"/>
              </a:solidFill>
              <a:latin typeface="黑体" pitchFamily="2" charset="-122"/>
              <a:ea typeface="黑体" pitchFamily="2" charset="-122"/>
            </a:endParaRPr>
          </a:p>
          <a:p>
            <a:pPr algn="just" defTabSz="873125">
              <a:lnSpc>
                <a:spcPct val="150000"/>
              </a:lnSpc>
              <a:spcBef>
                <a:spcPct val="50000"/>
              </a:spcBef>
              <a:buSzPct val="100000"/>
              <a:buFont typeface="Wingdings" pitchFamily="2" charset="2"/>
              <a:buChar char="l"/>
            </a:pPr>
            <a:endParaRPr kumimoji="0" lang="zh-CN" altLang="en-US" sz="2000" dirty="0">
              <a:solidFill>
                <a:prstClr val="black"/>
              </a:solidFill>
              <a:latin typeface="黑体" pitchFamily="2" charset="-122"/>
              <a:ea typeface="黑体" pitchFamily="2" charset="-122"/>
            </a:endParaRPr>
          </a:p>
        </p:txBody>
      </p:sp>
      <p:sp>
        <p:nvSpPr>
          <p:cNvPr id="8" name="矩形 7"/>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113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bg1"/>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9" name="Text Box 4"/>
          <p:cNvSpPr txBox="1">
            <a:spLocks noChangeArrowheads="1"/>
          </p:cNvSpPr>
          <p:nvPr/>
        </p:nvSpPr>
        <p:spPr bwMode="auto">
          <a:xfrm>
            <a:off x="2987824" y="886137"/>
            <a:ext cx="4485122" cy="519011"/>
          </a:xfrm>
          <a:prstGeom prst="rect">
            <a:avLst/>
          </a:prstGeom>
          <a:noFill/>
          <a:ln w="9525">
            <a:noFill/>
            <a:miter lim="800000"/>
            <a:headEnd/>
            <a:tailEnd/>
          </a:ln>
        </p:spPr>
        <p:txBody>
          <a:bodyPr wrap="none" lIns="87273" tIns="43636" rIns="87273" bIns="43636">
            <a:spAutoFit/>
          </a:bodyPr>
          <a:lstStyle/>
          <a:p>
            <a:pPr algn="l" defTabSz="873125"/>
            <a:r>
              <a:rPr lang="en-US" altLang="zh-CN" sz="2800" dirty="0">
                <a:solidFill>
                  <a:srgbClr val="FFC000"/>
                </a:solidFill>
                <a:latin typeface="黑体" pitchFamily="2" charset="-122"/>
                <a:ea typeface="黑体" pitchFamily="2" charset="-122"/>
              </a:rPr>
              <a:t>(3) </a:t>
            </a:r>
            <a:r>
              <a:rPr lang="zh-CN" altLang="en-US" sz="2800" dirty="0">
                <a:solidFill>
                  <a:srgbClr val="FFC000"/>
                </a:solidFill>
                <a:latin typeface="黑体" pitchFamily="2" charset="-122"/>
                <a:ea typeface="黑体" pitchFamily="2" charset="-122"/>
              </a:rPr>
              <a:t>破坏“不可抢占”条件</a:t>
            </a:r>
          </a:p>
        </p:txBody>
      </p:sp>
      <p:sp>
        <p:nvSpPr>
          <p:cNvPr id="8" name="内容占位符 6"/>
          <p:cNvSpPr txBox="1">
            <a:spLocks/>
          </p:cNvSpPr>
          <p:nvPr/>
        </p:nvSpPr>
        <p:spPr bwMode="auto">
          <a:xfrm>
            <a:off x="3347864" y="1772816"/>
            <a:ext cx="5554960" cy="46805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a:lnSpc>
                <a:spcPct val="150000"/>
              </a:lnSpc>
            </a:pPr>
            <a:r>
              <a:rPr kumimoji="0" lang="zh-CN" altLang="en-US" sz="2400" b="1" kern="0" dirty="0">
                <a:latin typeface="黑体" pitchFamily="2" charset="-122"/>
                <a:ea typeface="黑体" pitchFamily="2" charset="-122"/>
              </a:rPr>
              <a:t>方法：将系统中所有资源赋予一个全局编号，进程申请资源时，必须按编号递增顺序进行。</a:t>
            </a:r>
            <a:endParaRPr kumimoji="0" lang="en-US" altLang="zh-CN" sz="2400" b="1" kern="0" dirty="0">
              <a:latin typeface="黑体" pitchFamily="2" charset="-122"/>
              <a:ea typeface="黑体" pitchFamily="2" charset="-122"/>
            </a:endParaRPr>
          </a:p>
          <a:p>
            <a:pPr>
              <a:lnSpc>
                <a:spcPct val="150000"/>
              </a:lnSpc>
            </a:pPr>
            <a:r>
              <a:rPr kumimoji="0" lang="zh-CN" altLang="en-US" sz="2400" b="1" kern="0" dirty="0">
                <a:latin typeface="黑体" pitchFamily="2" charset="-122"/>
                <a:ea typeface="黑体" pitchFamily="2" charset="-122"/>
              </a:rPr>
              <a:t>缺点：</a:t>
            </a:r>
            <a:endParaRPr kumimoji="0" lang="en-US" altLang="zh-CN" sz="2400" b="1" kern="0" dirty="0">
              <a:latin typeface="黑体" pitchFamily="2" charset="-122"/>
              <a:ea typeface="黑体" pitchFamily="2" charset="-122"/>
            </a:endParaRPr>
          </a:p>
          <a:p>
            <a:pPr lvl="1">
              <a:lnSpc>
                <a:spcPct val="150000"/>
              </a:lnSpc>
              <a:buFont typeface="Wingdings" pitchFamily="2" charset="2"/>
              <a:buNone/>
            </a:pPr>
            <a:r>
              <a:rPr kumimoji="0" lang="en-US" altLang="zh-CN" sz="2400" b="1" kern="0" dirty="0">
                <a:latin typeface="黑体" pitchFamily="2" charset="-122"/>
                <a:ea typeface="黑体" pitchFamily="2" charset="-122"/>
              </a:rPr>
              <a:t>1.</a:t>
            </a:r>
            <a:r>
              <a:rPr kumimoji="0" lang="zh-CN" altLang="en-US" sz="2000" b="1" kern="0" dirty="0">
                <a:latin typeface="黑体" pitchFamily="2" charset="-122"/>
                <a:ea typeface="黑体" pitchFamily="2" charset="-122"/>
              </a:rPr>
              <a:t>限制了新类型设备的增加；</a:t>
            </a:r>
            <a:endParaRPr kumimoji="0" lang="en-US" altLang="zh-CN" sz="2000" b="1" kern="0" dirty="0">
              <a:latin typeface="黑体" pitchFamily="2" charset="-122"/>
              <a:ea typeface="黑体" pitchFamily="2" charset="-122"/>
            </a:endParaRPr>
          </a:p>
          <a:p>
            <a:pPr lvl="1">
              <a:lnSpc>
                <a:spcPct val="150000"/>
              </a:lnSpc>
              <a:buFont typeface="Wingdings" pitchFamily="2" charset="2"/>
              <a:buNone/>
            </a:pPr>
            <a:r>
              <a:rPr kumimoji="0" lang="en-US" altLang="zh-CN" sz="2000" b="1" kern="0" dirty="0">
                <a:latin typeface="黑体" pitchFamily="2" charset="-122"/>
                <a:ea typeface="黑体" pitchFamily="2" charset="-122"/>
              </a:rPr>
              <a:t>2.</a:t>
            </a:r>
            <a:r>
              <a:rPr kumimoji="0" lang="zh-CN" altLang="en-US" sz="2000" b="1" kern="0" dirty="0">
                <a:latin typeface="黑体" pitchFamily="2" charset="-122"/>
                <a:ea typeface="黑体" pitchFamily="2" charset="-122"/>
              </a:rPr>
              <a:t>找不出一种人人满意的编号顺序；</a:t>
            </a:r>
            <a:endParaRPr kumimoji="0" lang="en-US" altLang="zh-CN" sz="2000" b="1" kern="0" dirty="0">
              <a:latin typeface="黑体" pitchFamily="2" charset="-122"/>
              <a:ea typeface="黑体" pitchFamily="2" charset="-122"/>
            </a:endParaRPr>
          </a:p>
          <a:p>
            <a:pPr lvl="1">
              <a:lnSpc>
                <a:spcPct val="150000"/>
              </a:lnSpc>
              <a:buFont typeface="Wingdings" pitchFamily="2" charset="2"/>
              <a:buNone/>
            </a:pPr>
            <a:r>
              <a:rPr kumimoji="0" lang="en-US" altLang="zh-CN" sz="2000" b="1" kern="0" dirty="0">
                <a:latin typeface="黑体" pitchFamily="2" charset="-122"/>
                <a:ea typeface="黑体" pitchFamily="2" charset="-122"/>
              </a:rPr>
              <a:t>3.</a:t>
            </a:r>
            <a:r>
              <a:rPr kumimoji="0" lang="zh-CN" altLang="en-US" sz="2000" b="1" kern="0" dirty="0">
                <a:latin typeface="黑体" pitchFamily="2" charset="-122"/>
                <a:ea typeface="黑体" pitchFamily="2" charset="-122"/>
              </a:rPr>
              <a:t>仍存在资源浪费；</a:t>
            </a:r>
            <a:endParaRPr kumimoji="0" lang="en-US" altLang="zh-CN" sz="2000" b="1" kern="0" dirty="0">
              <a:latin typeface="黑体" pitchFamily="2" charset="-122"/>
              <a:ea typeface="黑体" pitchFamily="2" charset="-122"/>
            </a:endParaRPr>
          </a:p>
          <a:p>
            <a:pPr lvl="1">
              <a:lnSpc>
                <a:spcPct val="150000"/>
              </a:lnSpc>
              <a:buFont typeface="Wingdings" pitchFamily="2" charset="2"/>
              <a:buNone/>
            </a:pPr>
            <a:r>
              <a:rPr kumimoji="0" lang="en-US" altLang="zh-CN" sz="2000" b="1" kern="0" dirty="0">
                <a:latin typeface="黑体" pitchFamily="2" charset="-122"/>
                <a:ea typeface="黑体" pitchFamily="2" charset="-122"/>
              </a:rPr>
              <a:t>4.</a:t>
            </a:r>
            <a:r>
              <a:rPr kumimoji="0" lang="zh-CN" altLang="en-US" sz="2000" b="1" kern="0" dirty="0">
                <a:latin typeface="黑体" pitchFamily="2" charset="-122"/>
                <a:ea typeface="黑体" pitchFamily="2" charset="-122"/>
              </a:rPr>
              <a:t>用户编程受到限制。</a:t>
            </a:r>
          </a:p>
          <a:p>
            <a:pPr>
              <a:lnSpc>
                <a:spcPct val="150000"/>
              </a:lnSpc>
            </a:pPr>
            <a:endParaRPr kumimoji="0" lang="zh-CN" altLang="en-US" sz="2400" kern="0" dirty="0">
              <a:latin typeface="黑体" pitchFamily="2" charset="-122"/>
              <a:ea typeface="黑体" pitchFamily="2" charset="-122"/>
            </a:endParaRPr>
          </a:p>
        </p:txBody>
      </p:sp>
      <p:sp>
        <p:nvSpPr>
          <p:cNvPr id="11" name="矩形 10"/>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048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ChangeArrowheads="1"/>
          </p:cNvSpPr>
          <p:nvPr/>
        </p:nvSpPr>
        <p:spPr bwMode="auto">
          <a:xfrm>
            <a:off x="899592" y="188640"/>
            <a:ext cx="6870700" cy="609600"/>
          </a:xfrm>
          <a:prstGeom prst="rect">
            <a:avLst/>
          </a:prstGeom>
          <a:noFill/>
          <a:ln w="9525">
            <a:noFill/>
            <a:miter lim="800000"/>
            <a:headEnd/>
            <a:tailEnd/>
          </a:ln>
        </p:spPr>
        <p:txBody>
          <a:bodyPr/>
          <a:lstStyle/>
          <a:p>
            <a:r>
              <a:rPr kumimoji="0" lang="zh-CN" altLang="en-US" sz="4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 纲</a:t>
            </a:r>
          </a:p>
        </p:txBody>
      </p:sp>
      <p:graphicFrame>
        <p:nvGraphicFramePr>
          <p:cNvPr id="3" name="表格 2"/>
          <p:cNvGraphicFramePr>
            <a:graphicFrameLocks noGrp="1"/>
          </p:cNvGraphicFramePr>
          <p:nvPr>
            <p:extLst>
              <p:ext uri="{D42A27DB-BD31-4B8C-83A1-F6EECF244321}">
                <p14:modId xmlns:p14="http://schemas.microsoft.com/office/powerpoint/2010/main" val="626910317"/>
              </p:ext>
            </p:extLst>
          </p:nvPr>
        </p:nvGraphicFramePr>
        <p:xfrm>
          <a:off x="1259632" y="1628800"/>
          <a:ext cx="6408712" cy="3901875"/>
        </p:xfrm>
        <a:graphic>
          <a:graphicData uri="http://schemas.openxmlformats.org/drawingml/2006/table">
            <a:tbl>
              <a:tblPr>
                <a:tableStyleId>{5C22544A-7EE6-4342-B048-85BDC9FD1C3A}</a:tableStyleId>
              </a:tblPr>
              <a:tblGrid>
                <a:gridCol w="6408712"/>
              </a:tblGrid>
              <a:tr h="504056">
                <a:tc>
                  <a:txBody>
                    <a:bodyPr/>
                    <a:lstStyle/>
                    <a:p>
                      <a:pPr marL="0" algn="l" defTabSz="457207" rtl="0" eaLnBrk="1" fontAlgn="ctr" latinLnBrk="0" hangingPunct="1"/>
                      <a:r>
                        <a:rPr lang="en-US" altLang="zh-CN" sz="2800" b="1" u="none" strike="noStrike"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3.1  </a:t>
                      </a:r>
                      <a:r>
                        <a:rPr lang="zh-CN" altLang="en-US" sz="2800" b="1" u="none" strike="noStrike"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处理机调度的层次和调度算法</a:t>
                      </a:r>
                    </a:p>
                  </a:txBody>
                  <a:tcPr marL="7620" marR="7620" marT="7620" marB="0" anchor="ctr">
                    <a:solidFill>
                      <a:schemeClr val="bg2">
                        <a:lumMod val="50000"/>
                      </a:schemeClr>
                    </a:solidFill>
                  </a:tcPr>
                </a:tc>
              </a:tr>
              <a:tr h="504056">
                <a:tc>
                  <a:txBody>
                    <a:bodyPr/>
                    <a:lstStyle/>
                    <a:p>
                      <a:pPr algn="l" fontAlgn="ctr"/>
                      <a:r>
                        <a:rPr lang="en-US" sz="2800" b="1"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  </a:t>
                      </a:r>
                      <a:r>
                        <a:rPr lang="zh-CN" altLang="en-US" sz="2800" b="1"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作业与作业调度</a:t>
                      </a:r>
                      <a:endPar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2">
                        <a:lumMod val="50000"/>
                      </a:schemeClr>
                    </a:solidFill>
                  </a:tcPr>
                </a:tc>
              </a:tr>
              <a:tr h="504056">
                <a:tc>
                  <a:txBody>
                    <a:bodyPr/>
                    <a:lstStyle/>
                    <a:p>
                      <a:pPr marL="0" algn="l" defTabSz="457207" rtl="0" eaLnBrk="1" fontAlgn="ctr" latinLnBrk="0" hangingPunct="1"/>
                      <a:r>
                        <a:rPr lang="en-US" sz="2800" b="1" u="none" strike="noStrike"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3.3  </a:t>
                      </a:r>
                      <a:r>
                        <a:rPr lang="zh-CN" altLang="en-US" sz="2800" b="1" u="none" strike="noStrike"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进程调度</a:t>
                      </a:r>
                      <a:endParaRPr lang="zh-CN" altLang="en-US" sz="2800" b="1" u="none" strike="noStrike"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a:txBody>
                  <a:tcPr marL="7620" marR="7620" marT="7620" marB="0" anchor="ctr">
                    <a:solidFill>
                      <a:schemeClr val="bg2">
                        <a:lumMod val="50000"/>
                      </a:schemeClr>
                    </a:solidFill>
                  </a:tcPr>
                </a:tc>
              </a:tr>
              <a:tr h="432048">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3.4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 </a:t>
                      </a:r>
                    </a:p>
                  </a:txBody>
                  <a:tcPr marL="7620" marR="7620" marT="7620" marB="0" anchor="ctr">
                    <a:solidFill>
                      <a:schemeClr val="bg2">
                        <a:lumMod val="50000"/>
                      </a:schemeClr>
                    </a:solidFill>
                  </a:tcPr>
                </a:tc>
              </a:tr>
              <a:tr h="517368">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3.5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bg2">
                        <a:lumMod val="50000"/>
                      </a:schemeClr>
                    </a:solidFill>
                  </a:tcPr>
                </a:tc>
              </a:tr>
              <a:tr h="479333">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3.6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bg2">
                        <a:lumMod val="50000"/>
                      </a:schemeClr>
                    </a:solidFill>
                  </a:tcPr>
                </a:tc>
              </a:tr>
              <a:tr h="479333">
                <a:tc>
                  <a:txBody>
                    <a:bodyPr/>
                    <a:lstStyle/>
                    <a:p>
                      <a:pPr marL="0" marR="0" indent="0" algn="l" defTabSz="457207" rtl="0" eaLnBrk="1" fontAlgn="ctr" latinLnBrk="0" hangingPunct="1">
                        <a:lnSpc>
                          <a:spcPct val="100000"/>
                        </a:lnSpc>
                        <a:spcBef>
                          <a:spcPts val="0"/>
                        </a:spcBef>
                        <a:spcAft>
                          <a:spcPts val="0"/>
                        </a:spcAft>
                        <a:buClrTx/>
                        <a:buSzTx/>
                        <a:buFontTx/>
                        <a:buNone/>
                        <a:tabLst/>
                        <a:defRPr/>
                      </a:pPr>
                      <a:r>
                        <a:rPr lang="en-US" altLang="zh-CN" sz="2800" b="1" i="0" u="none" strike="noStrike" dirty="0" smtClean="0">
                          <a:solidFill>
                            <a:schemeClr val="accent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3.7  </a:t>
                      </a:r>
                      <a:r>
                        <a:rPr lang="zh-CN" altLang="en-US" sz="2800" b="1" i="0" u="none" strike="noStrike" dirty="0" smtClean="0">
                          <a:solidFill>
                            <a:schemeClr val="accent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solidFill>
                  </a:tcPr>
                </a:tc>
              </a:tr>
              <a:tr h="479333">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3.8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bg2">
                        <a:lumMod val="50000"/>
                      </a:schemeClr>
                    </a:solidFill>
                  </a:tcPr>
                </a:tc>
              </a:tr>
            </a:tbl>
          </a:graphicData>
        </a:graphic>
      </p:graphicFrame>
    </p:spTree>
    <p:extLst>
      <p:ext uri="{BB962C8B-B14F-4D97-AF65-F5344CB8AC3E}">
        <p14:creationId xmlns:p14="http://schemas.microsoft.com/office/powerpoint/2010/main" val="18843420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ext uri="{D42A27DB-BD31-4B8C-83A1-F6EECF244321}">
                <p14:modId xmlns:p14="http://schemas.microsoft.com/office/powerpoint/2010/main" val="2203356275"/>
              </p:ext>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0" name="Text Box 4"/>
          <p:cNvSpPr txBox="1">
            <a:spLocks noChangeArrowheads="1"/>
          </p:cNvSpPr>
          <p:nvPr/>
        </p:nvSpPr>
        <p:spPr bwMode="auto">
          <a:xfrm>
            <a:off x="3275856" y="1196752"/>
            <a:ext cx="5327253" cy="4827883"/>
          </a:xfrm>
          <a:prstGeom prst="rect">
            <a:avLst/>
          </a:prstGeom>
          <a:noFill/>
          <a:ln w="9525">
            <a:noFill/>
            <a:miter lim="800000"/>
            <a:headEnd/>
            <a:tailEnd/>
          </a:ln>
        </p:spPr>
        <p:txBody>
          <a:bodyPr wrap="square" lIns="87273" tIns="43636" rIns="87273" bIns="43636">
            <a:spAutoFit/>
          </a:bodyPr>
          <a:lstStyle/>
          <a:p>
            <a:pPr marL="457200" indent="-457200" algn="l" defTabSz="873125">
              <a:lnSpc>
                <a:spcPct val="140000"/>
              </a:lnSpc>
              <a:spcBef>
                <a:spcPct val="50000"/>
              </a:spcBef>
              <a:buFont typeface="+mj-lt"/>
              <a:buAutoNum type="arabicPeriod"/>
            </a:pPr>
            <a:endParaRPr lang="en-US" altLang="zh-CN" sz="2000" dirty="0">
              <a:solidFill>
                <a:prstClr val="black"/>
              </a:solidFill>
              <a:latin typeface="华文楷体" panose="02010600040101010101" pitchFamily="2" charset="-122"/>
              <a:ea typeface="华文楷体" panose="02010600040101010101" pitchFamily="2" charset="-122"/>
              <a:sym typeface="Monotype Sorts" pitchFamily="2" charset="2"/>
            </a:endParaRPr>
          </a:p>
          <a:p>
            <a:pPr marL="457200" indent="-457200" algn="just" defTabSz="873125">
              <a:lnSpc>
                <a:spcPct val="150000"/>
              </a:lnSpc>
              <a:spcBef>
                <a:spcPct val="50000"/>
              </a:spcBef>
              <a:buSzPct val="100000"/>
              <a:buFont typeface="+mj-lt"/>
              <a:buAutoNum type="arabicPeriod"/>
            </a:pPr>
            <a:r>
              <a:rPr lang="zh-CN" altLang="en-US" sz="2000" b="1" dirty="0">
                <a:solidFill>
                  <a:schemeClr val="tx1"/>
                </a:solidFill>
                <a:latin typeface="华文楷体" panose="02010600040101010101" pitchFamily="2" charset="-122"/>
                <a:ea typeface="华文楷体" panose="02010600040101010101" pitchFamily="2" charset="-122"/>
              </a:rPr>
              <a:t> 死锁 </a:t>
            </a:r>
            <a:r>
              <a:rPr lang="zh-CN" altLang="en-US" sz="2000" b="1" dirty="0">
                <a:solidFill>
                  <a:schemeClr val="tx1"/>
                </a:solidFill>
                <a:latin typeface="华文楷体" panose="02010600040101010101" pitchFamily="2" charset="-122"/>
                <a:ea typeface="华文楷体" panose="02010600040101010101" pitchFamily="2" charset="-122"/>
                <a:sym typeface="Symbol" pitchFamily="18" charset="2"/>
              </a:rPr>
              <a:t> 四个必要条件</a:t>
            </a:r>
            <a:endParaRPr lang="en-US" altLang="zh-CN" sz="2000" b="1" dirty="0">
              <a:solidFill>
                <a:schemeClr val="tx1"/>
              </a:solidFill>
              <a:latin typeface="华文楷体" panose="02010600040101010101" pitchFamily="2" charset="-122"/>
              <a:ea typeface="华文楷体" panose="02010600040101010101" pitchFamily="2" charset="-122"/>
            </a:endParaRPr>
          </a:p>
          <a:p>
            <a:pPr marL="457200" indent="-457200" algn="just" defTabSz="873125">
              <a:lnSpc>
                <a:spcPct val="150000"/>
              </a:lnSpc>
              <a:spcBef>
                <a:spcPct val="50000"/>
              </a:spcBef>
              <a:buSzPct val="100000"/>
              <a:buFont typeface="+mj-lt"/>
              <a:buAutoNum type="arabicPeriod"/>
            </a:pPr>
            <a:r>
              <a:rPr lang="zh-CN" altLang="en-US" sz="2000" b="1" dirty="0">
                <a:solidFill>
                  <a:schemeClr val="tx1"/>
                </a:solidFill>
                <a:latin typeface="华文楷体" panose="02010600040101010101" pitchFamily="2" charset="-122"/>
                <a:ea typeface="华文楷体" panose="02010600040101010101" pitchFamily="2" charset="-122"/>
                <a:sym typeface="Symbol" pitchFamily="18" charset="2"/>
              </a:rPr>
              <a:t> </a:t>
            </a:r>
            <a:r>
              <a:rPr lang="en-US" altLang="zh-CN" sz="2000" b="1" dirty="0">
                <a:solidFill>
                  <a:schemeClr val="tx1"/>
                </a:solidFill>
                <a:latin typeface="华文楷体" panose="02010600040101010101" pitchFamily="2" charset="-122"/>
                <a:ea typeface="华文楷体" panose="02010600040101010101" pitchFamily="2" charset="-122"/>
                <a:sym typeface="Symbol" pitchFamily="18" charset="2"/>
              </a:rPr>
              <a:t>(4</a:t>
            </a:r>
            <a:r>
              <a:rPr lang="zh-CN" altLang="en-US" sz="2000" b="1" dirty="0">
                <a:solidFill>
                  <a:schemeClr val="tx1"/>
                </a:solidFill>
                <a:latin typeface="华文楷体" panose="02010600040101010101" pitchFamily="2" charset="-122"/>
                <a:ea typeface="华文楷体" panose="02010600040101010101" pitchFamily="2" charset="-122"/>
                <a:sym typeface="Symbol" pitchFamily="18" charset="2"/>
              </a:rPr>
              <a:t>个必要条件</a:t>
            </a:r>
            <a:r>
              <a:rPr lang="en-US" altLang="zh-CN" sz="2000" b="1" dirty="0">
                <a:solidFill>
                  <a:schemeClr val="tx1"/>
                </a:solidFill>
                <a:latin typeface="华文楷体" panose="02010600040101010101" pitchFamily="2" charset="-122"/>
                <a:ea typeface="华文楷体" panose="02010600040101010101" pitchFamily="2" charset="-122"/>
                <a:sym typeface="Symbol" pitchFamily="18" charset="2"/>
              </a:rPr>
              <a:t>)(</a:t>
            </a:r>
            <a:r>
              <a:rPr lang="zh-CN" altLang="en-US" sz="2000" b="1" dirty="0">
                <a:solidFill>
                  <a:schemeClr val="tx1"/>
                </a:solidFill>
                <a:latin typeface="华文楷体" panose="02010600040101010101" pitchFamily="2" charset="-122"/>
                <a:ea typeface="华文楷体" panose="02010600040101010101" pitchFamily="2" charset="-122"/>
                <a:sym typeface="Symbol" pitchFamily="18" charset="2"/>
              </a:rPr>
              <a:t>死锁</a:t>
            </a:r>
            <a:r>
              <a:rPr lang="en-US" altLang="zh-CN" sz="2000" b="1" dirty="0">
                <a:solidFill>
                  <a:schemeClr val="tx1"/>
                </a:solidFill>
                <a:latin typeface="华文楷体" panose="02010600040101010101" pitchFamily="2" charset="-122"/>
                <a:ea typeface="华文楷体" panose="02010600040101010101" pitchFamily="2" charset="-122"/>
                <a:sym typeface="Symbol" pitchFamily="18" charset="2"/>
              </a:rPr>
              <a:t>) </a:t>
            </a:r>
          </a:p>
          <a:p>
            <a:pPr marL="457200" indent="-457200" algn="just" defTabSz="873125">
              <a:lnSpc>
                <a:spcPct val="150000"/>
              </a:lnSpc>
              <a:spcBef>
                <a:spcPct val="50000"/>
              </a:spcBef>
              <a:buSzPct val="100000"/>
              <a:buFont typeface="+mj-lt"/>
              <a:buAutoNum type="arabicPeriod"/>
            </a:pPr>
            <a:r>
              <a:rPr lang="zh-CN" altLang="en-US" sz="2000" b="1" dirty="0">
                <a:solidFill>
                  <a:schemeClr val="tx1"/>
                </a:solidFill>
                <a:latin typeface="华文楷体" panose="02010600040101010101" pitchFamily="2" charset="-122"/>
                <a:ea typeface="华文楷体" panose="02010600040101010101" pitchFamily="2" charset="-122"/>
                <a:sym typeface="Monotype Sorts" pitchFamily="2" charset="2"/>
              </a:rPr>
              <a:t> </a:t>
            </a:r>
            <a:r>
              <a:rPr lang="en-US" altLang="zh-CN" sz="2000" b="1" dirty="0">
                <a:solidFill>
                  <a:schemeClr val="tx1"/>
                </a:solidFill>
                <a:latin typeface="华文楷体" panose="02010600040101010101" pitchFamily="2" charset="-122"/>
                <a:ea typeface="华文楷体" panose="02010600040101010101" pitchFamily="2" charset="-122"/>
                <a:sym typeface="Monotype Sorts" pitchFamily="2" charset="2"/>
              </a:rPr>
              <a:t>4</a:t>
            </a:r>
            <a:r>
              <a:rPr lang="zh-CN" altLang="en-US" sz="2000" b="1" dirty="0">
                <a:solidFill>
                  <a:schemeClr val="tx1"/>
                </a:solidFill>
                <a:latin typeface="华文楷体" panose="02010600040101010101" pitchFamily="2" charset="-122"/>
                <a:ea typeface="华文楷体" panose="02010600040101010101" pitchFamily="2" charset="-122"/>
                <a:sym typeface="Monotype Sorts" pitchFamily="2" charset="2"/>
              </a:rPr>
              <a:t>个必要条件 </a:t>
            </a:r>
            <a:r>
              <a:rPr lang="zh-CN" altLang="en-US" sz="2000" b="1" dirty="0">
                <a:solidFill>
                  <a:schemeClr val="tx1"/>
                </a:solidFill>
                <a:latin typeface="华文楷体" panose="02010600040101010101" pitchFamily="2" charset="-122"/>
                <a:ea typeface="华文楷体" panose="02010600040101010101" pitchFamily="2" charset="-122"/>
                <a:sym typeface="Symbol" pitchFamily="18" charset="2"/>
              </a:rPr>
              <a:t></a:t>
            </a:r>
            <a:r>
              <a:rPr lang="zh-CN" altLang="en-US" sz="2000" b="1" dirty="0">
                <a:solidFill>
                  <a:schemeClr val="tx1"/>
                </a:solidFill>
                <a:latin typeface="华文楷体" panose="02010600040101010101" pitchFamily="2" charset="-122"/>
                <a:ea typeface="华文楷体" panose="02010600040101010101" pitchFamily="2" charset="-122"/>
                <a:sym typeface="Monotype Sorts" pitchFamily="2" charset="2"/>
              </a:rPr>
              <a:t> 死锁 </a:t>
            </a:r>
            <a:r>
              <a:rPr lang="en-US" altLang="zh-CN" sz="2000" b="1" dirty="0">
                <a:solidFill>
                  <a:schemeClr val="tx1"/>
                </a:solidFill>
                <a:latin typeface="华文楷体" panose="02010600040101010101" pitchFamily="2" charset="-122"/>
                <a:ea typeface="华文楷体" panose="02010600040101010101" pitchFamily="2" charset="-122"/>
                <a:sym typeface="Monotype Sorts" pitchFamily="2" charset="2"/>
              </a:rPr>
              <a:t>(</a:t>
            </a:r>
            <a:r>
              <a:rPr lang="zh-CN" altLang="en-US" sz="2000" b="1" dirty="0">
                <a:solidFill>
                  <a:schemeClr val="tx1"/>
                </a:solidFill>
                <a:latin typeface="华文楷体" panose="02010600040101010101" pitchFamily="2" charset="-122"/>
                <a:ea typeface="华文楷体" panose="02010600040101010101" pitchFamily="2" charset="-122"/>
                <a:sym typeface="Monotype Sorts" pitchFamily="2" charset="2"/>
              </a:rPr>
              <a:t>不一定</a:t>
            </a:r>
            <a:r>
              <a:rPr lang="en-US" altLang="zh-CN" sz="2000" b="1" dirty="0">
                <a:solidFill>
                  <a:schemeClr val="tx1"/>
                </a:solidFill>
                <a:latin typeface="华文楷体" panose="02010600040101010101" pitchFamily="2" charset="-122"/>
                <a:ea typeface="华文楷体" panose="02010600040101010101" pitchFamily="2" charset="-122"/>
                <a:sym typeface="Monotype Sorts" pitchFamily="2" charset="2"/>
              </a:rPr>
              <a:t>)</a:t>
            </a:r>
          </a:p>
          <a:p>
            <a:pPr marL="457200" indent="-457200" algn="just" defTabSz="873125">
              <a:lnSpc>
                <a:spcPct val="150000"/>
              </a:lnSpc>
              <a:spcBef>
                <a:spcPct val="50000"/>
              </a:spcBef>
              <a:buSzPct val="100000"/>
              <a:buFont typeface="+mj-lt"/>
              <a:buAutoNum type="arabicPeriod"/>
            </a:pPr>
            <a:r>
              <a:rPr lang="zh-CN" altLang="en-US" sz="2000" b="1" dirty="0">
                <a:solidFill>
                  <a:schemeClr val="tx1"/>
                </a:solidFill>
                <a:latin typeface="华文楷体" panose="02010600040101010101" pitchFamily="2" charset="-122"/>
                <a:ea typeface="华文楷体" panose="02010600040101010101" pitchFamily="2" charset="-122"/>
              </a:rPr>
              <a:t> 死锁防止是严格破坏</a:t>
            </a:r>
            <a:r>
              <a:rPr lang="en-US" altLang="zh-CN" sz="2000" b="1" dirty="0">
                <a:solidFill>
                  <a:schemeClr val="tx1"/>
                </a:solidFill>
                <a:latin typeface="华文楷体" panose="02010600040101010101" pitchFamily="2" charset="-122"/>
                <a:ea typeface="华文楷体" panose="02010600040101010101" pitchFamily="2" charset="-122"/>
              </a:rPr>
              <a:t>4</a:t>
            </a:r>
            <a:r>
              <a:rPr lang="zh-CN" altLang="en-US" sz="2000" b="1" dirty="0">
                <a:solidFill>
                  <a:schemeClr val="tx1"/>
                </a:solidFill>
                <a:latin typeface="华文楷体" panose="02010600040101010101" pitchFamily="2" charset="-122"/>
                <a:ea typeface="华文楷体" panose="02010600040101010101" pitchFamily="2" charset="-122"/>
              </a:rPr>
              <a:t>个必要条件之一，一定不出现死锁；而</a:t>
            </a:r>
            <a:r>
              <a:rPr lang="zh-CN" altLang="en-US" sz="2000" b="1" dirty="0">
                <a:solidFill>
                  <a:srgbClr val="FF0000"/>
                </a:solidFill>
                <a:latin typeface="华文楷体" panose="02010600040101010101" pitchFamily="2" charset="-122"/>
                <a:ea typeface="华文楷体" panose="02010600040101010101" pitchFamily="2" charset="-122"/>
              </a:rPr>
              <a:t>死锁的避免是不那么严格地限制死锁必要条件的存在</a:t>
            </a:r>
            <a:r>
              <a:rPr lang="zh-CN" altLang="en-US" sz="2000" b="1" dirty="0">
                <a:solidFill>
                  <a:schemeClr val="tx1"/>
                </a:solidFill>
                <a:latin typeface="华文楷体" panose="02010600040101010101" pitchFamily="2" charset="-122"/>
                <a:ea typeface="华文楷体" panose="02010600040101010101" pitchFamily="2" charset="-122"/>
              </a:rPr>
              <a:t>，其目的是提高系统的资源利用率。万一当死锁有</a:t>
            </a:r>
            <a:r>
              <a:rPr lang="zh-CN" altLang="en-US" sz="2000" b="1" dirty="0">
                <a:solidFill>
                  <a:srgbClr val="FFC000"/>
                </a:solidFill>
                <a:latin typeface="华文楷体" panose="02010600040101010101" pitchFamily="2" charset="-122"/>
                <a:ea typeface="华文楷体" panose="02010600040101010101" pitchFamily="2" charset="-122"/>
              </a:rPr>
              <a:t>可能</a:t>
            </a:r>
            <a:r>
              <a:rPr lang="zh-CN" altLang="en-US" sz="2000" b="1" dirty="0">
                <a:solidFill>
                  <a:schemeClr val="tx1"/>
                </a:solidFill>
                <a:latin typeface="华文楷体" panose="02010600040101010101" pitchFamily="2" charset="-122"/>
                <a:ea typeface="华文楷体" panose="02010600040101010101" pitchFamily="2" charset="-122"/>
              </a:rPr>
              <a:t>出现时，就</a:t>
            </a:r>
            <a:r>
              <a:rPr lang="zh-CN" altLang="en-US" sz="2000" b="1" dirty="0">
                <a:solidFill>
                  <a:srgbClr val="FFC000"/>
                </a:solidFill>
                <a:latin typeface="华文楷体" panose="02010600040101010101" pitchFamily="2" charset="-122"/>
                <a:ea typeface="华文楷体" panose="02010600040101010101" pitchFamily="2" charset="-122"/>
              </a:rPr>
              <a:t>小心避免</a:t>
            </a:r>
            <a:r>
              <a:rPr lang="zh-CN" altLang="en-US" sz="2000" b="1" dirty="0">
                <a:solidFill>
                  <a:schemeClr val="tx1"/>
                </a:solidFill>
                <a:latin typeface="华文楷体" panose="02010600040101010101" pitchFamily="2" charset="-122"/>
                <a:ea typeface="华文楷体" panose="02010600040101010101" pitchFamily="2" charset="-122"/>
              </a:rPr>
              <a:t>这种情况的发生。</a:t>
            </a:r>
            <a:endParaRPr kumimoji="0" lang="en-US" altLang="zh-CN" sz="2000" b="1" dirty="0">
              <a:solidFill>
                <a:schemeClr val="tx1"/>
              </a:solidFill>
              <a:latin typeface="华文楷体" panose="02010600040101010101" pitchFamily="2" charset="-122"/>
              <a:ea typeface="华文楷体" panose="02010600040101010101" pitchFamily="2" charset="-122"/>
            </a:endParaRPr>
          </a:p>
        </p:txBody>
      </p:sp>
      <p:sp>
        <p:nvSpPr>
          <p:cNvPr id="9" name="矩形 8"/>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a:t>
            </a: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099" y="3429000"/>
            <a:ext cx="2736304" cy="2162944"/>
          </a:xfrm>
          <a:prstGeom prst="rect">
            <a:avLst/>
          </a:prstGeom>
        </p:spPr>
      </p:pic>
    </p:spTree>
    <p:extLst>
      <p:ext uri="{BB962C8B-B14F-4D97-AF65-F5344CB8AC3E}">
        <p14:creationId xmlns:p14="http://schemas.microsoft.com/office/powerpoint/2010/main" val="334397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wipe(left)">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wipe(left)">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wipe(left)">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wipe(left)">
                                      <p:cBhvr>
                                        <p:cTn id="22"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9" name="Text Box 4"/>
          <p:cNvSpPr txBox="1">
            <a:spLocks noChangeArrowheads="1"/>
          </p:cNvSpPr>
          <p:nvPr/>
        </p:nvSpPr>
        <p:spPr bwMode="auto">
          <a:xfrm>
            <a:off x="3179763" y="896006"/>
            <a:ext cx="2529860" cy="523220"/>
          </a:xfrm>
          <a:prstGeom prst="rect">
            <a:avLst/>
          </a:prstGeom>
          <a:noFill/>
          <a:ln w="9525">
            <a:noFill/>
            <a:miter lim="800000"/>
            <a:headEnd/>
            <a:tailEnd/>
          </a:ln>
        </p:spPr>
        <p:txBody>
          <a:bodyPr wrap="none">
            <a:spAutoFit/>
          </a:bodyPr>
          <a:lstStyle/>
          <a:p>
            <a:pPr algn="l"/>
            <a:r>
              <a:rPr lang="zh-CN" altLang="en-US" sz="2800" b="1" dirty="0">
                <a:solidFill>
                  <a:srgbClr val="FFC000"/>
                </a:solidFill>
                <a:latin typeface="黑体" pitchFamily="2" charset="-122"/>
                <a:ea typeface="黑体" pitchFamily="2" charset="-122"/>
              </a:rPr>
              <a:t>系统安全状态 </a:t>
            </a:r>
          </a:p>
        </p:txBody>
      </p:sp>
      <p:pic>
        <p:nvPicPr>
          <p:cNvPr id="11" name="Picture 10"/>
          <p:cNvPicPr>
            <a:picLocks noChangeAspect="1" noChangeArrowheads="1"/>
          </p:cNvPicPr>
          <p:nvPr/>
        </p:nvPicPr>
        <p:blipFill>
          <a:blip r:embed="rId2" cstate="print"/>
          <a:srcRect/>
          <a:stretch>
            <a:fillRect/>
          </a:stretch>
        </p:blipFill>
        <p:spPr bwMode="auto">
          <a:xfrm>
            <a:off x="3505200" y="1492251"/>
            <a:ext cx="3803104" cy="574986"/>
          </a:xfrm>
          <a:prstGeom prst="rect">
            <a:avLst/>
          </a:prstGeom>
          <a:noFill/>
          <a:ln w="9525">
            <a:noFill/>
            <a:miter lim="800000"/>
            <a:headEnd/>
            <a:tailEnd/>
          </a:ln>
        </p:spPr>
      </p:pic>
      <p:pic>
        <p:nvPicPr>
          <p:cNvPr id="12" name="Picture 11"/>
          <p:cNvPicPr>
            <a:picLocks noChangeAspect="1" noChangeArrowheads="1"/>
          </p:cNvPicPr>
          <p:nvPr/>
        </p:nvPicPr>
        <p:blipFill>
          <a:blip r:embed="rId3" cstate="print"/>
          <a:srcRect/>
          <a:stretch>
            <a:fillRect/>
          </a:stretch>
        </p:blipFill>
        <p:spPr bwMode="auto">
          <a:xfrm>
            <a:off x="3505200" y="2067237"/>
            <a:ext cx="4235151" cy="1273822"/>
          </a:xfrm>
          <a:prstGeom prst="rect">
            <a:avLst/>
          </a:prstGeom>
          <a:noFill/>
          <a:ln w="9525">
            <a:noFill/>
            <a:miter lim="800000"/>
            <a:headEnd/>
            <a:tailEnd/>
          </a:ln>
        </p:spPr>
      </p:pic>
      <p:pic>
        <p:nvPicPr>
          <p:cNvPr id="13" name="Picture 12"/>
          <p:cNvPicPr>
            <a:picLocks noChangeAspect="1" noChangeArrowheads="1"/>
          </p:cNvPicPr>
          <p:nvPr/>
        </p:nvPicPr>
        <p:blipFill>
          <a:blip r:embed="rId4" cstate="print"/>
          <a:srcRect/>
          <a:stretch>
            <a:fillRect/>
          </a:stretch>
        </p:blipFill>
        <p:spPr bwMode="auto">
          <a:xfrm>
            <a:off x="4356840" y="3481885"/>
            <a:ext cx="2705566" cy="1334198"/>
          </a:xfrm>
          <a:prstGeom prst="rect">
            <a:avLst/>
          </a:prstGeom>
          <a:noFill/>
          <a:ln w="9525">
            <a:noFill/>
            <a:miter lim="800000"/>
            <a:headEnd/>
            <a:tailEnd/>
          </a:ln>
        </p:spPr>
      </p:pic>
      <p:pic>
        <p:nvPicPr>
          <p:cNvPr id="14" name="Picture 13"/>
          <p:cNvPicPr>
            <a:picLocks noChangeAspect="1" noChangeArrowheads="1"/>
          </p:cNvPicPr>
          <p:nvPr/>
        </p:nvPicPr>
        <p:blipFill>
          <a:blip r:embed="rId5" cstate="print"/>
          <a:srcRect/>
          <a:stretch>
            <a:fillRect/>
          </a:stretch>
        </p:blipFill>
        <p:spPr bwMode="auto">
          <a:xfrm>
            <a:off x="3920191" y="4956909"/>
            <a:ext cx="3578864" cy="507651"/>
          </a:xfrm>
          <a:prstGeom prst="rect">
            <a:avLst/>
          </a:prstGeom>
          <a:noFill/>
          <a:ln w="9525">
            <a:noFill/>
            <a:miter lim="800000"/>
            <a:headEnd/>
            <a:tailEnd/>
          </a:ln>
        </p:spPr>
      </p:pic>
      <p:pic>
        <p:nvPicPr>
          <p:cNvPr id="15" name="Picture 4"/>
          <p:cNvPicPr>
            <a:picLocks noChangeAspect="1" noChangeArrowheads="1"/>
          </p:cNvPicPr>
          <p:nvPr/>
        </p:nvPicPr>
        <p:blipFill>
          <a:blip r:embed="rId6" cstate="print"/>
          <a:srcRect/>
          <a:stretch>
            <a:fillRect/>
          </a:stretch>
        </p:blipFill>
        <p:spPr bwMode="auto">
          <a:xfrm>
            <a:off x="3059831" y="5654333"/>
            <a:ext cx="6052987" cy="1156414"/>
          </a:xfrm>
          <a:prstGeom prst="rect">
            <a:avLst/>
          </a:prstGeom>
          <a:noFill/>
          <a:ln w="9525">
            <a:noFill/>
            <a:miter lim="800000"/>
            <a:headEnd/>
            <a:tailEnd/>
          </a:ln>
        </p:spPr>
      </p:pic>
      <p:sp>
        <p:nvSpPr>
          <p:cNvPr id="16" name="矩形 15"/>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a:t>
            </a: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1042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9" name="Text Box 4"/>
          <p:cNvSpPr txBox="1">
            <a:spLocks noChangeArrowheads="1"/>
          </p:cNvSpPr>
          <p:nvPr/>
        </p:nvSpPr>
        <p:spPr bwMode="auto">
          <a:xfrm>
            <a:off x="3179763" y="896006"/>
            <a:ext cx="2529860" cy="523220"/>
          </a:xfrm>
          <a:prstGeom prst="rect">
            <a:avLst/>
          </a:prstGeom>
          <a:noFill/>
          <a:ln w="9525">
            <a:noFill/>
            <a:miter lim="800000"/>
            <a:headEnd/>
            <a:tailEnd/>
          </a:ln>
        </p:spPr>
        <p:txBody>
          <a:bodyPr wrap="none">
            <a:spAutoFit/>
          </a:bodyPr>
          <a:lstStyle/>
          <a:p>
            <a:pPr algn="l"/>
            <a:r>
              <a:rPr lang="zh-CN" altLang="en-US" sz="2800" b="1" dirty="0">
                <a:solidFill>
                  <a:srgbClr val="FFC000"/>
                </a:solidFill>
                <a:latin typeface="黑体" pitchFamily="2" charset="-122"/>
                <a:ea typeface="黑体" pitchFamily="2" charset="-122"/>
              </a:rPr>
              <a:t>系统安全状态 </a:t>
            </a:r>
          </a:p>
        </p:txBody>
      </p:sp>
      <p:sp>
        <p:nvSpPr>
          <p:cNvPr id="10" name="内容占位符 2"/>
          <p:cNvSpPr txBox="1">
            <a:spLocks/>
          </p:cNvSpPr>
          <p:nvPr/>
        </p:nvSpPr>
        <p:spPr bwMode="auto">
          <a:xfrm>
            <a:off x="3265314" y="1772816"/>
            <a:ext cx="5601195" cy="396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a:lnSpc>
                <a:spcPct val="150000"/>
              </a:lnSpc>
            </a:pPr>
            <a:r>
              <a:rPr kumimoji="0" lang="zh-CN" altLang="en-US" sz="2000" b="1" kern="0" dirty="0">
                <a:solidFill>
                  <a:srgbClr val="FFC000"/>
                </a:solidFill>
                <a:latin typeface="黑体" pitchFamily="2" charset="-122"/>
                <a:ea typeface="黑体" pitchFamily="2" charset="-122"/>
              </a:rPr>
              <a:t>安全状态</a:t>
            </a:r>
            <a:r>
              <a:rPr kumimoji="0" lang="zh-CN" altLang="en-US" sz="2000" b="1" kern="0" dirty="0">
                <a:latin typeface="黑体" pitchFamily="2" charset="-122"/>
                <a:ea typeface="黑体" pitchFamily="2" charset="-122"/>
              </a:rPr>
              <a:t>：指系统能按某种顺序如</a:t>
            </a:r>
            <a:r>
              <a:rPr kumimoji="0" lang="en-US" altLang="zh-CN" sz="2000" b="1" kern="0" dirty="0">
                <a:latin typeface="黑体" pitchFamily="2" charset="-122"/>
                <a:ea typeface="黑体" pitchFamily="2" charset="-122"/>
              </a:rPr>
              <a:t>&lt;P1 ,P2 ,…,</a:t>
            </a:r>
            <a:r>
              <a:rPr kumimoji="0" lang="en-US" altLang="zh-CN" sz="2000" b="1" kern="0" dirty="0" err="1">
                <a:latin typeface="黑体" pitchFamily="2" charset="-122"/>
                <a:ea typeface="黑体" pitchFamily="2" charset="-122"/>
              </a:rPr>
              <a:t>Pn</a:t>
            </a:r>
            <a:r>
              <a:rPr kumimoji="0" lang="en-US" altLang="zh-CN" sz="2000" b="1" kern="0" dirty="0">
                <a:latin typeface="黑体" pitchFamily="2" charset="-122"/>
                <a:ea typeface="黑体" pitchFamily="2" charset="-122"/>
              </a:rPr>
              <a:t>&gt;</a:t>
            </a:r>
            <a:r>
              <a:rPr kumimoji="0" lang="zh-CN" altLang="en-US" sz="2000" b="1" kern="0" dirty="0">
                <a:latin typeface="黑体" pitchFamily="2" charset="-122"/>
                <a:ea typeface="黑体" pitchFamily="2" charset="-122"/>
              </a:rPr>
              <a:t>（称序列</a:t>
            </a:r>
            <a:r>
              <a:rPr kumimoji="0" lang="en-US" altLang="zh-CN" sz="2000" b="1" kern="0" dirty="0">
                <a:latin typeface="黑体" pitchFamily="2" charset="-122"/>
                <a:ea typeface="黑体" pitchFamily="2" charset="-122"/>
              </a:rPr>
              <a:t>&lt;P1 , P2 ,…,</a:t>
            </a:r>
            <a:r>
              <a:rPr kumimoji="0" lang="en-US" altLang="zh-CN" sz="2000" b="1" kern="0" dirty="0" err="1">
                <a:latin typeface="黑体" pitchFamily="2" charset="-122"/>
                <a:ea typeface="黑体" pitchFamily="2" charset="-122"/>
              </a:rPr>
              <a:t>Pn</a:t>
            </a:r>
            <a:r>
              <a:rPr kumimoji="0" lang="en-US" altLang="zh-CN" sz="2000" b="1" kern="0" dirty="0">
                <a:latin typeface="黑体" pitchFamily="2" charset="-122"/>
                <a:ea typeface="黑体" pitchFamily="2" charset="-122"/>
              </a:rPr>
              <a:t>&gt;</a:t>
            </a:r>
            <a:r>
              <a:rPr kumimoji="0" lang="zh-CN" altLang="en-US" sz="2000" b="1" kern="0" dirty="0">
                <a:latin typeface="黑体" pitchFamily="2" charset="-122"/>
                <a:ea typeface="黑体" pitchFamily="2" charset="-122"/>
              </a:rPr>
              <a:t>为安全序列），来</a:t>
            </a:r>
            <a:r>
              <a:rPr kumimoji="0" lang="zh-CN" altLang="en-US" sz="2000" b="1" kern="0" dirty="0">
                <a:solidFill>
                  <a:srgbClr val="FFC000"/>
                </a:solidFill>
                <a:latin typeface="黑体" pitchFamily="2" charset="-122"/>
                <a:ea typeface="黑体" pitchFamily="2" charset="-122"/>
              </a:rPr>
              <a:t>为每个进程分配其所需资源</a:t>
            </a:r>
            <a:r>
              <a:rPr kumimoji="0" lang="zh-CN" altLang="en-US" sz="2000" b="1" kern="0" dirty="0">
                <a:latin typeface="黑体" pitchFamily="2" charset="-122"/>
                <a:ea typeface="黑体" pitchFamily="2" charset="-122"/>
              </a:rPr>
              <a:t>，直至最大需求，使每个进程都可顺序完成。若系统不存在这样一个安全序列，则称系统处于</a:t>
            </a:r>
            <a:r>
              <a:rPr kumimoji="0" lang="zh-CN" altLang="en-US" sz="2000" b="1" kern="0" dirty="0">
                <a:solidFill>
                  <a:srgbClr val="FFC000"/>
                </a:solidFill>
                <a:latin typeface="黑体" pitchFamily="2" charset="-122"/>
                <a:ea typeface="黑体" pitchFamily="2" charset="-122"/>
              </a:rPr>
              <a:t>不安全状态</a:t>
            </a:r>
            <a:endParaRPr kumimoji="0" lang="en-US" altLang="zh-CN" sz="2000" b="1" kern="0" dirty="0">
              <a:solidFill>
                <a:srgbClr val="FFC000"/>
              </a:solidFill>
              <a:latin typeface="黑体" pitchFamily="2" charset="-122"/>
              <a:ea typeface="黑体" pitchFamily="2" charset="-122"/>
            </a:endParaRPr>
          </a:p>
          <a:p>
            <a:pPr>
              <a:lnSpc>
                <a:spcPct val="150000"/>
              </a:lnSpc>
            </a:pPr>
            <a:r>
              <a:rPr kumimoji="1" lang="zh-CN" altLang="en-US" sz="2000" b="1" kern="0" dirty="0">
                <a:solidFill>
                  <a:srgbClr val="FF0000"/>
                </a:solidFill>
                <a:latin typeface="黑体" pitchFamily="2" charset="-122"/>
                <a:ea typeface="黑体" pitchFamily="2" charset="-122"/>
              </a:rPr>
              <a:t>避免死锁的实质：使系统在资源分配过程中，不进入不安全状态</a:t>
            </a:r>
            <a:endParaRPr kumimoji="0" lang="zh-CN" altLang="en-US" sz="2000" b="1" kern="0" dirty="0">
              <a:latin typeface="黑体" pitchFamily="2" charset="-122"/>
              <a:ea typeface="黑体" pitchFamily="2" charset="-122"/>
            </a:endParaRPr>
          </a:p>
          <a:p>
            <a:pPr>
              <a:lnSpc>
                <a:spcPct val="150000"/>
              </a:lnSpc>
            </a:pPr>
            <a:endParaRPr kumimoji="0" lang="zh-CN" altLang="en-US" sz="2000" kern="0" dirty="0">
              <a:latin typeface="黑体" pitchFamily="2" charset="-122"/>
              <a:ea typeface="黑体" pitchFamily="2" charset="-122"/>
            </a:endParaRPr>
          </a:p>
        </p:txBody>
      </p:sp>
      <p:sp>
        <p:nvSpPr>
          <p:cNvPr id="8" name="矩形 7"/>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a:t>
            </a: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228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8" name="Text Box 4"/>
          <p:cNvSpPr txBox="1">
            <a:spLocks noChangeArrowheads="1"/>
          </p:cNvSpPr>
          <p:nvPr/>
        </p:nvSpPr>
        <p:spPr bwMode="auto">
          <a:xfrm>
            <a:off x="3144416" y="1660148"/>
            <a:ext cx="5748064" cy="1477328"/>
          </a:xfrm>
          <a:prstGeom prst="rect">
            <a:avLst/>
          </a:prstGeom>
          <a:noFill/>
          <a:ln w="9525">
            <a:noFill/>
            <a:miter lim="800000"/>
            <a:headEnd/>
            <a:tailEnd/>
          </a:ln>
        </p:spPr>
        <p:txBody>
          <a:bodyPr wrap="square">
            <a:spAutoFit/>
          </a:bodyPr>
          <a:lstStyle/>
          <a:p>
            <a:pPr algn="just">
              <a:lnSpc>
                <a:spcPct val="150000"/>
              </a:lnSpc>
              <a:spcBef>
                <a:spcPct val="50000"/>
              </a:spcBef>
              <a:buClr>
                <a:srgbClr val="D490C5"/>
              </a:buClr>
            </a:pPr>
            <a:r>
              <a:rPr lang="en-US" altLang="zh-CN" sz="2000" b="1" dirty="0">
                <a:solidFill>
                  <a:prstClr val="black"/>
                </a:solidFill>
                <a:latin typeface="黑体" pitchFamily="2" charset="-122"/>
                <a:ea typeface="黑体" pitchFamily="2" charset="-122"/>
              </a:rPr>
              <a:t>   </a:t>
            </a:r>
            <a:r>
              <a:rPr lang="zh-CN" altLang="en-US" sz="2000" dirty="0">
                <a:solidFill>
                  <a:schemeClr val="tx1"/>
                </a:solidFill>
                <a:latin typeface="黑体" pitchFamily="2" charset="-122"/>
                <a:ea typeface="黑体" pitchFamily="2" charset="-122"/>
              </a:rPr>
              <a:t>系统中有</a:t>
            </a:r>
            <a:r>
              <a:rPr lang="en-US" altLang="zh-CN" sz="2000" dirty="0">
                <a:solidFill>
                  <a:schemeClr val="tx1"/>
                </a:solidFill>
                <a:latin typeface="黑体" pitchFamily="2" charset="-122"/>
                <a:ea typeface="黑体" pitchFamily="2" charset="-122"/>
              </a:rPr>
              <a:t>12</a:t>
            </a:r>
            <a:r>
              <a:rPr lang="zh-CN" altLang="en-US" sz="2000" dirty="0">
                <a:solidFill>
                  <a:schemeClr val="tx1"/>
                </a:solidFill>
                <a:latin typeface="黑体" pitchFamily="2" charset="-122"/>
                <a:ea typeface="黑体" pitchFamily="2" charset="-122"/>
              </a:rPr>
              <a:t>台磁带机。由进程</a:t>
            </a:r>
            <a:r>
              <a:rPr lang="en-US" altLang="zh-CN" sz="2000" dirty="0">
                <a:solidFill>
                  <a:schemeClr val="tx1"/>
                </a:solidFill>
                <a:latin typeface="黑体" pitchFamily="2" charset="-122"/>
                <a:ea typeface="黑体" pitchFamily="2" charset="-122"/>
              </a:rPr>
              <a:t>P1</a:t>
            </a:r>
            <a:r>
              <a:rPr lang="zh-CN" altLang="en-US" sz="2000" dirty="0">
                <a:solidFill>
                  <a:schemeClr val="tx1"/>
                </a:solidFill>
                <a:latin typeface="黑体" pitchFamily="2" charset="-122"/>
                <a:ea typeface="黑体" pitchFamily="2" charset="-122"/>
              </a:rPr>
              <a:t>、 </a:t>
            </a:r>
            <a:r>
              <a:rPr lang="en-US" altLang="zh-CN" sz="2000" dirty="0">
                <a:solidFill>
                  <a:schemeClr val="tx1"/>
                </a:solidFill>
                <a:latin typeface="黑体" pitchFamily="2" charset="-122"/>
                <a:ea typeface="黑体" pitchFamily="2" charset="-122"/>
              </a:rPr>
              <a:t>P2</a:t>
            </a:r>
            <a:r>
              <a:rPr lang="zh-CN" altLang="en-US" sz="2000" dirty="0">
                <a:solidFill>
                  <a:schemeClr val="tx1"/>
                </a:solidFill>
                <a:latin typeface="黑体" pitchFamily="2" charset="-122"/>
                <a:ea typeface="黑体" pitchFamily="2" charset="-122"/>
              </a:rPr>
              <a:t>和</a:t>
            </a:r>
            <a:r>
              <a:rPr lang="en-US" altLang="zh-CN" sz="2000" dirty="0">
                <a:solidFill>
                  <a:schemeClr val="tx1"/>
                </a:solidFill>
                <a:latin typeface="黑体" pitchFamily="2" charset="-122"/>
                <a:ea typeface="黑体" pitchFamily="2" charset="-122"/>
              </a:rPr>
              <a:t>P3</a:t>
            </a:r>
            <a:r>
              <a:rPr lang="zh-CN" altLang="en-US" sz="2000" dirty="0">
                <a:solidFill>
                  <a:schemeClr val="tx1"/>
                </a:solidFill>
                <a:latin typeface="黑体" pitchFamily="2" charset="-122"/>
                <a:ea typeface="黑体" pitchFamily="2" charset="-122"/>
              </a:rPr>
              <a:t>共享，运行一段时间后（假设此时为</a:t>
            </a:r>
            <a:r>
              <a:rPr lang="en-US" altLang="zh-CN" sz="2000" dirty="0">
                <a:solidFill>
                  <a:schemeClr val="tx1"/>
                </a:solidFill>
                <a:latin typeface="黑体" pitchFamily="2" charset="-122"/>
                <a:ea typeface="黑体" pitchFamily="2" charset="-122"/>
              </a:rPr>
              <a:t>T0</a:t>
            </a:r>
            <a:r>
              <a:rPr lang="zh-CN" altLang="en-US" sz="2000" dirty="0">
                <a:solidFill>
                  <a:schemeClr val="tx1"/>
                </a:solidFill>
                <a:latin typeface="黑体" pitchFamily="2" charset="-122"/>
                <a:ea typeface="黑体" pitchFamily="2" charset="-122"/>
              </a:rPr>
              <a:t>），情况如下表所示： </a:t>
            </a:r>
          </a:p>
        </p:txBody>
      </p:sp>
      <p:graphicFrame>
        <p:nvGraphicFramePr>
          <p:cNvPr id="11" name="Group 5"/>
          <p:cNvGraphicFramePr>
            <a:graphicFrameLocks noGrp="1"/>
          </p:cNvGraphicFramePr>
          <p:nvPr>
            <p:extLst>
              <p:ext uri="{D42A27DB-BD31-4B8C-83A1-F6EECF244321}">
                <p14:modId xmlns:p14="http://schemas.microsoft.com/office/powerpoint/2010/main" val="1055543550"/>
              </p:ext>
            </p:extLst>
          </p:nvPr>
        </p:nvGraphicFramePr>
        <p:xfrm>
          <a:off x="3084872" y="3308057"/>
          <a:ext cx="5962080" cy="1571072"/>
        </p:xfrm>
        <a:graphic>
          <a:graphicData uri="http://schemas.openxmlformats.org/drawingml/2006/table">
            <a:tbl>
              <a:tblPr/>
              <a:tblGrid>
                <a:gridCol w="1490520">
                  <a:extLst>
                    <a:ext uri="{9D8B030D-6E8A-4147-A177-3AD203B41FA5}">
                      <a16:colId xmlns="" xmlns:a16="http://schemas.microsoft.com/office/drawing/2014/main" val="20000"/>
                    </a:ext>
                  </a:extLst>
                </a:gridCol>
                <a:gridCol w="1490520">
                  <a:extLst>
                    <a:ext uri="{9D8B030D-6E8A-4147-A177-3AD203B41FA5}">
                      <a16:colId xmlns="" xmlns:a16="http://schemas.microsoft.com/office/drawing/2014/main" val="20001"/>
                    </a:ext>
                  </a:extLst>
                </a:gridCol>
                <a:gridCol w="1490520">
                  <a:extLst>
                    <a:ext uri="{9D8B030D-6E8A-4147-A177-3AD203B41FA5}">
                      <a16:colId xmlns="" xmlns:a16="http://schemas.microsoft.com/office/drawing/2014/main" val="20002"/>
                    </a:ext>
                  </a:extLst>
                </a:gridCol>
                <a:gridCol w="1490520">
                  <a:extLst>
                    <a:ext uri="{9D8B030D-6E8A-4147-A177-3AD203B41FA5}">
                      <a16:colId xmlns="" xmlns:a16="http://schemas.microsoft.com/office/drawing/2014/main" val="20003"/>
                    </a:ext>
                  </a:extLst>
                </a:gridCol>
              </a:tblGrid>
              <a:tr h="443312">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bg1"/>
                          </a:solidFill>
                          <a:effectLst/>
                          <a:latin typeface="Arial" charset="0"/>
                          <a:ea typeface="宋体" pitchFamily="2" charset="-122"/>
                        </a:rPr>
                        <a:t>进 程 </a:t>
                      </a:r>
                    </a:p>
                  </a:txBody>
                  <a:tcP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bg1"/>
                          </a:solidFill>
                          <a:effectLst/>
                          <a:latin typeface="Arial" charset="0"/>
                          <a:ea typeface="宋体" pitchFamily="2" charset="-122"/>
                        </a:rPr>
                        <a:t>最 大 需 求 </a:t>
                      </a: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bg1"/>
                          </a:solidFill>
                          <a:effectLst/>
                          <a:latin typeface="Arial" charset="0"/>
                          <a:ea typeface="宋体" pitchFamily="2" charset="-122"/>
                        </a:rPr>
                        <a:t>已 分 配 </a:t>
                      </a: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bg1"/>
                          </a:solidFill>
                          <a:effectLst/>
                          <a:latin typeface="Arial" charset="0"/>
                          <a:ea typeface="宋体" pitchFamily="2" charset="-122"/>
                        </a:rPr>
                        <a:t>可 用 </a:t>
                      </a:r>
                    </a:p>
                  </a:txBody>
                  <a:tcP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chemeClr val="tx1"/>
                    </a:solidFill>
                  </a:tcPr>
                </a:tc>
                <a:extLst>
                  <a:ext uri="{0D108BD9-81ED-4DB2-BD59-A6C34878D82A}">
                    <a16:rowId xmlns="" xmlns:a16="http://schemas.microsoft.com/office/drawing/2014/main" val="10000"/>
                  </a:ext>
                </a:extLst>
              </a:tr>
              <a:tr h="1035950">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bg1"/>
                          </a:solidFill>
                          <a:effectLst/>
                          <a:latin typeface="Arial" charset="0"/>
                          <a:ea typeface="宋体" pitchFamily="2" charset="-122"/>
                        </a:rPr>
                        <a:t>P</a:t>
                      </a:r>
                      <a:r>
                        <a:rPr kumimoji="0" lang="en-US" altLang="zh-CN" sz="2000" b="0" i="0" u="none" strike="noStrike" cap="none" normalizeH="0" baseline="-25000" dirty="0">
                          <a:ln>
                            <a:noFill/>
                          </a:ln>
                          <a:solidFill>
                            <a:schemeClr val="bg1"/>
                          </a:solidFill>
                          <a:effectLst/>
                          <a:latin typeface="Arial" charset="0"/>
                          <a:ea typeface="宋体" pitchFamily="2" charset="-122"/>
                        </a:rPr>
                        <a:t>1</a:t>
                      </a:r>
                    </a:p>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bg1"/>
                          </a:solidFill>
                          <a:effectLst/>
                          <a:latin typeface="Arial" charset="0"/>
                          <a:ea typeface="宋体" pitchFamily="2" charset="-122"/>
                        </a:rPr>
                        <a:t>P</a:t>
                      </a:r>
                      <a:r>
                        <a:rPr kumimoji="0" lang="en-US" altLang="zh-CN" sz="2000" b="0" i="0" u="none" strike="noStrike" cap="none" normalizeH="0" baseline="-25000" dirty="0">
                          <a:ln>
                            <a:noFill/>
                          </a:ln>
                          <a:solidFill>
                            <a:schemeClr val="bg1"/>
                          </a:solidFill>
                          <a:effectLst/>
                          <a:latin typeface="Arial" charset="0"/>
                          <a:ea typeface="宋体" pitchFamily="2" charset="-122"/>
                        </a:rPr>
                        <a:t>2</a:t>
                      </a:r>
                    </a:p>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bg1"/>
                          </a:solidFill>
                          <a:effectLst/>
                          <a:latin typeface="Arial" charset="0"/>
                          <a:ea typeface="宋体" pitchFamily="2" charset="-122"/>
                        </a:rPr>
                        <a:t>P</a:t>
                      </a:r>
                      <a:r>
                        <a:rPr kumimoji="0" lang="en-US" altLang="zh-CN" sz="2000" b="0" i="0" u="none" strike="noStrike" cap="none" normalizeH="0" baseline="-25000" dirty="0">
                          <a:ln>
                            <a:noFill/>
                          </a:ln>
                          <a:solidFill>
                            <a:schemeClr val="bg1"/>
                          </a:solidFill>
                          <a:effectLst/>
                          <a:latin typeface="Arial" charset="0"/>
                          <a:ea typeface="宋体" pitchFamily="2" charset="-122"/>
                        </a:rPr>
                        <a:t>3</a:t>
                      </a:r>
                    </a:p>
                  </a:txBody>
                  <a:tcP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bg1"/>
                          </a:solidFill>
                          <a:effectLst/>
                          <a:latin typeface="Arial" charset="0"/>
                          <a:ea typeface="宋体" pitchFamily="2" charset="-122"/>
                        </a:rPr>
                        <a:t>10</a:t>
                      </a:r>
                    </a:p>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bg1"/>
                          </a:solidFill>
                          <a:effectLst/>
                          <a:latin typeface="Arial" charset="0"/>
                          <a:ea typeface="宋体" pitchFamily="2" charset="-122"/>
                        </a:rPr>
                        <a:t>4</a:t>
                      </a:r>
                    </a:p>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bg1"/>
                          </a:solidFill>
                          <a:effectLst/>
                          <a:latin typeface="Arial" charset="0"/>
                          <a:ea typeface="宋体" pitchFamily="2" charset="-122"/>
                        </a:rPr>
                        <a:t>9</a:t>
                      </a: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bg1"/>
                          </a:solidFill>
                          <a:effectLst/>
                          <a:latin typeface="Arial" charset="0"/>
                          <a:ea typeface="宋体" pitchFamily="2" charset="-122"/>
                        </a:rPr>
                        <a:t>5</a:t>
                      </a:r>
                    </a:p>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bg1"/>
                          </a:solidFill>
                          <a:effectLst/>
                          <a:latin typeface="Arial" charset="0"/>
                          <a:ea typeface="宋体" pitchFamily="2" charset="-122"/>
                        </a:rPr>
                        <a:t>2</a:t>
                      </a:r>
                    </a:p>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bg1"/>
                          </a:solidFill>
                          <a:effectLst/>
                          <a:latin typeface="Arial" charset="0"/>
                          <a:ea typeface="宋体" pitchFamily="2" charset="-122"/>
                        </a:rPr>
                        <a:t>2</a:t>
                      </a: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bg1"/>
                          </a:solidFill>
                          <a:effectLst/>
                          <a:latin typeface="Arial" charset="0"/>
                          <a:ea typeface="宋体" pitchFamily="2" charset="-122"/>
                        </a:rPr>
                        <a:t>3</a:t>
                      </a:r>
                    </a:p>
                  </a:txBody>
                  <a:tcP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a:noFill/>
                    </a:lnTlToBr>
                    <a:lnBlToTr>
                      <a:noFill/>
                    </a:lnBlToTr>
                    <a:solidFill>
                      <a:schemeClr val="tx1"/>
                    </a:solidFill>
                  </a:tcPr>
                </a:tc>
                <a:extLst>
                  <a:ext uri="{0D108BD9-81ED-4DB2-BD59-A6C34878D82A}">
                    <a16:rowId xmlns="" xmlns:a16="http://schemas.microsoft.com/office/drawing/2014/main" val="10001"/>
                  </a:ext>
                </a:extLst>
              </a:tr>
            </a:tbl>
          </a:graphicData>
        </a:graphic>
      </p:graphicFrame>
      <p:sp>
        <p:nvSpPr>
          <p:cNvPr id="12" name="Text Box 22"/>
          <p:cNvSpPr txBox="1">
            <a:spLocks noChangeArrowheads="1"/>
          </p:cNvSpPr>
          <p:nvPr/>
        </p:nvSpPr>
        <p:spPr bwMode="auto">
          <a:xfrm>
            <a:off x="3275856" y="5049710"/>
            <a:ext cx="5755866" cy="1554272"/>
          </a:xfrm>
          <a:prstGeom prst="rect">
            <a:avLst/>
          </a:prstGeom>
          <a:noFill/>
          <a:ln w="9525" algn="ctr">
            <a:noFill/>
            <a:miter lim="800000"/>
            <a:headEnd/>
            <a:tailEnd/>
          </a:ln>
        </p:spPr>
        <p:txBody>
          <a:bodyPr wrap="square">
            <a:spAutoFit/>
          </a:bodyPr>
          <a:lstStyle/>
          <a:p>
            <a:pPr marL="457200" indent="-457200" algn="l">
              <a:lnSpc>
                <a:spcPct val="125000"/>
              </a:lnSpc>
              <a:buFontTx/>
              <a:buAutoNum type="arabicPeriod"/>
            </a:pPr>
            <a:r>
              <a:rPr lang="zh-CN" altLang="en-US" sz="2000" dirty="0">
                <a:solidFill>
                  <a:schemeClr val="tx1"/>
                </a:solidFill>
                <a:latin typeface="黑体" pitchFamily="2" charset="-122"/>
                <a:ea typeface="黑体" pitchFamily="2" charset="-122"/>
              </a:rPr>
              <a:t>系统在</a:t>
            </a:r>
            <a:r>
              <a:rPr lang="en-US" altLang="zh-CN" sz="2000" dirty="0">
                <a:solidFill>
                  <a:schemeClr val="tx1"/>
                </a:solidFill>
                <a:latin typeface="黑体" pitchFamily="2" charset="-122"/>
                <a:ea typeface="黑体" pitchFamily="2" charset="-122"/>
              </a:rPr>
              <a:t>T0</a:t>
            </a:r>
            <a:r>
              <a:rPr lang="zh-CN" altLang="en-US" sz="2000" dirty="0">
                <a:solidFill>
                  <a:schemeClr val="tx1"/>
                </a:solidFill>
                <a:latin typeface="黑体" pitchFamily="2" charset="-122"/>
                <a:ea typeface="黑体" pitchFamily="2" charset="-122"/>
              </a:rPr>
              <a:t>时刻是否安全？</a:t>
            </a:r>
          </a:p>
          <a:p>
            <a:pPr marL="457200" indent="-457200" algn="l">
              <a:lnSpc>
                <a:spcPct val="125000"/>
              </a:lnSpc>
              <a:buFontTx/>
              <a:buAutoNum type="arabicPeriod"/>
            </a:pPr>
            <a:r>
              <a:rPr lang="zh-CN" altLang="en-US" sz="2000" dirty="0">
                <a:solidFill>
                  <a:schemeClr val="tx1"/>
                </a:solidFill>
                <a:latin typeface="黑体" pitchFamily="2" charset="-122"/>
                <a:ea typeface="黑体" pitchFamily="2" charset="-122"/>
              </a:rPr>
              <a:t>如果接下来系统把剩余</a:t>
            </a:r>
            <a:r>
              <a:rPr lang="en-US" altLang="zh-CN" sz="2000" dirty="0">
                <a:solidFill>
                  <a:schemeClr val="tx1"/>
                </a:solidFill>
                <a:latin typeface="黑体" pitchFamily="2" charset="-122"/>
                <a:ea typeface="黑体" pitchFamily="2" charset="-122"/>
              </a:rPr>
              <a:t>3</a:t>
            </a:r>
            <a:r>
              <a:rPr lang="zh-CN" altLang="en-US" sz="2000" dirty="0">
                <a:solidFill>
                  <a:schemeClr val="tx1"/>
                </a:solidFill>
                <a:latin typeface="黑体" pitchFamily="2" charset="-122"/>
                <a:ea typeface="黑体" pitchFamily="2" charset="-122"/>
              </a:rPr>
              <a:t>台其中的</a:t>
            </a:r>
            <a:r>
              <a:rPr lang="en-US" altLang="zh-CN" sz="2000" dirty="0">
                <a:solidFill>
                  <a:schemeClr val="tx1"/>
                </a:solidFill>
                <a:latin typeface="黑体" pitchFamily="2" charset="-122"/>
                <a:ea typeface="黑体" pitchFamily="2" charset="-122"/>
              </a:rPr>
              <a:t>1</a:t>
            </a:r>
            <a:r>
              <a:rPr lang="zh-CN" altLang="en-US" sz="2000" dirty="0">
                <a:solidFill>
                  <a:schemeClr val="tx1"/>
                </a:solidFill>
                <a:latin typeface="黑体" pitchFamily="2" charset="-122"/>
                <a:ea typeface="黑体" pitchFamily="2" charset="-122"/>
              </a:rPr>
              <a:t>台分配给</a:t>
            </a:r>
            <a:r>
              <a:rPr lang="en-US" altLang="zh-CN" sz="2000" dirty="0">
                <a:solidFill>
                  <a:schemeClr val="tx1"/>
                </a:solidFill>
                <a:latin typeface="黑体" pitchFamily="2" charset="-122"/>
                <a:ea typeface="黑体" pitchFamily="2" charset="-122"/>
              </a:rPr>
              <a:t>P3</a:t>
            </a:r>
            <a:r>
              <a:rPr lang="zh-CN" altLang="en-US" sz="2000" dirty="0">
                <a:solidFill>
                  <a:schemeClr val="tx1"/>
                </a:solidFill>
                <a:latin typeface="黑体" pitchFamily="2" charset="-122"/>
                <a:ea typeface="黑体" pitchFamily="2" charset="-122"/>
              </a:rPr>
              <a:t>，系统是否安全？</a:t>
            </a:r>
          </a:p>
          <a:p>
            <a:pPr marL="457200" indent="-457200" algn="l">
              <a:buFontTx/>
              <a:buAutoNum type="arabicPeriod"/>
            </a:pPr>
            <a:endParaRPr lang="en-US" altLang="zh-CN" sz="2000" dirty="0">
              <a:solidFill>
                <a:prstClr val="black"/>
              </a:solidFill>
              <a:latin typeface="黑体" pitchFamily="2" charset="-122"/>
              <a:ea typeface="黑体" pitchFamily="2" charset="-122"/>
            </a:endParaRPr>
          </a:p>
        </p:txBody>
      </p:sp>
      <p:sp>
        <p:nvSpPr>
          <p:cNvPr id="13" name="Rectangle 23"/>
          <p:cNvSpPr>
            <a:spLocks noChangeArrowheads="1"/>
          </p:cNvSpPr>
          <p:nvPr/>
        </p:nvSpPr>
        <p:spPr bwMode="auto">
          <a:xfrm>
            <a:off x="6660232" y="5040038"/>
            <a:ext cx="1079500" cy="457200"/>
          </a:xfrm>
          <a:prstGeom prst="rect">
            <a:avLst/>
          </a:prstGeom>
          <a:gradFill rotWithShape="1">
            <a:gsLst>
              <a:gs pos="0">
                <a:srgbClr val="3B003B"/>
              </a:gs>
              <a:gs pos="50000">
                <a:srgbClr val="800080"/>
              </a:gs>
              <a:gs pos="100000">
                <a:srgbClr val="3B003B"/>
              </a:gs>
            </a:gsLst>
            <a:lin ang="5400000" scaled="1"/>
          </a:gradFill>
          <a:ln w="9525" algn="ctr">
            <a:noFill/>
            <a:miter lim="800000"/>
            <a:headEnd/>
            <a:tailEnd/>
          </a:ln>
        </p:spPr>
        <p:txBody>
          <a:bodyPr anchor="ctr"/>
          <a:lstStyle/>
          <a:p>
            <a:r>
              <a:rPr lang="zh-CN" altLang="en-US" b="1">
                <a:solidFill>
                  <a:srgbClr val="FFCCCC"/>
                </a:solidFill>
                <a:latin typeface="黑体" pitchFamily="2" charset="-122"/>
                <a:ea typeface="黑体" pitchFamily="2" charset="-122"/>
              </a:rPr>
              <a:t>安全</a:t>
            </a:r>
          </a:p>
        </p:txBody>
      </p:sp>
      <p:sp>
        <p:nvSpPr>
          <p:cNvPr id="14" name="Rectangle 24"/>
          <p:cNvSpPr>
            <a:spLocks noChangeArrowheads="1"/>
          </p:cNvSpPr>
          <p:nvPr/>
        </p:nvSpPr>
        <p:spPr bwMode="auto">
          <a:xfrm>
            <a:off x="5799981" y="5877272"/>
            <a:ext cx="1304925" cy="457200"/>
          </a:xfrm>
          <a:prstGeom prst="rect">
            <a:avLst/>
          </a:prstGeom>
          <a:gradFill rotWithShape="1">
            <a:gsLst>
              <a:gs pos="0">
                <a:srgbClr val="3B003B"/>
              </a:gs>
              <a:gs pos="50000">
                <a:srgbClr val="800080"/>
              </a:gs>
              <a:gs pos="100000">
                <a:srgbClr val="3B003B"/>
              </a:gs>
            </a:gsLst>
            <a:lin ang="5400000" scaled="1"/>
          </a:gradFill>
          <a:ln w="9525" algn="ctr">
            <a:noFill/>
            <a:miter lim="800000"/>
            <a:headEnd/>
            <a:tailEnd/>
          </a:ln>
        </p:spPr>
        <p:txBody>
          <a:bodyPr anchor="ctr"/>
          <a:lstStyle/>
          <a:p>
            <a:r>
              <a:rPr lang="zh-CN" altLang="en-US" b="1" dirty="0">
                <a:solidFill>
                  <a:srgbClr val="FFCCCC"/>
                </a:solidFill>
                <a:latin typeface="黑体" pitchFamily="2" charset="-122"/>
                <a:ea typeface="黑体" pitchFamily="2" charset="-122"/>
              </a:rPr>
              <a:t>不安全</a:t>
            </a:r>
          </a:p>
        </p:txBody>
      </p:sp>
      <p:sp>
        <p:nvSpPr>
          <p:cNvPr id="15" name="标题 1"/>
          <p:cNvSpPr txBox="1">
            <a:spLocks/>
          </p:cNvSpPr>
          <p:nvPr/>
        </p:nvSpPr>
        <p:spPr>
          <a:xfrm>
            <a:off x="3131840" y="933878"/>
            <a:ext cx="2698229" cy="546199"/>
          </a:xfrm>
          <a:prstGeom prst="rect">
            <a:avLst/>
          </a:prstGeom>
        </p:spPr>
        <p:txBody>
          <a:bodyPr/>
          <a:lstStyle/>
          <a:p>
            <a:pPr algn="l" eaLnBrk="0" hangingPunct="0">
              <a:defRPr/>
            </a:pPr>
            <a:r>
              <a:rPr kumimoji="0" lang="zh-CN" altLang="en-US" sz="2800" kern="0" dirty="0">
                <a:solidFill>
                  <a:srgbClr val="FFC000"/>
                </a:solidFill>
                <a:latin typeface="黑体" pitchFamily="2" charset="-122"/>
                <a:ea typeface="黑体" pitchFamily="2" charset="-122"/>
              </a:rPr>
              <a:t>安全状态之例</a:t>
            </a:r>
          </a:p>
        </p:txBody>
      </p:sp>
      <p:sp>
        <p:nvSpPr>
          <p:cNvPr id="16" name="矩形 15"/>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a:t>
            </a: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6842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16" name="Picture 4"/>
          <p:cNvPicPr>
            <a:picLocks noChangeAspect="1" noChangeArrowheads="1"/>
          </p:cNvPicPr>
          <p:nvPr/>
        </p:nvPicPr>
        <p:blipFill>
          <a:blip r:embed="rId2" cstate="print"/>
          <a:srcRect/>
          <a:stretch>
            <a:fillRect/>
          </a:stretch>
        </p:blipFill>
        <p:spPr bwMode="auto">
          <a:xfrm>
            <a:off x="-11830" y="2049017"/>
            <a:ext cx="9151938" cy="4754562"/>
          </a:xfrm>
          <a:prstGeom prst="rect">
            <a:avLst/>
          </a:prstGeom>
          <a:noFill/>
          <a:ln w="9525">
            <a:noFill/>
            <a:miter lim="800000"/>
            <a:headEnd/>
            <a:tailEnd/>
          </a:ln>
        </p:spPr>
      </p:pic>
      <p:sp>
        <p:nvSpPr>
          <p:cNvPr id="8" name="矩形 7"/>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a:t>
            </a: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02029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 xmlns:a16="http://schemas.microsoft.com/office/drawing/2014/main" id="{EA43FF5D-1B38-43A7-8B67-3F529523E718}"/>
              </a:ext>
            </a:extLst>
          </p:cNvPr>
          <p:cNvSpPr>
            <a:spLocks noGrp="1" noChangeArrowheads="1"/>
          </p:cNvSpPr>
          <p:nvPr>
            <p:ph type="title"/>
          </p:nvPr>
        </p:nvSpPr>
        <p:spPr>
          <a:xfrm>
            <a:off x="11758" y="2492896"/>
            <a:ext cx="9132241" cy="4365103"/>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cs"/>
            </a:endParaRPr>
          </a:p>
        </p:txBody>
      </p:sp>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7B6A54AC-06E0-45AB-A7D6-C1DE233A2FDF}"/>
              </a:ext>
            </a:extLst>
          </p:cNvPr>
          <p:cNvSpPr txBox="1">
            <a:spLocks noChangeArrowheads="1"/>
          </p:cNvSpPr>
          <p:nvPr/>
        </p:nvSpPr>
        <p:spPr>
          <a:xfrm>
            <a:off x="3151170" y="963138"/>
            <a:ext cx="5072098" cy="738664"/>
          </a:xfrm>
          <a:prstGeom prst="rect">
            <a:avLst/>
          </a:prstGeom>
          <a:gradFill rotWithShape="1">
            <a:gsLst>
              <a:gs pos="0">
                <a:srgbClr val="B83D68">
                  <a:shade val="51000"/>
                  <a:satMod val="130000"/>
                </a:srgbClr>
              </a:gs>
              <a:gs pos="80000">
                <a:srgbClr val="B83D68">
                  <a:shade val="93000"/>
                  <a:satMod val="130000"/>
                </a:srgbClr>
              </a:gs>
              <a:gs pos="100000">
                <a:srgbClr val="B83D68">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p>
            <a:pPr marL="0" marR="0" lvl="0" indent="0" defTabSz="873125" eaLnBrk="1" fontAlgn="auto" latinLnBrk="0" hangingPunct="1">
              <a:lnSpc>
                <a:spcPct val="150000"/>
              </a:lnSpc>
              <a:spcBef>
                <a:spcPts val="0"/>
              </a:spcBef>
              <a:spcAft>
                <a:spcPts val="0"/>
              </a:spcAft>
              <a:buClrTx/>
              <a:buSzTx/>
              <a:buFontTx/>
              <a:buNone/>
              <a:tabLst/>
              <a:defRPr/>
            </a:pPr>
            <a:r>
              <a:rPr kumimoji="0" lang="en-US" altLang="zh-CN" sz="2800" b="1" i="0" u="none" strike="noStrike" kern="0" cap="none" spc="0" normalizeH="0" baseline="0" noProof="0" dirty="0" smtClean="0">
                <a:ln>
                  <a:noFill/>
                </a:ln>
                <a:solidFill>
                  <a:srgbClr val="FFFFCC"/>
                </a:solidFill>
                <a:effectLst/>
                <a:uLnTx/>
                <a:uFillTx/>
                <a:latin typeface="华文楷体" panose="02010600040101010101" pitchFamily="2" charset="-122"/>
                <a:ea typeface="华文楷体" panose="02010600040101010101" pitchFamily="2" charset="-122"/>
              </a:rPr>
              <a:t>1. </a:t>
            </a:r>
            <a:r>
              <a:rPr kumimoji="0" lang="zh-CN" altLang="en-US" sz="2800" b="1" i="0" u="none" strike="noStrike" kern="0" cap="none" spc="0" normalizeH="0" baseline="0" noProof="0" dirty="0" smtClean="0">
                <a:ln>
                  <a:noFill/>
                </a:ln>
                <a:solidFill>
                  <a:srgbClr val="FFFFCC"/>
                </a:solidFill>
                <a:effectLst/>
                <a:uLnTx/>
                <a:uFillTx/>
                <a:latin typeface="华文楷体" panose="02010600040101010101" pitchFamily="2" charset="-122"/>
                <a:ea typeface="华文楷体" panose="02010600040101010101" pitchFamily="2" charset="-122"/>
              </a:rPr>
              <a:t>批处理</a:t>
            </a:r>
            <a:r>
              <a:rPr kumimoji="0" lang="zh-CN" altLang="en-US" sz="2800" b="1" i="0" u="none" strike="noStrike" kern="0" cap="none" spc="0" normalizeH="0" baseline="0" noProof="0" dirty="0">
                <a:ln>
                  <a:noFill/>
                </a:ln>
                <a:solidFill>
                  <a:srgbClr val="FFFFCC"/>
                </a:solidFill>
                <a:effectLst/>
                <a:uLnTx/>
                <a:uFillTx/>
                <a:latin typeface="华文楷体" panose="02010600040101010101" pitchFamily="2" charset="-122"/>
                <a:ea typeface="华文楷体" panose="02010600040101010101" pitchFamily="2" charset="-122"/>
              </a:rPr>
              <a:t>系统的目标</a:t>
            </a:r>
          </a:p>
        </p:txBody>
      </p:sp>
      <p:sp>
        <p:nvSpPr>
          <p:cNvPr id="6" name="Rectangle 4">
            <a:extLst>
              <a:ext uri="{FF2B5EF4-FFF2-40B4-BE49-F238E27FC236}">
                <a16:creationId xmlns="" xmlns:a16="http://schemas.microsoft.com/office/drawing/2014/main" id="{18500AFB-C1E1-4816-9A25-9FF75DEFCF90}"/>
              </a:ext>
            </a:extLst>
          </p:cNvPr>
          <p:cNvSpPr>
            <a:spLocks noChangeArrowheads="1"/>
          </p:cNvSpPr>
          <p:nvPr/>
        </p:nvSpPr>
        <p:spPr bwMode="auto">
          <a:xfrm>
            <a:off x="390525" y="2536199"/>
            <a:ext cx="8362950" cy="884238"/>
          </a:xfrm>
          <a:prstGeom prst="rect">
            <a:avLst/>
          </a:prstGeom>
          <a:noFill/>
          <a:ln w="19050" algn="ctr">
            <a:noFill/>
            <a:miter lim="800000"/>
            <a:headEnd/>
            <a:tailEnd/>
          </a:ln>
        </p:spPr>
        <p:txBody>
          <a:bodyPr wrap="none">
            <a:spAutoFit/>
          </a:bodyPr>
          <a:lstStyle/>
          <a:p>
            <a:pPr marL="342900" indent="-342900" algn="l" latinLnBrk="1">
              <a:lnSpc>
                <a:spcPts val="2100"/>
              </a:lnSpc>
              <a:spcBef>
                <a:spcPct val="50000"/>
              </a:spcBef>
              <a:spcAft>
                <a:spcPct val="35000"/>
              </a:spcAft>
            </a:pPr>
            <a:r>
              <a:rPr kumimoji="0" lang="zh-CN" altLang="en-US" sz="2000"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平均周转时间</a:t>
            </a:r>
            <a:r>
              <a:rPr kumimoji="0" lang="zh-CN" altLang="en-US" sz="2000" b="1" dirty="0">
                <a:solidFill>
                  <a:schemeClr val="tx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短会有效地提高资源利用率，且可使大多数用户感到满意。</a:t>
            </a:r>
          </a:p>
          <a:p>
            <a:pPr marL="342900" indent="-342900" algn="l" latinLnBrk="1">
              <a:lnSpc>
                <a:spcPts val="2100"/>
              </a:lnSpc>
              <a:spcBef>
                <a:spcPct val="50000"/>
              </a:spcBef>
              <a:spcAft>
                <a:spcPct val="35000"/>
              </a:spcAft>
            </a:pPr>
            <a:r>
              <a:rPr kumimoji="0" lang="zh-CN" altLang="en-US" sz="2000" b="1" dirty="0">
                <a:solidFill>
                  <a:schemeClr val="tx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平均周转时间可描述为：</a:t>
            </a:r>
          </a:p>
        </p:txBody>
      </p:sp>
      <p:graphicFrame>
        <p:nvGraphicFramePr>
          <p:cNvPr id="7" name="Object 5">
            <a:extLst>
              <a:ext uri="{FF2B5EF4-FFF2-40B4-BE49-F238E27FC236}">
                <a16:creationId xmlns="" xmlns:a16="http://schemas.microsoft.com/office/drawing/2014/main" id="{6C87145E-BE6B-4A22-9905-0A27C06F777E}"/>
              </a:ext>
            </a:extLst>
          </p:cNvPr>
          <p:cNvGraphicFramePr>
            <a:graphicFrameLocks noChangeAspect="1"/>
          </p:cNvGraphicFramePr>
          <p:nvPr>
            <p:extLst>
              <p:ext uri="{D42A27DB-BD31-4B8C-83A1-F6EECF244321}">
                <p14:modId xmlns:p14="http://schemas.microsoft.com/office/powerpoint/2010/main" val="3188555497"/>
              </p:ext>
            </p:extLst>
          </p:nvPr>
        </p:nvGraphicFramePr>
        <p:xfrm>
          <a:off x="4541838" y="3279775"/>
          <a:ext cx="2290762" cy="1160463"/>
        </p:xfrm>
        <a:graphic>
          <a:graphicData uri="http://schemas.openxmlformats.org/presentationml/2006/ole">
            <mc:AlternateContent xmlns:mc="http://schemas.openxmlformats.org/markup-compatibility/2006">
              <mc:Choice xmlns:v="urn:schemas-microsoft-com:vml" Requires="v">
                <p:oleObj spid="_x0000_s1168" name="公式" r:id="rId3" imgW="952200" imgH="482400" progId="Equation.3">
                  <p:embed/>
                </p:oleObj>
              </mc:Choice>
              <mc:Fallback>
                <p:oleObj name="公式" r:id="rId3" imgW="952200" imgH="482400" progId="Equation.3">
                  <p:embed/>
                  <p:pic>
                    <p:nvPicPr>
                      <p:cNvPr id="6" name="Object 5"/>
                      <p:cNvPicPr>
                        <a:picLocks noChangeAspect="1" noChangeArrowheads="1"/>
                      </p:cNvPicPr>
                      <p:nvPr/>
                    </p:nvPicPr>
                    <p:blipFill>
                      <a:blip r:embed="rId4"/>
                      <a:srcRect/>
                      <a:stretch>
                        <a:fillRect/>
                      </a:stretch>
                    </p:blipFill>
                    <p:spPr bwMode="auto">
                      <a:xfrm>
                        <a:off x="4541838" y="3279775"/>
                        <a:ext cx="2290762" cy="1160463"/>
                      </a:xfrm>
                      <a:prstGeom prst="rect">
                        <a:avLst/>
                      </a:prstGeom>
                      <a:solidFill>
                        <a:schemeClr val="accent1">
                          <a:lumMod val="60000"/>
                          <a:lumOff val="40000"/>
                        </a:schemeClr>
                      </a:solidFill>
                      <a:ln>
                        <a:noFill/>
                      </a:ln>
                      <a:effectLst/>
                      <a:extLst/>
                    </p:spPr>
                  </p:pic>
                </p:oleObj>
              </mc:Fallback>
            </mc:AlternateContent>
          </a:graphicData>
        </a:graphic>
      </p:graphicFrame>
      <mc:AlternateContent xmlns:mc="http://schemas.openxmlformats.org/markup-compatibility/2006" xmlns:a14="http://schemas.microsoft.com/office/drawing/2010/main">
        <mc:Choice Requires="a14">
          <p:sp>
            <p:nvSpPr>
              <p:cNvPr id="8" name="Rectangle 6">
                <a:extLst>
                  <a:ext uri="{FF2B5EF4-FFF2-40B4-BE49-F238E27FC236}">
                    <a16:creationId xmlns="" xmlns:a16="http://schemas.microsoft.com/office/drawing/2014/main" id="{61C2385A-6644-48B3-A4F3-E785A7DCAB6A}"/>
                  </a:ext>
                </a:extLst>
              </p:cNvPr>
              <p:cNvSpPr>
                <a:spLocks noChangeArrowheads="1"/>
              </p:cNvSpPr>
              <p:nvPr/>
            </p:nvSpPr>
            <p:spPr bwMode="auto">
              <a:xfrm>
                <a:off x="390525" y="4580863"/>
                <a:ext cx="8446351" cy="892552"/>
              </a:xfrm>
              <a:prstGeom prst="rect">
                <a:avLst/>
              </a:prstGeom>
              <a:noFill/>
              <a:ln w="19050" algn="ctr">
                <a:noFill/>
                <a:miter lim="800000"/>
                <a:headEnd/>
                <a:tailEnd/>
              </a:ln>
            </p:spPr>
            <p:txBody>
              <a:bodyPr wrap="none">
                <a:spAutoFit/>
              </a:bodyPr>
              <a:lstStyle/>
              <a:p>
                <a:pPr marL="342900" indent="-342900" algn="l" latinLnBrk="1">
                  <a:lnSpc>
                    <a:spcPts val="2100"/>
                  </a:lnSpc>
                  <a:spcBef>
                    <a:spcPct val="50000"/>
                  </a:spcBef>
                  <a:spcAft>
                    <a:spcPct val="35000"/>
                  </a:spcAft>
                </a:pPr>
                <a:r>
                  <a:rPr kumimoji="0" lang="zh-CN" altLang="en-US" sz="2000" b="1" dirty="0">
                    <a:solidFill>
                      <a:schemeClr val="tx1"/>
                    </a:solidFill>
                    <a:latin typeface="华文楷体" panose="02010600040101010101" pitchFamily="2" charset="-122"/>
                    <a:ea typeface="华文楷体" panose="02010600040101010101" pitchFamily="2" charset="-122"/>
                  </a:rPr>
                  <a:t>若系统为作业提供的实际服务时间为</a:t>
                </a:r>
                <a14:m>
                  <m:oMath xmlns:m="http://schemas.openxmlformats.org/officeDocument/2006/math">
                    <m:r>
                      <a:rPr kumimoji="0" lang="en-US" altLang="zh-CN" sz="2000" b="1" i="1" dirty="0" smtClean="0">
                        <a:solidFill>
                          <a:schemeClr val="tx1"/>
                        </a:solidFill>
                        <a:latin typeface="Cambria Math" panose="02040503050406030204" pitchFamily="18" charset="0"/>
                        <a:ea typeface="黑体" pitchFamily="2" charset="-122"/>
                      </a:rPr>
                      <m:t>𝑻𝒔</m:t>
                    </m:r>
                  </m:oMath>
                </a14:m>
                <a:r>
                  <a:rPr kumimoji="0" lang="zh-CN" altLang="en-US" sz="2000" b="1" dirty="0">
                    <a:solidFill>
                      <a:schemeClr val="tx1"/>
                    </a:solidFill>
                    <a:latin typeface="华文楷体" panose="02010600040101010101" pitchFamily="2" charset="-122"/>
                    <a:ea typeface="华文楷体" panose="02010600040101010101" pitchFamily="2" charset="-122"/>
                  </a:rPr>
                  <a:t>，</a:t>
                </a:r>
                <a14:m>
                  <m:oMath xmlns:m="http://schemas.openxmlformats.org/officeDocument/2006/math">
                    <m:r>
                      <a:rPr kumimoji="0" lang="en-US" altLang="zh-CN" sz="2000" b="1" i="1" dirty="0" smtClean="0">
                        <a:solidFill>
                          <a:schemeClr val="tx1"/>
                        </a:solidFill>
                        <a:latin typeface="Cambria Math" panose="02040503050406030204" pitchFamily="18" charset="0"/>
                        <a:ea typeface="黑体" pitchFamily="2" charset="-122"/>
                      </a:rPr>
                      <m:t>𝑾</m:t>
                    </m:r>
                    <m:r>
                      <a:rPr kumimoji="0" lang="en-US" altLang="zh-CN" sz="2000" b="1" i="1" dirty="0" smtClean="0">
                        <a:solidFill>
                          <a:schemeClr val="tx1"/>
                        </a:solidFill>
                        <a:latin typeface="Cambria Math" panose="02040503050406030204" pitchFamily="18" charset="0"/>
                        <a:ea typeface="黑体" pitchFamily="2" charset="-122"/>
                      </a:rPr>
                      <m:t>=</m:t>
                    </m:r>
                    <m:r>
                      <a:rPr kumimoji="0" lang="en-US" altLang="zh-CN" sz="2000" b="1" i="1" dirty="0" smtClean="0">
                        <a:solidFill>
                          <a:schemeClr val="tx1"/>
                        </a:solidFill>
                        <a:latin typeface="Cambria Math" panose="02040503050406030204" pitchFamily="18" charset="0"/>
                        <a:ea typeface="黑体" pitchFamily="2" charset="-122"/>
                      </a:rPr>
                      <m:t>𝑻</m:t>
                    </m:r>
                    <m:r>
                      <a:rPr kumimoji="0" lang="zh-CN" altLang="en-US" sz="2000" b="1" i="1" dirty="0">
                        <a:solidFill>
                          <a:schemeClr val="tx1"/>
                        </a:solidFill>
                        <a:latin typeface="Cambria Math" panose="02040503050406030204" pitchFamily="18" charset="0"/>
                        <a:ea typeface="黑体" pitchFamily="2" charset="-122"/>
                      </a:rPr>
                      <m:t>／</m:t>
                    </m:r>
                    <m:r>
                      <a:rPr kumimoji="0" lang="en-US" altLang="zh-CN" sz="2000" b="1" i="1" dirty="0">
                        <a:solidFill>
                          <a:schemeClr val="tx1"/>
                        </a:solidFill>
                        <a:latin typeface="Cambria Math" panose="02040503050406030204" pitchFamily="18" charset="0"/>
                        <a:ea typeface="黑体" pitchFamily="2" charset="-122"/>
                      </a:rPr>
                      <m:t>𝑻𝒔</m:t>
                    </m:r>
                  </m:oMath>
                </a14:m>
                <a:r>
                  <a:rPr kumimoji="0" lang="zh-CN" altLang="en-US" sz="2000" b="1" dirty="0">
                    <a:solidFill>
                      <a:schemeClr val="tx1"/>
                    </a:solidFill>
                    <a:latin typeface="华文楷体" panose="02010600040101010101" pitchFamily="2" charset="-122"/>
                    <a:ea typeface="华文楷体" panose="02010600040101010101" pitchFamily="2" charset="-122"/>
                  </a:rPr>
                  <a:t>称为带权周转时间，</a:t>
                </a:r>
              </a:p>
              <a:p>
                <a:pPr marL="342900" indent="-342900" algn="l" latinLnBrk="1">
                  <a:lnSpc>
                    <a:spcPts val="2100"/>
                  </a:lnSpc>
                  <a:spcBef>
                    <a:spcPct val="50000"/>
                  </a:spcBef>
                  <a:spcAft>
                    <a:spcPct val="35000"/>
                  </a:spcAft>
                </a:pPr>
                <a:r>
                  <a:rPr kumimoji="0" lang="zh-CN" altLang="en-US" sz="2000" b="1" dirty="0">
                    <a:solidFill>
                      <a:srgbClr val="FF0000"/>
                    </a:solidFill>
                    <a:latin typeface="华文楷体" panose="02010600040101010101" pitchFamily="2" charset="-122"/>
                    <a:ea typeface="华文楷体" panose="02010600040101010101" pitchFamily="2" charset="-122"/>
                  </a:rPr>
                  <a:t>平均带权周转时间</a:t>
                </a:r>
                <a:r>
                  <a:rPr kumimoji="0" lang="zh-CN" altLang="en-US" sz="2000" b="1" dirty="0">
                    <a:solidFill>
                      <a:schemeClr val="tx1"/>
                    </a:solidFill>
                    <a:latin typeface="华文楷体" panose="02010600040101010101" pitchFamily="2" charset="-122"/>
                    <a:ea typeface="华文楷体" panose="02010600040101010101" pitchFamily="2" charset="-122"/>
                  </a:rPr>
                  <a:t>可表示为：</a:t>
                </a:r>
              </a:p>
            </p:txBody>
          </p:sp>
        </mc:Choice>
        <mc:Fallback xmlns="">
          <p:sp>
            <p:nvSpPr>
              <p:cNvPr id="8" name="Rectangle 6">
                <a:extLst>
                  <a:ext uri="{FF2B5EF4-FFF2-40B4-BE49-F238E27FC236}">
                    <a16:creationId xmlns:a16="http://schemas.microsoft.com/office/drawing/2014/main" xmlns="" id="{61C2385A-6644-48B3-A4F3-E785A7DCAB6A}"/>
                  </a:ext>
                </a:extLst>
              </p:cNvPr>
              <p:cNvSpPr>
                <a:spLocks noRot="1" noChangeAspect="1" noMove="1" noResize="1" noEditPoints="1" noAdjustHandles="1" noChangeArrowheads="1" noChangeShapeType="1" noTextEdit="1"/>
              </p:cNvSpPr>
              <p:nvPr/>
            </p:nvSpPr>
            <p:spPr bwMode="auto">
              <a:xfrm>
                <a:off x="390525" y="4580863"/>
                <a:ext cx="8446351" cy="892552"/>
              </a:xfrm>
              <a:prstGeom prst="rect">
                <a:avLst/>
              </a:prstGeom>
              <a:blipFill rotWithShape="0">
                <a:blip r:embed="rId5"/>
                <a:stretch>
                  <a:fillRect l="-722" t="-6803" b="-11565"/>
                </a:stretch>
              </a:blipFill>
              <a:ln w="19050" algn="ctr">
                <a:noFill/>
                <a:miter lim="800000"/>
                <a:headEnd/>
                <a:tailEnd/>
              </a:ln>
            </p:spPr>
            <p:txBody>
              <a:bodyPr/>
              <a:lstStyle/>
              <a:p>
                <a:r>
                  <a:rPr lang="zh-CN" altLang="en-US">
                    <a:noFill/>
                  </a:rPr>
                  <a:t> </a:t>
                </a:r>
              </a:p>
            </p:txBody>
          </p:sp>
        </mc:Fallback>
      </mc:AlternateContent>
      <p:graphicFrame>
        <p:nvGraphicFramePr>
          <p:cNvPr id="9" name="Object 7">
            <a:extLst>
              <a:ext uri="{FF2B5EF4-FFF2-40B4-BE49-F238E27FC236}">
                <a16:creationId xmlns="" xmlns:a16="http://schemas.microsoft.com/office/drawing/2014/main" id="{C4D02F92-22EB-445A-83D9-EE2D36D9D690}"/>
              </a:ext>
            </a:extLst>
          </p:cNvPr>
          <p:cNvGraphicFramePr>
            <a:graphicFrameLocks noChangeAspect="1"/>
          </p:cNvGraphicFramePr>
          <p:nvPr>
            <p:extLst>
              <p:ext uri="{D42A27DB-BD31-4B8C-83A1-F6EECF244321}">
                <p14:modId xmlns:p14="http://schemas.microsoft.com/office/powerpoint/2010/main" val="2299113041"/>
              </p:ext>
            </p:extLst>
          </p:nvPr>
        </p:nvGraphicFramePr>
        <p:xfrm>
          <a:off x="4678392" y="5347589"/>
          <a:ext cx="2520950" cy="1277938"/>
        </p:xfrm>
        <a:graphic>
          <a:graphicData uri="http://schemas.openxmlformats.org/presentationml/2006/ole">
            <mc:AlternateContent xmlns:mc="http://schemas.openxmlformats.org/markup-compatibility/2006">
              <mc:Choice xmlns:v="urn:schemas-microsoft-com:vml" Requires="v">
                <p:oleObj spid="_x0000_s1169" name="公式" r:id="rId6" imgW="952200" imgH="482400" progId="Equation.3">
                  <p:embed/>
                </p:oleObj>
              </mc:Choice>
              <mc:Fallback>
                <p:oleObj name="公式" r:id="rId6" imgW="952200" imgH="482400" progId="Equation.3">
                  <p:embed/>
                  <p:pic>
                    <p:nvPicPr>
                      <p:cNvPr id="8"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8392" y="5347589"/>
                        <a:ext cx="2520950" cy="1277938"/>
                      </a:xfrm>
                      <a:prstGeom prst="rect">
                        <a:avLst/>
                      </a:prstGeom>
                      <a:solidFill>
                        <a:schemeClr val="accent1">
                          <a:lumMod val="60000"/>
                          <a:lumOff val="40000"/>
                        </a:schemeClr>
                      </a:solidFill>
                      <a:ln>
                        <a:noFill/>
                      </a:ln>
                      <a:effectLst/>
                      <a:extLst/>
                    </p:spPr>
                  </p:pic>
                </p:oleObj>
              </mc:Fallback>
            </mc:AlternateContent>
          </a:graphicData>
        </a:graphic>
      </p:graphicFrame>
    </p:spTree>
    <p:extLst>
      <p:ext uri="{BB962C8B-B14F-4D97-AF65-F5344CB8AC3E}">
        <p14:creationId xmlns:p14="http://schemas.microsoft.com/office/powerpoint/2010/main" val="40371815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标题 1"/>
          <p:cNvSpPr txBox="1">
            <a:spLocks/>
          </p:cNvSpPr>
          <p:nvPr/>
        </p:nvSpPr>
        <p:spPr bwMode="auto">
          <a:xfrm>
            <a:off x="3013348" y="1017314"/>
            <a:ext cx="4770090" cy="7572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pitchFamily="2" charset="-122"/>
              </a:defRPr>
            </a:lvl2pPr>
            <a:lvl3pPr algn="l" rtl="0" eaLnBrk="0" fontAlgn="base" hangingPunct="0">
              <a:spcBef>
                <a:spcPct val="0"/>
              </a:spcBef>
              <a:spcAft>
                <a:spcPct val="0"/>
              </a:spcAft>
              <a:defRPr sz="4400">
                <a:solidFill>
                  <a:schemeClr val="tx1"/>
                </a:solidFill>
                <a:latin typeface="Arial" charset="0"/>
                <a:ea typeface="宋体" pitchFamily="2" charset="-122"/>
              </a:defRPr>
            </a:lvl3pPr>
            <a:lvl4pPr algn="l" rtl="0" eaLnBrk="0" fontAlgn="base" hangingPunct="0">
              <a:spcBef>
                <a:spcPct val="0"/>
              </a:spcBef>
              <a:spcAft>
                <a:spcPct val="0"/>
              </a:spcAft>
              <a:defRPr sz="4400">
                <a:solidFill>
                  <a:schemeClr val="tx1"/>
                </a:solidFill>
                <a:latin typeface="Arial" charset="0"/>
                <a:ea typeface="宋体" pitchFamily="2" charset="-122"/>
              </a:defRPr>
            </a:lvl4pPr>
            <a:lvl5pPr algn="l" rtl="0" eaLnBrk="0" fontAlgn="base" hangingPunct="0">
              <a:spcBef>
                <a:spcPct val="0"/>
              </a:spcBef>
              <a:spcAft>
                <a:spcPct val="0"/>
              </a:spcAft>
              <a:defRPr sz="4400">
                <a:solidFill>
                  <a:schemeClr val="tx1"/>
                </a:solidFill>
                <a:latin typeface="Arial" charset="0"/>
                <a:ea typeface="宋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a:lstStyle>
          <a:p>
            <a:r>
              <a:rPr kumimoji="0" lang="zh-CN" altLang="en-US" sz="3200" kern="0">
                <a:solidFill>
                  <a:srgbClr val="FF0000"/>
                </a:solidFill>
                <a:latin typeface="黑体" pitchFamily="2" charset="-122"/>
                <a:ea typeface="黑体" pitchFamily="2" charset="-122"/>
              </a:rPr>
              <a:t>银行家算法：冒险的代价</a:t>
            </a:r>
            <a:endParaRPr kumimoji="0" lang="zh-CN" altLang="en-US" sz="3200" kern="0" dirty="0">
              <a:solidFill>
                <a:srgbClr val="FF0000"/>
              </a:solidFill>
              <a:latin typeface="黑体" pitchFamily="2" charset="-122"/>
              <a:ea typeface="黑体" pitchFamily="2" charset="-122"/>
            </a:endParaRPr>
          </a:p>
        </p:txBody>
      </p:sp>
      <p:sp>
        <p:nvSpPr>
          <p:cNvPr id="8" name="内容占位符 2"/>
          <p:cNvSpPr txBox="1">
            <a:spLocks/>
          </p:cNvSpPr>
          <p:nvPr/>
        </p:nvSpPr>
        <p:spPr bwMode="auto">
          <a:xfrm>
            <a:off x="3048372" y="1739899"/>
            <a:ext cx="6051798" cy="48574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a:lnSpc>
                <a:spcPct val="150000"/>
              </a:lnSpc>
            </a:pPr>
            <a:r>
              <a:rPr kumimoji="0" lang="zh-CN" altLang="en-US" sz="1800" b="1" kern="0" dirty="0">
                <a:latin typeface="黑体" pitchFamily="2" charset="-122"/>
                <a:ea typeface="黑体" pitchFamily="2" charset="-122"/>
              </a:rPr>
              <a:t>仿照银行</a:t>
            </a:r>
            <a:r>
              <a:rPr kumimoji="0" lang="zh-CN" altLang="en-US" sz="1800" b="1" kern="0" dirty="0">
                <a:solidFill>
                  <a:srgbClr val="FF0000"/>
                </a:solidFill>
                <a:latin typeface="黑体" pitchFamily="2" charset="-122"/>
                <a:ea typeface="黑体" pitchFamily="2" charset="-122"/>
              </a:rPr>
              <a:t>发放贷款</a:t>
            </a:r>
            <a:r>
              <a:rPr kumimoji="0" lang="zh-CN" altLang="en-US" sz="1800" b="1" kern="0" dirty="0">
                <a:latin typeface="黑体" pitchFamily="2" charset="-122"/>
                <a:ea typeface="黑体" pitchFamily="2" charset="-122"/>
              </a:rPr>
              <a:t>采取的控制方式而设计的死锁避免算法</a:t>
            </a:r>
            <a:endParaRPr kumimoji="0" lang="en-US" altLang="zh-CN" sz="1800" b="1" kern="0" dirty="0">
              <a:latin typeface="黑体" pitchFamily="2" charset="-122"/>
              <a:ea typeface="黑体" pitchFamily="2" charset="-122"/>
            </a:endParaRPr>
          </a:p>
          <a:p>
            <a:pPr>
              <a:lnSpc>
                <a:spcPct val="150000"/>
              </a:lnSpc>
            </a:pPr>
            <a:r>
              <a:rPr kumimoji="0" lang="zh-CN" altLang="en-US" sz="1800" b="1" kern="0" dirty="0">
                <a:latin typeface="黑体" pitchFamily="2" charset="-122"/>
                <a:ea typeface="黑体" pitchFamily="2" charset="-122"/>
              </a:rPr>
              <a:t>为控制风险，银行在给客户发放贷款之前，先</a:t>
            </a:r>
            <a:r>
              <a:rPr kumimoji="0" lang="zh-CN" altLang="en-US" sz="1800" b="1" kern="0" dirty="0">
                <a:solidFill>
                  <a:srgbClr val="FF0000"/>
                </a:solidFill>
                <a:latin typeface="黑体" pitchFamily="2" charset="-122"/>
                <a:ea typeface="黑体" pitchFamily="2" charset="-122"/>
              </a:rPr>
              <a:t>审核客户的信用额度</a:t>
            </a:r>
            <a:r>
              <a:rPr kumimoji="0" lang="zh-CN" altLang="en-US" sz="1800" b="1" kern="0" dirty="0">
                <a:latin typeface="黑体" pitchFamily="2" charset="-122"/>
                <a:ea typeface="黑体" pitchFamily="2" charset="-122"/>
              </a:rPr>
              <a:t>。信用额度由客户提出请求，银行审核后决定是否批准。批准后，客户对资金的</a:t>
            </a:r>
            <a:r>
              <a:rPr kumimoji="0" lang="zh-CN" altLang="en-US" sz="1800" b="1" kern="0" dirty="0">
                <a:solidFill>
                  <a:srgbClr val="FF0000"/>
                </a:solidFill>
                <a:latin typeface="黑体" pitchFamily="2" charset="-122"/>
                <a:ea typeface="黑体" pitchFamily="2" charset="-122"/>
              </a:rPr>
              <a:t>使用是按阶段</a:t>
            </a:r>
            <a:r>
              <a:rPr kumimoji="0" lang="zh-CN" altLang="en-US" sz="1800" b="1" kern="0" dirty="0">
                <a:latin typeface="黑体" pitchFamily="2" charset="-122"/>
                <a:ea typeface="黑体" pitchFamily="2" charset="-122"/>
              </a:rPr>
              <a:t>的。</a:t>
            </a:r>
            <a:endParaRPr kumimoji="0" lang="en-US" altLang="zh-CN" sz="1800" b="1" kern="0" dirty="0">
              <a:latin typeface="黑体" pitchFamily="2" charset="-122"/>
              <a:ea typeface="黑体" pitchFamily="2" charset="-122"/>
            </a:endParaRPr>
          </a:p>
          <a:p>
            <a:pPr>
              <a:lnSpc>
                <a:spcPct val="150000"/>
              </a:lnSpc>
            </a:pPr>
            <a:r>
              <a:rPr kumimoji="0" lang="zh-CN" altLang="en-US" sz="1800" b="1" kern="0" dirty="0">
                <a:latin typeface="黑体" pitchFamily="2" charset="-122"/>
                <a:ea typeface="黑体" pitchFamily="2" charset="-122"/>
              </a:rPr>
              <a:t>假定所有客户信用良好，能够按期还款。银行审核考虑的因素就是银行是否有钱满足客户。即：只要客户的信用额度不超过银行的全部流动资产，即予以批准，否则拒绝。</a:t>
            </a:r>
            <a:endParaRPr kumimoji="0" lang="en-US" altLang="zh-CN" sz="1800" b="1" kern="0" dirty="0">
              <a:latin typeface="黑体" pitchFamily="2" charset="-122"/>
              <a:ea typeface="黑体" pitchFamily="2" charset="-122"/>
            </a:endParaRPr>
          </a:p>
          <a:p>
            <a:pPr>
              <a:lnSpc>
                <a:spcPct val="150000"/>
              </a:lnSpc>
            </a:pPr>
            <a:r>
              <a:rPr kumimoji="0" lang="zh-CN" altLang="en-US" sz="1800" b="1" kern="0" dirty="0">
                <a:latin typeface="黑体" pitchFamily="2" charset="-122"/>
                <a:ea typeface="黑体" pitchFamily="2" charset="-122"/>
              </a:rPr>
              <a:t>面对客户请求，银行有两种可选策略：</a:t>
            </a:r>
            <a:r>
              <a:rPr kumimoji="0" lang="en-US" altLang="zh-CN" sz="1800" b="1" kern="0" dirty="0">
                <a:latin typeface="黑体" pitchFamily="2" charset="-122"/>
                <a:ea typeface="黑体" pitchFamily="2" charset="-122"/>
              </a:rPr>
              <a:t>1</a:t>
            </a:r>
            <a:r>
              <a:rPr kumimoji="0" lang="zh-CN" altLang="en-US" sz="1800" b="1" kern="0" dirty="0">
                <a:latin typeface="黑体" pitchFamily="2" charset="-122"/>
                <a:ea typeface="黑体" pitchFamily="2" charset="-122"/>
              </a:rPr>
              <a:t>）只要银行有钱就发放贷款；</a:t>
            </a:r>
            <a:r>
              <a:rPr kumimoji="0" lang="en-US" altLang="zh-CN" sz="1800" b="1" kern="0" dirty="0">
                <a:latin typeface="黑体" pitchFamily="2" charset="-122"/>
                <a:ea typeface="黑体" pitchFamily="2" charset="-122"/>
              </a:rPr>
              <a:t>2</a:t>
            </a:r>
            <a:r>
              <a:rPr kumimoji="0" lang="zh-CN" altLang="en-US" sz="1800" b="1" kern="0" dirty="0">
                <a:latin typeface="黑体" pitchFamily="2" charset="-122"/>
                <a:ea typeface="黑体" pitchFamily="2" charset="-122"/>
              </a:rPr>
              <a:t>）</a:t>
            </a:r>
            <a:r>
              <a:rPr kumimoji="0" lang="zh-CN" altLang="en-US" sz="1800" b="1" kern="0" dirty="0">
                <a:solidFill>
                  <a:srgbClr val="FF0000"/>
                </a:solidFill>
                <a:latin typeface="黑体" pitchFamily="2" charset="-122"/>
                <a:ea typeface="黑体" pitchFamily="2" charset="-122"/>
              </a:rPr>
              <a:t>需考虑发放贷款后银行面临的风险</a:t>
            </a:r>
            <a:endParaRPr kumimoji="0" lang="en-US" altLang="zh-CN" sz="1800" b="1" kern="0" dirty="0">
              <a:solidFill>
                <a:srgbClr val="FF0000"/>
              </a:solidFill>
              <a:latin typeface="黑体" pitchFamily="2" charset="-122"/>
              <a:ea typeface="黑体" pitchFamily="2" charset="-122"/>
            </a:endParaRPr>
          </a:p>
        </p:txBody>
      </p:sp>
      <p:sp>
        <p:nvSpPr>
          <p:cNvPr id="9" name="矩形 8"/>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a:t>
            </a: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409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 calcmode="lin" valueType="num">
                                      <p:cBhvr additive="base">
                                        <p:cTn id="1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 calcmode="lin" valueType="num">
                                      <p:cBhvr additive="base">
                                        <p:cTn id="2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 calcmode="lin" valueType="num">
                                      <p:cBhvr additive="base">
                                        <p:cTn id="2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标题 1"/>
          <p:cNvSpPr txBox="1">
            <a:spLocks/>
          </p:cNvSpPr>
          <p:nvPr/>
        </p:nvSpPr>
        <p:spPr bwMode="auto">
          <a:xfrm>
            <a:off x="3013348" y="1017314"/>
            <a:ext cx="4770090" cy="7572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pitchFamily="2" charset="-122"/>
              </a:defRPr>
            </a:lvl2pPr>
            <a:lvl3pPr algn="l" rtl="0" eaLnBrk="0" fontAlgn="base" hangingPunct="0">
              <a:spcBef>
                <a:spcPct val="0"/>
              </a:spcBef>
              <a:spcAft>
                <a:spcPct val="0"/>
              </a:spcAft>
              <a:defRPr sz="4400">
                <a:solidFill>
                  <a:schemeClr val="tx1"/>
                </a:solidFill>
                <a:latin typeface="Arial" charset="0"/>
                <a:ea typeface="宋体" pitchFamily="2" charset="-122"/>
              </a:defRPr>
            </a:lvl3pPr>
            <a:lvl4pPr algn="l" rtl="0" eaLnBrk="0" fontAlgn="base" hangingPunct="0">
              <a:spcBef>
                <a:spcPct val="0"/>
              </a:spcBef>
              <a:spcAft>
                <a:spcPct val="0"/>
              </a:spcAft>
              <a:defRPr sz="4400">
                <a:solidFill>
                  <a:schemeClr val="tx1"/>
                </a:solidFill>
                <a:latin typeface="Arial" charset="0"/>
                <a:ea typeface="宋体" pitchFamily="2" charset="-122"/>
              </a:defRPr>
            </a:lvl4pPr>
            <a:lvl5pPr algn="l" rtl="0" eaLnBrk="0" fontAlgn="base" hangingPunct="0">
              <a:spcBef>
                <a:spcPct val="0"/>
              </a:spcBef>
              <a:spcAft>
                <a:spcPct val="0"/>
              </a:spcAft>
              <a:defRPr sz="4400">
                <a:solidFill>
                  <a:schemeClr val="tx1"/>
                </a:solidFill>
                <a:latin typeface="Arial" charset="0"/>
                <a:ea typeface="宋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a:lstStyle>
          <a:p>
            <a:r>
              <a:rPr kumimoji="0" lang="zh-CN" altLang="en-US" sz="3200" kern="0" dirty="0">
                <a:solidFill>
                  <a:srgbClr val="FF0000"/>
                </a:solidFill>
                <a:latin typeface="黑体" pitchFamily="2" charset="-122"/>
                <a:ea typeface="黑体" pitchFamily="2" charset="-122"/>
              </a:rPr>
              <a:t>银行家算法：冒险的代价</a:t>
            </a:r>
          </a:p>
        </p:txBody>
      </p:sp>
      <p:sp>
        <p:nvSpPr>
          <p:cNvPr id="9" name="标题 1"/>
          <p:cNvSpPr txBox="1">
            <a:spLocks/>
          </p:cNvSpPr>
          <p:nvPr/>
        </p:nvSpPr>
        <p:spPr bwMode="auto">
          <a:xfrm>
            <a:off x="3347864" y="1625426"/>
            <a:ext cx="648073" cy="571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pitchFamily="2" charset="-122"/>
              </a:defRPr>
            </a:lvl2pPr>
            <a:lvl3pPr algn="l" rtl="0" eaLnBrk="0" fontAlgn="base" hangingPunct="0">
              <a:spcBef>
                <a:spcPct val="0"/>
              </a:spcBef>
              <a:spcAft>
                <a:spcPct val="0"/>
              </a:spcAft>
              <a:defRPr sz="4400">
                <a:solidFill>
                  <a:schemeClr val="tx1"/>
                </a:solidFill>
                <a:latin typeface="Arial" charset="0"/>
                <a:ea typeface="宋体" pitchFamily="2" charset="-122"/>
              </a:defRPr>
            </a:lvl3pPr>
            <a:lvl4pPr algn="l" rtl="0" eaLnBrk="0" fontAlgn="base" hangingPunct="0">
              <a:spcBef>
                <a:spcPct val="0"/>
              </a:spcBef>
              <a:spcAft>
                <a:spcPct val="0"/>
              </a:spcAft>
              <a:defRPr sz="4400">
                <a:solidFill>
                  <a:schemeClr val="tx1"/>
                </a:solidFill>
                <a:latin typeface="Arial" charset="0"/>
                <a:ea typeface="宋体" pitchFamily="2" charset="-122"/>
              </a:defRPr>
            </a:lvl4pPr>
            <a:lvl5pPr algn="l" rtl="0" eaLnBrk="0" fontAlgn="base" hangingPunct="0">
              <a:spcBef>
                <a:spcPct val="0"/>
              </a:spcBef>
              <a:spcAft>
                <a:spcPct val="0"/>
              </a:spcAft>
              <a:defRPr sz="4400">
                <a:solidFill>
                  <a:schemeClr val="tx1"/>
                </a:solidFill>
                <a:latin typeface="Arial" charset="0"/>
                <a:ea typeface="宋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a:lstStyle>
          <a:p>
            <a:r>
              <a:rPr kumimoji="0" lang="zh-CN" altLang="en-US" sz="2400" kern="0" dirty="0">
                <a:solidFill>
                  <a:srgbClr val="FF0000"/>
                </a:solidFill>
                <a:latin typeface="黑体" pitchFamily="2" charset="-122"/>
                <a:ea typeface="黑体" pitchFamily="2" charset="-122"/>
              </a:rPr>
              <a:t>例</a:t>
            </a:r>
          </a:p>
        </p:txBody>
      </p:sp>
      <p:sp>
        <p:nvSpPr>
          <p:cNvPr id="10" name="内容占位符 2"/>
          <p:cNvSpPr txBox="1">
            <a:spLocks/>
          </p:cNvSpPr>
          <p:nvPr/>
        </p:nvSpPr>
        <p:spPr bwMode="auto">
          <a:xfrm>
            <a:off x="3203848" y="2060848"/>
            <a:ext cx="5789997" cy="21602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a:lnSpc>
                <a:spcPct val="150000"/>
              </a:lnSpc>
            </a:pPr>
            <a:r>
              <a:rPr kumimoji="0" lang="zh-CN" altLang="en-US" sz="1800" kern="0" dirty="0">
                <a:latin typeface="黑体" pitchFamily="2" charset="-122"/>
                <a:ea typeface="黑体" pitchFamily="2" charset="-122"/>
              </a:rPr>
              <a:t>假定某银行全部流动资金为</a:t>
            </a:r>
            <a:r>
              <a:rPr kumimoji="0" lang="en-US" altLang="zh-CN" sz="1800" kern="0" dirty="0">
                <a:latin typeface="黑体" pitchFamily="2" charset="-122"/>
                <a:ea typeface="黑体" pitchFamily="2" charset="-122"/>
              </a:rPr>
              <a:t>10000</a:t>
            </a:r>
            <a:r>
              <a:rPr kumimoji="0" lang="zh-CN" altLang="en-US" sz="1800" kern="0" dirty="0">
                <a:latin typeface="黑体" pitchFamily="2" charset="-122"/>
                <a:ea typeface="黑体" pitchFamily="2" charset="-122"/>
              </a:rPr>
              <a:t>元。客户</a:t>
            </a:r>
            <a:r>
              <a:rPr kumimoji="0" lang="en-US" altLang="zh-CN" sz="1800" kern="0" dirty="0">
                <a:latin typeface="黑体" pitchFamily="2" charset="-122"/>
                <a:ea typeface="黑体" pitchFamily="2" charset="-122"/>
              </a:rPr>
              <a:t>A</a:t>
            </a:r>
            <a:r>
              <a:rPr kumimoji="0" lang="zh-CN" altLang="en-US" sz="1800" kern="0" dirty="0">
                <a:latin typeface="黑体" pitchFamily="2" charset="-122"/>
                <a:ea typeface="黑体" pitchFamily="2" charset="-122"/>
              </a:rPr>
              <a:t>申请</a:t>
            </a:r>
            <a:r>
              <a:rPr kumimoji="0" lang="en-US" altLang="zh-CN" sz="1800" kern="0" dirty="0">
                <a:latin typeface="黑体" pitchFamily="2" charset="-122"/>
                <a:ea typeface="黑体" pitchFamily="2" charset="-122"/>
              </a:rPr>
              <a:t>4000</a:t>
            </a:r>
            <a:r>
              <a:rPr kumimoji="0" lang="zh-CN" altLang="en-US" sz="1800" kern="0" dirty="0">
                <a:latin typeface="黑体" pitchFamily="2" charset="-122"/>
                <a:ea typeface="黑体" pitchFamily="2" charset="-122"/>
              </a:rPr>
              <a:t>元的信用额度，予以批准；客户</a:t>
            </a:r>
            <a:r>
              <a:rPr kumimoji="0" lang="en-US" altLang="zh-CN" sz="1800" kern="0" dirty="0">
                <a:latin typeface="黑体" pitchFamily="2" charset="-122"/>
                <a:ea typeface="黑体" pitchFamily="2" charset="-122"/>
              </a:rPr>
              <a:t>B</a:t>
            </a:r>
            <a:r>
              <a:rPr kumimoji="0" lang="zh-CN" altLang="en-US" sz="1800" kern="0" dirty="0">
                <a:latin typeface="黑体" pitchFamily="2" charset="-122"/>
                <a:ea typeface="黑体" pitchFamily="2" charset="-122"/>
              </a:rPr>
              <a:t>申请</a:t>
            </a:r>
            <a:r>
              <a:rPr kumimoji="0" lang="en-US" altLang="zh-CN" sz="1800" kern="0" dirty="0">
                <a:latin typeface="黑体" pitchFamily="2" charset="-122"/>
                <a:ea typeface="黑体" pitchFamily="2" charset="-122"/>
              </a:rPr>
              <a:t>6000</a:t>
            </a:r>
            <a:r>
              <a:rPr kumimoji="0" lang="zh-CN" altLang="en-US" sz="1800" kern="0" dirty="0">
                <a:latin typeface="黑体" pitchFamily="2" charset="-122"/>
                <a:ea typeface="黑体" pitchFamily="2" charset="-122"/>
              </a:rPr>
              <a:t>元的信用额度，予以批准；客户</a:t>
            </a:r>
            <a:r>
              <a:rPr kumimoji="0" lang="en-US" altLang="zh-CN" sz="1800" kern="0" dirty="0">
                <a:latin typeface="黑体" pitchFamily="2" charset="-122"/>
                <a:ea typeface="黑体" pitchFamily="2" charset="-122"/>
              </a:rPr>
              <a:t>C</a:t>
            </a:r>
            <a:r>
              <a:rPr kumimoji="0" lang="zh-CN" altLang="en-US" sz="1800" kern="0" dirty="0">
                <a:latin typeface="黑体" pitchFamily="2" charset="-122"/>
                <a:ea typeface="黑体" pitchFamily="2" charset="-122"/>
              </a:rPr>
              <a:t>申请</a:t>
            </a:r>
            <a:r>
              <a:rPr kumimoji="0" lang="en-US" altLang="zh-CN" sz="1800" kern="0" dirty="0">
                <a:latin typeface="黑体" pitchFamily="2" charset="-122"/>
                <a:ea typeface="黑体" pitchFamily="2" charset="-122"/>
              </a:rPr>
              <a:t>10000</a:t>
            </a:r>
            <a:r>
              <a:rPr kumimoji="0" lang="zh-CN" altLang="en-US" sz="1800" kern="0" dirty="0">
                <a:latin typeface="黑体" pitchFamily="2" charset="-122"/>
                <a:ea typeface="黑体" pitchFamily="2" charset="-122"/>
              </a:rPr>
              <a:t>元的信用额度，予以批准；客户</a:t>
            </a:r>
            <a:r>
              <a:rPr kumimoji="0" lang="en-US" altLang="zh-CN" sz="1800" kern="0" dirty="0">
                <a:latin typeface="黑体" pitchFamily="2" charset="-122"/>
                <a:ea typeface="黑体" pitchFamily="2" charset="-122"/>
              </a:rPr>
              <a:t>D</a:t>
            </a:r>
            <a:r>
              <a:rPr kumimoji="0" lang="zh-CN" altLang="en-US" sz="1800" kern="0" dirty="0">
                <a:latin typeface="黑体" pitchFamily="2" charset="-122"/>
                <a:ea typeface="黑体" pitchFamily="2" charset="-122"/>
              </a:rPr>
              <a:t>申请</a:t>
            </a:r>
            <a:r>
              <a:rPr kumimoji="0" lang="en-US" altLang="zh-CN" sz="1800" kern="0" dirty="0">
                <a:latin typeface="黑体" pitchFamily="2" charset="-122"/>
                <a:ea typeface="黑体" pitchFamily="2" charset="-122"/>
              </a:rPr>
              <a:t>12000</a:t>
            </a:r>
            <a:r>
              <a:rPr kumimoji="0" lang="zh-CN" altLang="en-US" sz="1800" kern="0" dirty="0">
                <a:latin typeface="黑体" pitchFamily="2" charset="-122"/>
                <a:ea typeface="黑体" pitchFamily="2" charset="-122"/>
              </a:rPr>
              <a:t>元的信用额度，因为该额度超过银行的全部流动资金，予以拒绝。</a:t>
            </a:r>
            <a:endParaRPr kumimoji="0" lang="en-US" altLang="zh-CN" sz="1800" kern="0" dirty="0">
              <a:latin typeface="黑体" pitchFamily="2" charset="-122"/>
              <a:ea typeface="黑体" pitchFamily="2" charset="-122"/>
            </a:endParaRPr>
          </a:p>
        </p:txBody>
      </p:sp>
      <p:sp>
        <p:nvSpPr>
          <p:cNvPr id="11" name="内容占位符 2"/>
          <p:cNvSpPr txBox="1">
            <a:spLocks/>
          </p:cNvSpPr>
          <p:nvPr/>
        </p:nvSpPr>
        <p:spPr bwMode="auto">
          <a:xfrm>
            <a:off x="3333140" y="4538018"/>
            <a:ext cx="2621735" cy="1706761"/>
          </a:xfrm>
          <a:prstGeom prst="rect">
            <a:avLst/>
          </a:prstGeom>
          <a:solidFill>
            <a:srgbClr val="FFFFCC"/>
          </a:solidFill>
          <a:ln w="9525">
            <a:noFill/>
            <a:miter lim="800000"/>
            <a:headEnd/>
            <a:tailEnd/>
          </a:ln>
        </p:spPr>
        <p:txBody>
          <a:bodyPr/>
          <a:lstStyle/>
          <a:p>
            <a:pPr marL="342900" indent="-342900" algn="l" eaLnBrk="0" hangingPunct="0">
              <a:lnSpc>
                <a:spcPct val="150000"/>
              </a:lnSpc>
              <a:spcBef>
                <a:spcPct val="20000"/>
              </a:spcBef>
              <a:buClr>
                <a:srgbClr val="F4E7ED"/>
              </a:buClr>
              <a:buSzPct val="75000"/>
              <a:defRPr/>
            </a:pPr>
            <a:r>
              <a:rPr kumimoji="0" lang="en-US" altLang="zh-CN" sz="1600" kern="0" dirty="0">
                <a:solidFill>
                  <a:prstClr val="black"/>
                </a:solidFill>
                <a:latin typeface="黑体" pitchFamily="2" charset="-122"/>
                <a:ea typeface="黑体" pitchFamily="2" charset="-122"/>
              </a:rPr>
              <a:t>1</a:t>
            </a:r>
            <a:r>
              <a:rPr kumimoji="0" lang="zh-CN" altLang="en-US" sz="1600" kern="0" dirty="0">
                <a:solidFill>
                  <a:prstClr val="black"/>
                </a:solidFill>
                <a:latin typeface="黑体" pitchFamily="2" charset="-122"/>
                <a:ea typeface="黑体" pitchFamily="2" charset="-122"/>
              </a:rPr>
              <a:t>、假定</a:t>
            </a:r>
            <a:r>
              <a:rPr kumimoji="0" lang="en-US" altLang="zh-CN" sz="1600" kern="0" dirty="0">
                <a:solidFill>
                  <a:prstClr val="black"/>
                </a:solidFill>
                <a:latin typeface="黑体" pitchFamily="2" charset="-122"/>
                <a:ea typeface="黑体" pitchFamily="2" charset="-122"/>
              </a:rPr>
              <a:t>A</a:t>
            </a:r>
            <a:r>
              <a:rPr kumimoji="0" lang="zh-CN" altLang="en-US" sz="1600" kern="0" dirty="0">
                <a:solidFill>
                  <a:prstClr val="black"/>
                </a:solidFill>
                <a:latin typeface="黑体" pitchFamily="2" charset="-122"/>
                <a:ea typeface="黑体" pitchFamily="2" charset="-122"/>
              </a:rPr>
              <a:t>、</a:t>
            </a:r>
            <a:r>
              <a:rPr kumimoji="0" lang="en-US" altLang="zh-CN" sz="1600" kern="0" dirty="0">
                <a:solidFill>
                  <a:prstClr val="black"/>
                </a:solidFill>
                <a:latin typeface="黑体" pitchFamily="2" charset="-122"/>
                <a:ea typeface="黑体" pitchFamily="2" charset="-122"/>
              </a:rPr>
              <a:t>B</a:t>
            </a:r>
            <a:r>
              <a:rPr kumimoji="0" lang="zh-CN" altLang="en-US" sz="1600" kern="0" dirty="0">
                <a:solidFill>
                  <a:prstClr val="black"/>
                </a:solidFill>
                <a:latin typeface="黑体" pitchFamily="2" charset="-122"/>
                <a:ea typeface="黑体" pitchFamily="2" charset="-122"/>
              </a:rPr>
              <a:t>、</a:t>
            </a:r>
            <a:r>
              <a:rPr kumimoji="0" lang="en-US" altLang="zh-CN" sz="1600" kern="0" dirty="0">
                <a:solidFill>
                  <a:prstClr val="black"/>
                </a:solidFill>
                <a:latin typeface="黑体" pitchFamily="2" charset="-122"/>
                <a:ea typeface="黑体" pitchFamily="2" charset="-122"/>
              </a:rPr>
              <a:t>C</a:t>
            </a:r>
            <a:r>
              <a:rPr kumimoji="0" lang="zh-CN" altLang="en-US" sz="1600" kern="0" dirty="0">
                <a:solidFill>
                  <a:prstClr val="black"/>
                </a:solidFill>
                <a:latin typeface="黑体" pitchFamily="2" charset="-122"/>
                <a:ea typeface="黑体" pitchFamily="2" charset="-122"/>
              </a:rPr>
              <a:t>向银行提出下列贷款申请：</a:t>
            </a:r>
            <a:endParaRPr kumimoji="0" lang="en-US" altLang="zh-CN" sz="1600" kern="0" dirty="0">
              <a:solidFill>
                <a:prstClr val="black"/>
              </a:solidFill>
              <a:latin typeface="黑体" pitchFamily="2" charset="-122"/>
              <a:ea typeface="黑体" pitchFamily="2" charset="-122"/>
            </a:endParaRPr>
          </a:p>
          <a:p>
            <a:pPr marL="742950" lvl="1" indent="-285750" algn="l" eaLnBrk="0" hangingPunct="0">
              <a:lnSpc>
                <a:spcPct val="150000"/>
              </a:lnSpc>
              <a:spcBef>
                <a:spcPct val="20000"/>
              </a:spcBef>
              <a:buClr>
                <a:srgbClr val="AC66BB"/>
              </a:buClr>
              <a:buSzPct val="80000"/>
              <a:buFont typeface="Wingdings" pitchFamily="2" charset="2"/>
              <a:buChar char="¨"/>
              <a:defRPr/>
            </a:pPr>
            <a:r>
              <a:rPr kumimoji="0" lang="en-US" altLang="zh-CN" sz="1200" kern="0" dirty="0">
                <a:solidFill>
                  <a:prstClr val="black"/>
                </a:solidFill>
                <a:latin typeface="黑体" pitchFamily="2" charset="-122"/>
                <a:ea typeface="黑体" pitchFamily="2" charset="-122"/>
              </a:rPr>
              <a:t>A</a:t>
            </a:r>
            <a:r>
              <a:rPr kumimoji="0" lang="zh-CN" altLang="en-US" sz="1200" kern="0" dirty="0">
                <a:solidFill>
                  <a:prstClr val="black"/>
                </a:solidFill>
                <a:latin typeface="黑体" pitchFamily="2" charset="-122"/>
                <a:ea typeface="黑体" pitchFamily="2" charset="-122"/>
              </a:rPr>
              <a:t>要求贷款</a:t>
            </a:r>
            <a:r>
              <a:rPr kumimoji="0" lang="en-US" altLang="zh-CN" sz="1200" kern="0" dirty="0">
                <a:solidFill>
                  <a:prstClr val="black"/>
                </a:solidFill>
                <a:latin typeface="黑体" pitchFamily="2" charset="-122"/>
                <a:ea typeface="黑体" pitchFamily="2" charset="-122"/>
              </a:rPr>
              <a:t>2000</a:t>
            </a:r>
            <a:r>
              <a:rPr kumimoji="0" lang="zh-CN" altLang="en-US" sz="1200" kern="0" dirty="0">
                <a:solidFill>
                  <a:prstClr val="black"/>
                </a:solidFill>
                <a:latin typeface="黑体" pitchFamily="2" charset="-122"/>
                <a:ea typeface="黑体" pitchFamily="2" charset="-122"/>
              </a:rPr>
              <a:t>元</a:t>
            </a:r>
            <a:endParaRPr kumimoji="0" lang="en-US" altLang="zh-CN" sz="1200" kern="0" dirty="0">
              <a:solidFill>
                <a:prstClr val="black"/>
              </a:solidFill>
              <a:latin typeface="黑体" pitchFamily="2" charset="-122"/>
              <a:ea typeface="黑体" pitchFamily="2" charset="-122"/>
            </a:endParaRPr>
          </a:p>
          <a:p>
            <a:pPr marL="742950" lvl="1" indent="-285750" algn="l" eaLnBrk="0" hangingPunct="0">
              <a:lnSpc>
                <a:spcPct val="150000"/>
              </a:lnSpc>
              <a:spcBef>
                <a:spcPct val="20000"/>
              </a:spcBef>
              <a:buClr>
                <a:srgbClr val="AC66BB"/>
              </a:buClr>
              <a:buSzPct val="80000"/>
              <a:buFont typeface="Wingdings" pitchFamily="2" charset="2"/>
              <a:buChar char="¨"/>
              <a:defRPr/>
            </a:pPr>
            <a:r>
              <a:rPr kumimoji="0" lang="en-US" altLang="zh-CN" sz="1200" kern="0" dirty="0">
                <a:solidFill>
                  <a:prstClr val="black"/>
                </a:solidFill>
                <a:latin typeface="黑体" pitchFamily="2" charset="-122"/>
                <a:ea typeface="黑体" pitchFamily="2" charset="-122"/>
              </a:rPr>
              <a:t>B</a:t>
            </a:r>
            <a:r>
              <a:rPr kumimoji="0" lang="zh-CN" altLang="en-US" sz="1200" kern="0" dirty="0">
                <a:solidFill>
                  <a:prstClr val="black"/>
                </a:solidFill>
                <a:latin typeface="黑体" pitchFamily="2" charset="-122"/>
                <a:ea typeface="黑体" pitchFamily="2" charset="-122"/>
              </a:rPr>
              <a:t>要求贷款</a:t>
            </a:r>
            <a:r>
              <a:rPr kumimoji="0" lang="en-US" altLang="zh-CN" sz="1200" kern="0" dirty="0">
                <a:solidFill>
                  <a:prstClr val="black"/>
                </a:solidFill>
                <a:latin typeface="黑体" pitchFamily="2" charset="-122"/>
                <a:ea typeface="黑体" pitchFamily="2" charset="-122"/>
              </a:rPr>
              <a:t>4000</a:t>
            </a:r>
            <a:r>
              <a:rPr kumimoji="0" lang="zh-CN" altLang="en-US" sz="1200" kern="0" dirty="0">
                <a:solidFill>
                  <a:prstClr val="black"/>
                </a:solidFill>
                <a:latin typeface="黑体" pitchFamily="2" charset="-122"/>
                <a:ea typeface="黑体" pitchFamily="2" charset="-122"/>
              </a:rPr>
              <a:t>元</a:t>
            </a:r>
            <a:endParaRPr kumimoji="0" lang="en-US" altLang="zh-CN" sz="1200" kern="0" dirty="0">
              <a:solidFill>
                <a:prstClr val="black"/>
              </a:solidFill>
              <a:latin typeface="黑体" pitchFamily="2" charset="-122"/>
              <a:ea typeface="黑体" pitchFamily="2" charset="-122"/>
            </a:endParaRPr>
          </a:p>
          <a:p>
            <a:pPr marL="742950" lvl="1" indent="-285750" algn="l" eaLnBrk="0" hangingPunct="0">
              <a:lnSpc>
                <a:spcPct val="150000"/>
              </a:lnSpc>
              <a:spcBef>
                <a:spcPct val="20000"/>
              </a:spcBef>
              <a:buClr>
                <a:srgbClr val="AC66BB"/>
              </a:buClr>
              <a:buSzPct val="80000"/>
              <a:buFont typeface="Wingdings" pitchFamily="2" charset="2"/>
              <a:buChar char="¨"/>
              <a:defRPr/>
            </a:pPr>
            <a:r>
              <a:rPr kumimoji="0" lang="en-US" altLang="zh-CN" sz="1200" kern="0" dirty="0">
                <a:solidFill>
                  <a:prstClr val="black"/>
                </a:solidFill>
                <a:latin typeface="黑体" pitchFamily="2" charset="-122"/>
                <a:ea typeface="黑体" pitchFamily="2" charset="-122"/>
              </a:rPr>
              <a:t>C</a:t>
            </a:r>
            <a:r>
              <a:rPr kumimoji="0" lang="zh-CN" altLang="en-US" sz="1200" kern="0" dirty="0">
                <a:solidFill>
                  <a:prstClr val="black"/>
                </a:solidFill>
                <a:latin typeface="黑体" pitchFamily="2" charset="-122"/>
                <a:ea typeface="黑体" pitchFamily="2" charset="-122"/>
              </a:rPr>
              <a:t>要求贷款</a:t>
            </a:r>
            <a:r>
              <a:rPr kumimoji="0" lang="en-US" altLang="zh-CN" sz="1200" kern="0" dirty="0">
                <a:solidFill>
                  <a:prstClr val="black"/>
                </a:solidFill>
                <a:latin typeface="黑体" pitchFamily="2" charset="-122"/>
                <a:ea typeface="黑体" pitchFamily="2" charset="-122"/>
              </a:rPr>
              <a:t>2000</a:t>
            </a:r>
            <a:r>
              <a:rPr kumimoji="0" lang="zh-CN" altLang="en-US" sz="1200" kern="0" dirty="0">
                <a:solidFill>
                  <a:prstClr val="black"/>
                </a:solidFill>
                <a:latin typeface="黑体" pitchFamily="2" charset="-122"/>
                <a:ea typeface="黑体" pitchFamily="2" charset="-122"/>
              </a:rPr>
              <a:t>元</a:t>
            </a:r>
          </a:p>
        </p:txBody>
      </p:sp>
      <p:sp>
        <p:nvSpPr>
          <p:cNvPr id="12" name="内容占位符 2"/>
          <p:cNvSpPr txBox="1">
            <a:spLocks/>
          </p:cNvSpPr>
          <p:nvPr/>
        </p:nvSpPr>
        <p:spPr bwMode="auto">
          <a:xfrm>
            <a:off x="6161894" y="4540077"/>
            <a:ext cx="2831951" cy="1706761"/>
          </a:xfrm>
          <a:prstGeom prst="rect">
            <a:avLst/>
          </a:prstGeom>
          <a:solidFill>
            <a:srgbClr val="FA8D3D">
              <a:lumMod val="20000"/>
              <a:lumOff val="80000"/>
            </a:srgbClr>
          </a:solidFill>
          <a:ln w="9525">
            <a:noFill/>
            <a:miter lim="800000"/>
            <a:headEnd/>
            <a:tailEnd/>
          </a:ln>
        </p:spPr>
        <p:txBody>
          <a:bodyPr/>
          <a:lstStyle/>
          <a:p>
            <a:pPr marL="342900" marR="0" lvl="0" indent="-342900" algn="l" defTabSz="914400" eaLnBrk="0" fontAlgn="auto" latinLnBrk="0" hangingPunct="0">
              <a:lnSpc>
                <a:spcPct val="150000"/>
              </a:lnSpc>
              <a:spcBef>
                <a:spcPct val="20000"/>
              </a:spcBef>
              <a:spcAft>
                <a:spcPts val="0"/>
              </a:spcAft>
              <a:buClr>
                <a:srgbClr val="F4E7ED"/>
              </a:buClr>
              <a:buSzPct val="75000"/>
              <a:buFontTx/>
              <a:buNone/>
              <a:tabLst/>
              <a:defRPr/>
            </a:pPr>
            <a:r>
              <a:rPr kumimoji="0" lang="en-US" altLang="zh-CN" sz="1600" b="0" i="0" u="none" strike="noStrike" kern="0" cap="none" spc="0" normalizeH="0" baseline="0" noProof="0" dirty="0">
                <a:ln>
                  <a:noFill/>
                </a:ln>
                <a:solidFill>
                  <a:prstClr val="black"/>
                </a:solidFill>
                <a:effectLst/>
                <a:uLnTx/>
                <a:uFillTx/>
                <a:latin typeface="黑体" pitchFamily="2" charset="-122"/>
                <a:ea typeface="黑体" pitchFamily="2" charset="-122"/>
              </a:rPr>
              <a:t>2</a:t>
            </a:r>
            <a:r>
              <a:rPr kumimoji="0" lang="zh-CN" altLang="en-US" sz="1600" b="0" i="0" u="none" strike="noStrike" kern="0" cap="none" spc="0" normalizeH="0" baseline="0" noProof="0" dirty="0">
                <a:ln>
                  <a:noFill/>
                </a:ln>
                <a:solidFill>
                  <a:prstClr val="black"/>
                </a:solidFill>
                <a:effectLst/>
                <a:uLnTx/>
                <a:uFillTx/>
                <a:latin typeface="黑体" pitchFamily="2" charset="-122"/>
                <a:ea typeface="黑体" pitchFamily="2" charset="-122"/>
              </a:rPr>
              <a:t>、假定</a:t>
            </a:r>
            <a:r>
              <a:rPr kumimoji="0" lang="en-US" altLang="zh-CN" sz="1600" b="0" i="0" u="none" strike="noStrike" kern="0" cap="none" spc="0" normalizeH="0" baseline="0" noProof="0" dirty="0">
                <a:ln>
                  <a:noFill/>
                </a:ln>
                <a:solidFill>
                  <a:prstClr val="black"/>
                </a:solidFill>
                <a:effectLst/>
                <a:uLnTx/>
                <a:uFillTx/>
                <a:latin typeface="黑体" pitchFamily="2" charset="-122"/>
                <a:ea typeface="黑体" pitchFamily="2" charset="-122"/>
              </a:rPr>
              <a:t>A</a:t>
            </a:r>
            <a:r>
              <a:rPr kumimoji="0" lang="zh-CN" altLang="en-US" sz="1600" b="0" i="0" u="none" strike="noStrike" kern="0" cap="none" spc="0" normalizeH="0" baseline="0" noProof="0" dirty="0">
                <a:ln>
                  <a:noFill/>
                </a:ln>
                <a:solidFill>
                  <a:prstClr val="black"/>
                </a:solidFill>
                <a:effectLst/>
                <a:uLnTx/>
                <a:uFillTx/>
                <a:latin typeface="黑体" pitchFamily="2" charset="-122"/>
                <a:ea typeface="黑体" pitchFamily="2" charset="-122"/>
              </a:rPr>
              <a:t>、</a:t>
            </a:r>
            <a:r>
              <a:rPr kumimoji="0" lang="en-US" altLang="zh-CN" sz="1600" b="0" i="0" u="none" strike="noStrike" kern="0" cap="none" spc="0" normalizeH="0" baseline="0" noProof="0" dirty="0">
                <a:ln>
                  <a:noFill/>
                </a:ln>
                <a:solidFill>
                  <a:prstClr val="black"/>
                </a:solidFill>
                <a:effectLst/>
                <a:uLnTx/>
                <a:uFillTx/>
                <a:latin typeface="黑体" pitchFamily="2" charset="-122"/>
                <a:ea typeface="黑体" pitchFamily="2" charset="-122"/>
              </a:rPr>
              <a:t>B</a:t>
            </a:r>
            <a:r>
              <a:rPr kumimoji="0" lang="zh-CN" altLang="en-US" sz="1600" b="0" i="0" u="none" strike="noStrike" kern="0" cap="none" spc="0" normalizeH="0" baseline="0" noProof="0" dirty="0">
                <a:ln>
                  <a:noFill/>
                </a:ln>
                <a:solidFill>
                  <a:prstClr val="black"/>
                </a:solidFill>
                <a:effectLst/>
                <a:uLnTx/>
                <a:uFillTx/>
                <a:latin typeface="黑体" pitchFamily="2" charset="-122"/>
                <a:ea typeface="黑体" pitchFamily="2" charset="-122"/>
              </a:rPr>
              <a:t>、</a:t>
            </a:r>
            <a:r>
              <a:rPr kumimoji="0" lang="en-US" altLang="zh-CN" sz="1600" b="0" i="0" u="none" strike="noStrike" kern="0" cap="none" spc="0" normalizeH="0" baseline="0" noProof="0" dirty="0">
                <a:ln>
                  <a:noFill/>
                </a:ln>
                <a:solidFill>
                  <a:prstClr val="black"/>
                </a:solidFill>
                <a:effectLst/>
                <a:uLnTx/>
                <a:uFillTx/>
                <a:latin typeface="黑体" pitchFamily="2" charset="-122"/>
                <a:ea typeface="黑体" pitchFamily="2" charset="-122"/>
              </a:rPr>
              <a:t>C</a:t>
            </a:r>
            <a:r>
              <a:rPr kumimoji="0" lang="zh-CN" altLang="en-US" sz="1600" b="0" i="0" u="none" strike="noStrike" kern="0" cap="none" spc="0" normalizeH="0" baseline="0" noProof="0" dirty="0">
                <a:ln>
                  <a:noFill/>
                </a:ln>
                <a:solidFill>
                  <a:prstClr val="black"/>
                </a:solidFill>
                <a:effectLst/>
                <a:uLnTx/>
                <a:uFillTx/>
                <a:latin typeface="黑体" pitchFamily="2" charset="-122"/>
                <a:ea typeface="黑体" pitchFamily="2" charset="-122"/>
              </a:rPr>
              <a:t>向银行提出下列贷款申请：</a:t>
            </a:r>
            <a:endParaRPr kumimoji="0" lang="en-US" altLang="zh-CN" sz="1600" b="0" i="0" u="none" strike="noStrike" kern="0" cap="none" spc="0" normalizeH="0" baseline="0" noProof="0" dirty="0">
              <a:ln>
                <a:noFill/>
              </a:ln>
              <a:solidFill>
                <a:prstClr val="black"/>
              </a:solidFill>
              <a:effectLst/>
              <a:uLnTx/>
              <a:uFillTx/>
              <a:latin typeface="黑体" pitchFamily="2" charset="-122"/>
              <a:ea typeface="黑体" pitchFamily="2" charset="-122"/>
            </a:endParaRPr>
          </a:p>
          <a:p>
            <a:pPr marL="742950" marR="0" lvl="1" indent="-285750" algn="l" defTabSz="914400" eaLnBrk="0" fontAlgn="auto" latinLnBrk="0" hangingPunct="0">
              <a:lnSpc>
                <a:spcPct val="150000"/>
              </a:lnSpc>
              <a:spcBef>
                <a:spcPct val="20000"/>
              </a:spcBef>
              <a:spcAft>
                <a:spcPts val="0"/>
              </a:spcAft>
              <a:buClr>
                <a:srgbClr val="AC66BB"/>
              </a:buClr>
              <a:buSzPct val="80000"/>
              <a:buFont typeface="Wingdings" pitchFamily="2" charset="2"/>
              <a:buChar char="¨"/>
              <a:tabLst/>
              <a:defRPr/>
            </a:pPr>
            <a:r>
              <a:rPr kumimoji="0" lang="en-US" altLang="zh-CN" sz="1200" b="0" i="0" u="none" strike="noStrike" kern="0" cap="none" spc="0" normalizeH="0" baseline="0" noProof="0" dirty="0">
                <a:ln>
                  <a:noFill/>
                </a:ln>
                <a:solidFill>
                  <a:prstClr val="black"/>
                </a:solidFill>
                <a:effectLst/>
                <a:uLnTx/>
                <a:uFillTx/>
                <a:latin typeface="黑体" pitchFamily="2" charset="-122"/>
                <a:ea typeface="黑体" pitchFamily="2" charset="-122"/>
              </a:rPr>
              <a:t>A</a:t>
            </a:r>
            <a:r>
              <a:rPr kumimoji="0" lang="zh-CN" altLang="en-US" sz="1200" b="0" i="0" u="none" strike="noStrike" kern="0" cap="none" spc="0" normalizeH="0" baseline="0" noProof="0" dirty="0">
                <a:ln>
                  <a:noFill/>
                </a:ln>
                <a:solidFill>
                  <a:prstClr val="black"/>
                </a:solidFill>
                <a:effectLst/>
                <a:uLnTx/>
                <a:uFillTx/>
                <a:latin typeface="黑体" pitchFamily="2" charset="-122"/>
                <a:ea typeface="黑体" pitchFamily="2" charset="-122"/>
              </a:rPr>
              <a:t>要求贷款</a:t>
            </a:r>
            <a:r>
              <a:rPr kumimoji="0" lang="en-US" altLang="zh-CN" sz="1200" b="0" i="0" u="none" strike="noStrike" kern="0" cap="none" spc="0" normalizeH="0" baseline="0" noProof="0" dirty="0">
                <a:ln>
                  <a:noFill/>
                </a:ln>
                <a:solidFill>
                  <a:prstClr val="black"/>
                </a:solidFill>
                <a:effectLst/>
                <a:uLnTx/>
                <a:uFillTx/>
                <a:latin typeface="黑体" pitchFamily="2" charset="-122"/>
                <a:ea typeface="黑体" pitchFamily="2" charset="-122"/>
              </a:rPr>
              <a:t>2000</a:t>
            </a:r>
            <a:r>
              <a:rPr kumimoji="0" lang="zh-CN" altLang="en-US" sz="1200" b="0" i="0" u="none" strike="noStrike" kern="0" cap="none" spc="0" normalizeH="0" baseline="0" noProof="0" dirty="0">
                <a:ln>
                  <a:noFill/>
                </a:ln>
                <a:solidFill>
                  <a:prstClr val="black"/>
                </a:solidFill>
                <a:effectLst/>
                <a:uLnTx/>
                <a:uFillTx/>
                <a:latin typeface="黑体" pitchFamily="2" charset="-122"/>
                <a:ea typeface="黑体" pitchFamily="2" charset="-122"/>
              </a:rPr>
              <a:t>元</a:t>
            </a:r>
            <a:endParaRPr kumimoji="0" lang="en-US" altLang="zh-CN" sz="1200" b="0" i="0" u="none" strike="noStrike" kern="0" cap="none" spc="0" normalizeH="0" baseline="0" noProof="0" dirty="0">
              <a:ln>
                <a:noFill/>
              </a:ln>
              <a:solidFill>
                <a:prstClr val="black"/>
              </a:solidFill>
              <a:effectLst/>
              <a:uLnTx/>
              <a:uFillTx/>
              <a:latin typeface="黑体" pitchFamily="2" charset="-122"/>
              <a:ea typeface="黑体" pitchFamily="2" charset="-122"/>
            </a:endParaRPr>
          </a:p>
          <a:p>
            <a:pPr marL="742950" marR="0" lvl="1" indent="-285750" algn="l" defTabSz="914400" eaLnBrk="0" fontAlgn="auto" latinLnBrk="0" hangingPunct="0">
              <a:lnSpc>
                <a:spcPct val="150000"/>
              </a:lnSpc>
              <a:spcBef>
                <a:spcPct val="20000"/>
              </a:spcBef>
              <a:spcAft>
                <a:spcPts val="0"/>
              </a:spcAft>
              <a:buClr>
                <a:srgbClr val="AC66BB"/>
              </a:buClr>
              <a:buSzPct val="80000"/>
              <a:buFont typeface="Wingdings" pitchFamily="2" charset="2"/>
              <a:buChar char="¨"/>
              <a:tabLst/>
              <a:defRPr/>
            </a:pPr>
            <a:r>
              <a:rPr kumimoji="0" lang="en-US" altLang="zh-CN" sz="1200" b="0" i="0" u="none" strike="noStrike" kern="0" cap="none" spc="0" normalizeH="0" baseline="0" noProof="0" dirty="0">
                <a:ln>
                  <a:noFill/>
                </a:ln>
                <a:solidFill>
                  <a:prstClr val="black"/>
                </a:solidFill>
                <a:effectLst/>
                <a:uLnTx/>
                <a:uFillTx/>
                <a:latin typeface="黑体" pitchFamily="2" charset="-122"/>
                <a:ea typeface="黑体" pitchFamily="2" charset="-122"/>
              </a:rPr>
              <a:t>B</a:t>
            </a:r>
            <a:r>
              <a:rPr kumimoji="0" lang="zh-CN" altLang="en-US" sz="1200" b="0" i="0" u="none" strike="noStrike" kern="0" cap="none" spc="0" normalizeH="0" baseline="0" noProof="0" dirty="0">
                <a:ln>
                  <a:noFill/>
                </a:ln>
                <a:solidFill>
                  <a:prstClr val="black"/>
                </a:solidFill>
                <a:effectLst/>
                <a:uLnTx/>
                <a:uFillTx/>
                <a:latin typeface="黑体" pitchFamily="2" charset="-122"/>
                <a:ea typeface="黑体" pitchFamily="2" charset="-122"/>
              </a:rPr>
              <a:t>要求贷款</a:t>
            </a:r>
            <a:r>
              <a:rPr kumimoji="0" lang="en-US" altLang="zh-CN" sz="1200" b="0" i="0" u="none" strike="noStrike" kern="0" cap="none" spc="0" normalizeH="0" baseline="0" noProof="0" dirty="0">
                <a:ln>
                  <a:noFill/>
                </a:ln>
                <a:solidFill>
                  <a:prstClr val="black"/>
                </a:solidFill>
                <a:effectLst/>
                <a:uLnTx/>
                <a:uFillTx/>
                <a:latin typeface="黑体" pitchFamily="2" charset="-122"/>
                <a:ea typeface="黑体" pitchFamily="2" charset="-122"/>
              </a:rPr>
              <a:t>4000</a:t>
            </a:r>
            <a:r>
              <a:rPr kumimoji="0" lang="zh-CN" altLang="en-US" sz="1200" b="0" i="0" u="none" strike="noStrike" kern="0" cap="none" spc="0" normalizeH="0" baseline="0" noProof="0" dirty="0">
                <a:ln>
                  <a:noFill/>
                </a:ln>
                <a:solidFill>
                  <a:prstClr val="black"/>
                </a:solidFill>
                <a:effectLst/>
                <a:uLnTx/>
                <a:uFillTx/>
                <a:latin typeface="黑体" pitchFamily="2" charset="-122"/>
                <a:ea typeface="黑体" pitchFamily="2" charset="-122"/>
              </a:rPr>
              <a:t>元</a:t>
            </a:r>
            <a:endParaRPr kumimoji="0" lang="en-US" altLang="zh-CN" sz="1200" b="0" i="0" u="none" strike="noStrike" kern="0" cap="none" spc="0" normalizeH="0" baseline="0" noProof="0" dirty="0">
              <a:ln>
                <a:noFill/>
              </a:ln>
              <a:solidFill>
                <a:prstClr val="black"/>
              </a:solidFill>
              <a:effectLst/>
              <a:uLnTx/>
              <a:uFillTx/>
              <a:latin typeface="黑体" pitchFamily="2" charset="-122"/>
              <a:ea typeface="黑体" pitchFamily="2" charset="-122"/>
            </a:endParaRPr>
          </a:p>
          <a:p>
            <a:pPr marL="742950" marR="0" lvl="1" indent="-285750" algn="l" defTabSz="914400" eaLnBrk="0" fontAlgn="auto" latinLnBrk="0" hangingPunct="0">
              <a:lnSpc>
                <a:spcPct val="150000"/>
              </a:lnSpc>
              <a:spcBef>
                <a:spcPct val="20000"/>
              </a:spcBef>
              <a:spcAft>
                <a:spcPts val="0"/>
              </a:spcAft>
              <a:buClr>
                <a:srgbClr val="AC66BB"/>
              </a:buClr>
              <a:buSzPct val="80000"/>
              <a:buFont typeface="Wingdings" pitchFamily="2" charset="2"/>
              <a:buChar char="¨"/>
              <a:tabLst/>
              <a:defRPr/>
            </a:pPr>
            <a:r>
              <a:rPr kumimoji="0" lang="en-US" altLang="zh-CN" sz="1200" b="0" i="0" u="none" strike="noStrike" kern="0" cap="none" spc="0" normalizeH="0" baseline="0" noProof="0" dirty="0">
                <a:ln>
                  <a:noFill/>
                </a:ln>
                <a:solidFill>
                  <a:prstClr val="black"/>
                </a:solidFill>
                <a:effectLst/>
                <a:uLnTx/>
                <a:uFillTx/>
                <a:latin typeface="黑体" pitchFamily="2" charset="-122"/>
                <a:ea typeface="黑体" pitchFamily="2" charset="-122"/>
              </a:rPr>
              <a:t>C</a:t>
            </a:r>
            <a:r>
              <a:rPr kumimoji="0" lang="zh-CN" altLang="en-US" sz="1200" b="0" i="0" u="none" strike="noStrike" kern="0" cap="none" spc="0" normalizeH="0" baseline="0" noProof="0" dirty="0">
                <a:ln>
                  <a:noFill/>
                </a:ln>
                <a:solidFill>
                  <a:prstClr val="black"/>
                </a:solidFill>
                <a:effectLst/>
                <a:uLnTx/>
                <a:uFillTx/>
                <a:latin typeface="黑体" pitchFamily="2" charset="-122"/>
                <a:ea typeface="黑体" pitchFamily="2" charset="-122"/>
              </a:rPr>
              <a:t>要求贷款</a:t>
            </a:r>
            <a:r>
              <a:rPr kumimoji="0" lang="en-US" altLang="zh-CN" sz="1200" b="0" i="0" u="none" strike="noStrike" kern="0" cap="none" spc="0" normalizeH="0" baseline="0" noProof="0" dirty="0">
                <a:ln>
                  <a:noFill/>
                </a:ln>
                <a:solidFill>
                  <a:prstClr val="black"/>
                </a:solidFill>
                <a:effectLst/>
                <a:uLnTx/>
                <a:uFillTx/>
                <a:latin typeface="黑体" pitchFamily="2" charset="-122"/>
                <a:ea typeface="黑体" pitchFamily="2" charset="-122"/>
              </a:rPr>
              <a:t>3000</a:t>
            </a:r>
            <a:r>
              <a:rPr kumimoji="0" lang="zh-CN" altLang="en-US" sz="1200" b="0" i="0" u="none" strike="noStrike" kern="0" cap="none" spc="0" normalizeH="0" baseline="0" noProof="0" dirty="0">
                <a:ln>
                  <a:noFill/>
                </a:ln>
                <a:solidFill>
                  <a:prstClr val="black"/>
                </a:solidFill>
                <a:effectLst/>
                <a:uLnTx/>
                <a:uFillTx/>
                <a:latin typeface="黑体" pitchFamily="2" charset="-122"/>
                <a:ea typeface="黑体" pitchFamily="2" charset="-122"/>
              </a:rPr>
              <a:t>元</a:t>
            </a:r>
          </a:p>
        </p:txBody>
      </p:sp>
      <p:sp>
        <p:nvSpPr>
          <p:cNvPr id="13" name="矩形 12"/>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a:t>
            </a: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454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Text Box 2"/>
          <p:cNvSpPr txBox="1">
            <a:spLocks noChangeArrowheads="1"/>
          </p:cNvSpPr>
          <p:nvPr/>
        </p:nvSpPr>
        <p:spPr bwMode="auto">
          <a:xfrm>
            <a:off x="3203848" y="1093277"/>
            <a:ext cx="4314001" cy="523220"/>
          </a:xfrm>
          <a:prstGeom prst="rect">
            <a:avLst/>
          </a:prstGeom>
          <a:noFill/>
          <a:ln w="9525" algn="ctr">
            <a:noFill/>
            <a:miter lim="800000"/>
            <a:headEnd/>
            <a:tailEnd/>
          </a:ln>
        </p:spPr>
        <p:txBody>
          <a:bodyPr wrap="none">
            <a:spAutoFit/>
          </a:bodyPr>
          <a:lstStyle/>
          <a:p>
            <a:pPr algn="l"/>
            <a:r>
              <a:rPr lang="zh-CN" altLang="en-US" sz="2800" dirty="0">
                <a:solidFill>
                  <a:srgbClr val="FFC000"/>
                </a:solidFill>
                <a:latin typeface="黑体" pitchFamily="2" charset="-122"/>
                <a:ea typeface="黑体" pitchFamily="2" charset="-122"/>
              </a:rPr>
              <a:t>利用银行家算法避免死锁 </a:t>
            </a:r>
          </a:p>
        </p:txBody>
      </p:sp>
      <p:sp>
        <p:nvSpPr>
          <p:cNvPr id="8" name="Rectangle 5"/>
          <p:cNvSpPr>
            <a:spLocks noChangeArrowheads="1"/>
          </p:cNvSpPr>
          <p:nvPr/>
        </p:nvSpPr>
        <p:spPr bwMode="auto">
          <a:xfrm>
            <a:off x="3419872" y="1968265"/>
            <a:ext cx="2940397" cy="575568"/>
          </a:xfrm>
          <a:prstGeom prst="rect">
            <a:avLst/>
          </a:prstGeom>
          <a:noFill/>
          <a:ln w="9525">
            <a:noFill/>
            <a:miter lim="800000"/>
            <a:headEnd/>
            <a:tailEnd/>
          </a:ln>
        </p:spPr>
        <p:txBody>
          <a:bodyPr anchor="ctr"/>
          <a:lstStyle/>
          <a:p>
            <a:pPr algn="l"/>
            <a:r>
              <a:rPr kumimoji="0" lang="zh-CN" altLang="en-US" b="1" dirty="0">
                <a:solidFill>
                  <a:srgbClr val="C00000"/>
                </a:solidFill>
                <a:latin typeface="黑体" pitchFamily="2" charset="-122"/>
                <a:ea typeface="黑体" pitchFamily="2" charset="-122"/>
              </a:rPr>
              <a:t>单种资源银行家算法</a:t>
            </a:r>
          </a:p>
        </p:txBody>
      </p:sp>
      <p:pic>
        <p:nvPicPr>
          <p:cNvPr id="9" name="Picture 6" descr="单种资源银行家算法"/>
          <p:cNvPicPr>
            <a:picLocks noChangeAspect="1" noChangeArrowheads="1"/>
          </p:cNvPicPr>
          <p:nvPr/>
        </p:nvPicPr>
        <p:blipFill>
          <a:blip r:embed="rId2" cstate="print"/>
          <a:srcRect/>
          <a:stretch>
            <a:fillRect/>
          </a:stretch>
        </p:blipFill>
        <p:spPr bwMode="auto">
          <a:xfrm>
            <a:off x="1400994" y="2729620"/>
            <a:ext cx="7715572" cy="3849436"/>
          </a:xfrm>
          <a:prstGeom prst="rect">
            <a:avLst/>
          </a:prstGeom>
          <a:noFill/>
          <a:ln w="9525">
            <a:noFill/>
            <a:miter lim="800000"/>
            <a:headEnd/>
            <a:tailEnd/>
          </a:ln>
        </p:spPr>
      </p:pic>
      <p:sp>
        <p:nvSpPr>
          <p:cNvPr id="10" name="矩形 9"/>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a:t>
            </a: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449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6" name="矩形 5"/>
          <p:cNvSpPr/>
          <p:nvPr/>
        </p:nvSpPr>
        <p:spPr>
          <a:xfrm>
            <a:off x="11759" y="29489"/>
            <a:ext cx="1679921"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p:txBody>
      </p:sp>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Text Box 2"/>
          <p:cNvSpPr txBox="1">
            <a:spLocks noChangeArrowheads="1"/>
          </p:cNvSpPr>
          <p:nvPr/>
        </p:nvSpPr>
        <p:spPr bwMode="auto">
          <a:xfrm>
            <a:off x="3203848" y="1093277"/>
            <a:ext cx="4314001" cy="523220"/>
          </a:xfrm>
          <a:prstGeom prst="rect">
            <a:avLst/>
          </a:prstGeom>
          <a:noFill/>
          <a:ln w="9525" algn="ctr">
            <a:noFill/>
            <a:miter lim="800000"/>
            <a:headEnd/>
            <a:tailEnd/>
          </a:ln>
        </p:spPr>
        <p:txBody>
          <a:bodyPr wrap="none">
            <a:spAutoFit/>
          </a:bodyPr>
          <a:lstStyle/>
          <a:p>
            <a:pPr algn="l"/>
            <a:r>
              <a:rPr lang="zh-CN" altLang="en-US" sz="2800" dirty="0">
                <a:solidFill>
                  <a:srgbClr val="FFC000"/>
                </a:solidFill>
                <a:latin typeface="黑体" pitchFamily="2" charset="-122"/>
                <a:ea typeface="黑体" pitchFamily="2" charset="-122"/>
              </a:rPr>
              <a:t>利用银行家算法避免死锁 </a:t>
            </a:r>
          </a:p>
        </p:txBody>
      </p:sp>
      <p:sp>
        <p:nvSpPr>
          <p:cNvPr id="8" name="Rectangle 5"/>
          <p:cNvSpPr>
            <a:spLocks noChangeArrowheads="1"/>
          </p:cNvSpPr>
          <p:nvPr/>
        </p:nvSpPr>
        <p:spPr bwMode="auto">
          <a:xfrm>
            <a:off x="3419872" y="1968265"/>
            <a:ext cx="2940397" cy="575568"/>
          </a:xfrm>
          <a:prstGeom prst="rect">
            <a:avLst/>
          </a:prstGeom>
          <a:noFill/>
          <a:ln w="9525">
            <a:noFill/>
            <a:miter lim="800000"/>
            <a:headEnd/>
            <a:tailEnd/>
          </a:ln>
        </p:spPr>
        <p:txBody>
          <a:bodyPr anchor="ctr"/>
          <a:lstStyle/>
          <a:p>
            <a:pPr algn="l"/>
            <a:r>
              <a:rPr kumimoji="0" lang="zh-CN" altLang="en-US" b="1" dirty="0">
                <a:solidFill>
                  <a:srgbClr val="C00000"/>
                </a:solidFill>
                <a:latin typeface="黑体" pitchFamily="2" charset="-122"/>
                <a:ea typeface="黑体" pitchFamily="2" charset="-122"/>
              </a:rPr>
              <a:t>多种资源银行家算法</a:t>
            </a:r>
          </a:p>
        </p:txBody>
      </p:sp>
      <p:pic>
        <p:nvPicPr>
          <p:cNvPr id="10" name="Picture 5" descr="多种资源银行家算法"/>
          <p:cNvPicPr>
            <a:picLocks noChangeAspect="1" noChangeArrowheads="1"/>
          </p:cNvPicPr>
          <p:nvPr/>
        </p:nvPicPr>
        <p:blipFill>
          <a:blip r:embed="rId2" cstate="print"/>
          <a:srcRect/>
          <a:stretch>
            <a:fillRect/>
          </a:stretch>
        </p:blipFill>
        <p:spPr bwMode="auto">
          <a:xfrm>
            <a:off x="1475656" y="3417220"/>
            <a:ext cx="7666484" cy="2818412"/>
          </a:xfrm>
          <a:prstGeom prst="rect">
            <a:avLst/>
          </a:prstGeom>
          <a:noFill/>
          <a:ln w="9525">
            <a:noFill/>
            <a:miter lim="800000"/>
            <a:headEnd/>
            <a:tailEnd/>
          </a:ln>
        </p:spPr>
      </p:pic>
    </p:spTree>
    <p:extLst>
      <p:ext uri="{BB962C8B-B14F-4D97-AF65-F5344CB8AC3E}">
        <p14:creationId xmlns:p14="http://schemas.microsoft.com/office/powerpoint/2010/main" val="84299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Text Box 3"/>
          <p:cNvSpPr txBox="1">
            <a:spLocks noChangeArrowheads="1"/>
          </p:cNvSpPr>
          <p:nvPr/>
        </p:nvSpPr>
        <p:spPr bwMode="auto">
          <a:xfrm>
            <a:off x="3001391" y="1027163"/>
            <a:ext cx="4186237" cy="461962"/>
          </a:xfrm>
          <a:prstGeom prst="rect">
            <a:avLst/>
          </a:prstGeom>
          <a:noFill/>
          <a:ln w="9525">
            <a:noFill/>
            <a:miter lim="800000"/>
            <a:headEnd/>
            <a:tailEnd/>
          </a:ln>
        </p:spPr>
        <p:txBody>
          <a:bodyPr wrap="none">
            <a:spAutoFit/>
          </a:bodyPr>
          <a:lstStyle/>
          <a:p>
            <a:pPr algn="l"/>
            <a:r>
              <a:rPr lang="en-US" altLang="zh-CN" dirty="0">
                <a:solidFill>
                  <a:srgbClr val="FF0000"/>
                </a:solidFill>
                <a:latin typeface="黑体" pitchFamily="2" charset="-122"/>
                <a:ea typeface="黑体" pitchFamily="2" charset="-122"/>
              </a:rPr>
              <a:t>1. </a:t>
            </a:r>
            <a:r>
              <a:rPr lang="zh-CN" altLang="en-US" dirty="0">
                <a:solidFill>
                  <a:srgbClr val="FF0000"/>
                </a:solidFill>
                <a:latin typeface="黑体" pitchFamily="2" charset="-122"/>
                <a:ea typeface="黑体" pitchFamily="2" charset="-122"/>
              </a:rPr>
              <a:t>银行家算法中的数据结构 </a:t>
            </a:r>
          </a:p>
        </p:txBody>
      </p:sp>
      <p:sp>
        <p:nvSpPr>
          <p:cNvPr id="8" name="Text Box 4"/>
          <p:cNvSpPr txBox="1">
            <a:spLocks noChangeArrowheads="1"/>
          </p:cNvSpPr>
          <p:nvPr/>
        </p:nvSpPr>
        <p:spPr bwMode="auto">
          <a:xfrm>
            <a:off x="3100301" y="2383582"/>
            <a:ext cx="5931222" cy="3231654"/>
          </a:xfrm>
          <a:prstGeom prst="rect">
            <a:avLst/>
          </a:prstGeom>
          <a:noFill/>
          <a:ln w="9525">
            <a:noFill/>
            <a:miter lim="800000"/>
            <a:headEnd/>
            <a:tailEnd/>
          </a:ln>
        </p:spPr>
        <p:txBody>
          <a:bodyPr wrap="square">
            <a:spAutoFit/>
          </a:bodyPr>
          <a:lstStyle/>
          <a:p>
            <a:pPr algn="just">
              <a:lnSpc>
                <a:spcPct val="170000"/>
              </a:lnSpc>
              <a:spcBef>
                <a:spcPct val="50000"/>
              </a:spcBef>
            </a:pPr>
            <a:r>
              <a:rPr lang="en-US" altLang="zh-CN" sz="2000" dirty="0">
                <a:solidFill>
                  <a:prstClr val="black"/>
                </a:solidFill>
                <a:latin typeface="黑体" pitchFamily="2" charset="-122"/>
                <a:ea typeface="黑体" pitchFamily="2" charset="-122"/>
              </a:rPr>
              <a:t>    </a:t>
            </a:r>
            <a:r>
              <a:rPr lang="en-US" altLang="zh-CN" sz="2000" b="1" dirty="0">
                <a:solidFill>
                  <a:srgbClr val="FFC000"/>
                </a:solidFill>
                <a:latin typeface="黑体" pitchFamily="2" charset="-122"/>
                <a:ea typeface="黑体" pitchFamily="2" charset="-122"/>
              </a:rPr>
              <a:t>(1) </a:t>
            </a:r>
            <a:r>
              <a:rPr lang="zh-CN" altLang="en-US" sz="2000" b="1" dirty="0">
                <a:solidFill>
                  <a:srgbClr val="FFC000"/>
                </a:solidFill>
                <a:latin typeface="黑体" pitchFamily="2" charset="-122"/>
                <a:ea typeface="黑体" pitchFamily="2" charset="-122"/>
              </a:rPr>
              <a:t>可利用资源向量</a:t>
            </a:r>
            <a:r>
              <a:rPr lang="en-US" altLang="zh-CN" sz="2000" b="1" dirty="0">
                <a:solidFill>
                  <a:srgbClr val="FFC000"/>
                </a:solidFill>
                <a:latin typeface="黑体" pitchFamily="2" charset="-122"/>
                <a:ea typeface="黑体" pitchFamily="2" charset="-122"/>
              </a:rPr>
              <a:t>Available</a:t>
            </a:r>
            <a:r>
              <a:rPr lang="zh-CN" altLang="en-US" sz="2000" b="1" dirty="0">
                <a:solidFill>
                  <a:srgbClr val="FFC000"/>
                </a:solidFill>
                <a:latin typeface="黑体" pitchFamily="2" charset="-122"/>
                <a:ea typeface="黑体" pitchFamily="2" charset="-122"/>
              </a:rPr>
              <a:t>。</a:t>
            </a:r>
            <a:r>
              <a:rPr lang="zh-CN" altLang="en-US" sz="2000" b="1" dirty="0">
                <a:solidFill>
                  <a:schemeClr val="tx1"/>
                </a:solidFill>
                <a:latin typeface="黑体" pitchFamily="2" charset="-122"/>
                <a:ea typeface="黑体" pitchFamily="2" charset="-122"/>
              </a:rPr>
              <a:t>这是一个含有</a:t>
            </a:r>
            <a:r>
              <a:rPr lang="en-US" altLang="zh-CN" sz="2000" b="1" i="1" dirty="0">
                <a:solidFill>
                  <a:schemeClr val="tx1"/>
                </a:solidFill>
                <a:latin typeface="黑体" pitchFamily="2" charset="-122"/>
                <a:ea typeface="黑体" pitchFamily="2" charset="-122"/>
              </a:rPr>
              <a:t>m</a:t>
            </a:r>
            <a:r>
              <a:rPr lang="zh-CN" altLang="en-US" sz="2000" b="1" dirty="0">
                <a:solidFill>
                  <a:schemeClr val="tx1"/>
                </a:solidFill>
                <a:latin typeface="黑体" pitchFamily="2" charset="-122"/>
                <a:ea typeface="黑体" pitchFamily="2" charset="-122"/>
              </a:rPr>
              <a:t>个元素的数组，其中的每一个元素代表一类可利用的资源数目，其初始值是系统中所配置的该类全部可用资源的数目，</a:t>
            </a:r>
            <a:r>
              <a:rPr lang="zh-CN" altLang="en-US" sz="2000" b="1" dirty="0">
                <a:solidFill>
                  <a:srgbClr val="FFC000"/>
                </a:solidFill>
                <a:latin typeface="黑体" pitchFamily="2" charset="-122"/>
                <a:ea typeface="黑体" pitchFamily="2" charset="-122"/>
              </a:rPr>
              <a:t>其数值随该类资源的分配和回收而动态地改变。</a:t>
            </a:r>
            <a:r>
              <a:rPr lang="zh-CN" altLang="en-US" sz="2000" b="1" dirty="0">
                <a:solidFill>
                  <a:schemeClr val="tx1"/>
                </a:solidFill>
                <a:latin typeface="黑体" pitchFamily="2" charset="-122"/>
                <a:ea typeface="黑体" pitchFamily="2" charset="-122"/>
              </a:rPr>
              <a:t>如果</a:t>
            </a:r>
            <a:r>
              <a:rPr lang="en-US" altLang="zh-CN" sz="2000" b="1" dirty="0">
                <a:solidFill>
                  <a:schemeClr val="tx1"/>
                </a:solidFill>
                <a:latin typeface="黑体" pitchFamily="2" charset="-122"/>
                <a:ea typeface="黑体" pitchFamily="2" charset="-122"/>
              </a:rPr>
              <a:t>Available</a:t>
            </a:r>
            <a:r>
              <a:rPr lang="zh-CN" altLang="en-US" sz="2000" b="1" dirty="0">
                <a:solidFill>
                  <a:schemeClr val="tx1"/>
                </a:solidFill>
                <a:latin typeface="黑体" pitchFamily="2" charset="-122"/>
                <a:ea typeface="黑体" pitchFamily="2" charset="-122"/>
              </a:rPr>
              <a:t>［</a:t>
            </a:r>
            <a:r>
              <a:rPr lang="en-US" altLang="zh-CN" sz="2000" b="1" dirty="0">
                <a:solidFill>
                  <a:schemeClr val="tx1"/>
                </a:solidFill>
                <a:latin typeface="黑体" pitchFamily="2" charset="-122"/>
                <a:ea typeface="黑体" pitchFamily="2" charset="-122"/>
              </a:rPr>
              <a:t>j</a:t>
            </a:r>
            <a:r>
              <a:rPr lang="zh-CN" altLang="en-US" sz="2000" b="1" dirty="0">
                <a:solidFill>
                  <a:schemeClr val="tx1"/>
                </a:solidFill>
                <a:latin typeface="黑体" pitchFamily="2" charset="-122"/>
                <a:ea typeface="黑体" pitchFamily="2" charset="-122"/>
              </a:rPr>
              <a:t>］</a:t>
            </a:r>
            <a:r>
              <a:rPr lang="en-US" altLang="zh-CN" sz="2000" b="1" dirty="0">
                <a:solidFill>
                  <a:schemeClr val="tx1"/>
                </a:solidFill>
                <a:latin typeface="黑体" pitchFamily="2" charset="-122"/>
                <a:ea typeface="黑体" pitchFamily="2" charset="-122"/>
              </a:rPr>
              <a:t>=K</a:t>
            </a:r>
            <a:r>
              <a:rPr lang="zh-CN" altLang="en-US" sz="2000" b="1" dirty="0">
                <a:solidFill>
                  <a:schemeClr val="tx1"/>
                </a:solidFill>
                <a:latin typeface="黑体" pitchFamily="2" charset="-122"/>
                <a:ea typeface="黑体" pitchFamily="2" charset="-122"/>
              </a:rPr>
              <a:t>，则表示系统中现有</a:t>
            </a:r>
            <a:r>
              <a:rPr lang="en-US" altLang="zh-CN" sz="2000" b="1" dirty="0" err="1">
                <a:solidFill>
                  <a:schemeClr val="tx1"/>
                </a:solidFill>
                <a:latin typeface="黑体" pitchFamily="2" charset="-122"/>
                <a:ea typeface="黑体" pitchFamily="2" charset="-122"/>
              </a:rPr>
              <a:t>R</a:t>
            </a:r>
            <a:r>
              <a:rPr lang="en-US" altLang="zh-CN" sz="2000" b="1" baseline="-25000" dirty="0" err="1">
                <a:solidFill>
                  <a:schemeClr val="tx1"/>
                </a:solidFill>
                <a:latin typeface="黑体" pitchFamily="2" charset="-122"/>
                <a:ea typeface="黑体" pitchFamily="2" charset="-122"/>
              </a:rPr>
              <a:t>j</a:t>
            </a:r>
            <a:r>
              <a:rPr lang="zh-CN" altLang="en-US" sz="2000" b="1" dirty="0">
                <a:solidFill>
                  <a:schemeClr val="tx1"/>
                </a:solidFill>
                <a:latin typeface="黑体" pitchFamily="2" charset="-122"/>
                <a:ea typeface="黑体" pitchFamily="2" charset="-122"/>
              </a:rPr>
              <a:t>类资源</a:t>
            </a:r>
            <a:r>
              <a:rPr lang="en-US" altLang="zh-CN" sz="2000" b="1" i="1" dirty="0">
                <a:solidFill>
                  <a:schemeClr val="tx1"/>
                </a:solidFill>
                <a:latin typeface="黑体" pitchFamily="2" charset="-122"/>
                <a:ea typeface="黑体" pitchFamily="2" charset="-122"/>
              </a:rPr>
              <a:t>K</a:t>
            </a:r>
            <a:r>
              <a:rPr lang="zh-CN" altLang="en-US" sz="2000" b="1" dirty="0">
                <a:solidFill>
                  <a:schemeClr val="tx1"/>
                </a:solidFill>
                <a:latin typeface="黑体" pitchFamily="2" charset="-122"/>
                <a:ea typeface="黑体" pitchFamily="2" charset="-122"/>
              </a:rPr>
              <a:t>个。 </a:t>
            </a:r>
          </a:p>
        </p:txBody>
      </p:sp>
      <p:sp>
        <p:nvSpPr>
          <p:cNvPr id="9" name="矩形 8"/>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a:t>
            </a: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14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Text Box 3"/>
          <p:cNvSpPr txBox="1">
            <a:spLocks noChangeArrowheads="1"/>
          </p:cNvSpPr>
          <p:nvPr/>
        </p:nvSpPr>
        <p:spPr bwMode="auto">
          <a:xfrm>
            <a:off x="3001391" y="1027163"/>
            <a:ext cx="4186237" cy="461962"/>
          </a:xfrm>
          <a:prstGeom prst="rect">
            <a:avLst/>
          </a:prstGeom>
          <a:noFill/>
          <a:ln w="9525">
            <a:noFill/>
            <a:miter lim="800000"/>
            <a:headEnd/>
            <a:tailEnd/>
          </a:ln>
        </p:spPr>
        <p:txBody>
          <a:bodyPr wrap="none">
            <a:spAutoFit/>
          </a:bodyPr>
          <a:lstStyle/>
          <a:p>
            <a:pPr algn="l"/>
            <a:r>
              <a:rPr lang="en-US" altLang="zh-CN" dirty="0">
                <a:solidFill>
                  <a:srgbClr val="FF0000"/>
                </a:solidFill>
                <a:latin typeface="黑体" pitchFamily="2" charset="-122"/>
                <a:ea typeface="黑体" pitchFamily="2" charset="-122"/>
              </a:rPr>
              <a:t>1. </a:t>
            </a:r>
            <a:r>
              <a:rPr lang="zh-CN" altLang="en-US" dirty="0">
                <a:solidFill>
                  <a:srgbClr val="FF0000"/>
                </a:solidFill>
                <a:latin typeface="黑体" pitchFamily="2" charset="-122"/>
                <a:ea typeface="黑体" pitchFamily="2" charset="-122"/>
              </a:rPr>
              <a:t>银行家算法中的数据结构 </a:t>
            </a:r>
          </a:p>
        </p:txBody>
      </p:sp>
      <p:sp>
        <p:nvSpPr>
          <p:cNvPr id="9" name="Text Box 2"/>
          <p:cNvSpPr txBox="1">
            <a:spLocks noChangeArrowheads="1"/>
          </p:cNvSpPr>
          <p:nvPr/>
        </p:nvSpPr>
        <p:spPr bwMode="auto">
          <a:xfrm>
            <a:off x="3158343" y="1660551"/>
            <a:ext cx="5815138" cy="4524315"/>
          </a:xfrm>
          <a:prstGeom prst="rect">
            <a:avLst/>
          </a:prstGeom>
          <a:noFill/>
          <a:ln w="9525" algn="ctr">
            <a:noFill/>
            <a:miter lim="800000"/>
            <a:headEnd/>
            <a:tailEnd/>
          </a:ln>
        </p:spPr>
        <p:txBody>
          <a:bodyPr wrap="square">
            <a:spAutoFit/>
          </a:bodyPr>
          <a:lstStyle/>
          <a:p>
            <a:pPr algn="just">
              <a:lnSpc>
                <a:spcPct val="170000"/>
              </a:lnSpc>
              <a:spcBef>
                <a:spcPct val="50000"/>
              </a:spcBef>
            </a:pPr>
            <a:r>
              <a:rPr lang="en-US" altLang="zh-CN" sz="1600" b="1" dirty="0">
                <a:solidFill>
                  <a:srgbClr val="FFC000"/>
                </a:solidFill>
                <a:latin typeface="黑体" pitchFamily="2" charset="-122"/>
                <a:ea typeface="黑体" pitchFamily="2" charset="-122"/>
              </a:rPr>
              <a:t>       (2) </a:t>
            </a:r>
            <a:r>
              <a:rPr lang="zh-CN" altLang="en-US" sz="1600" b="1" dirty="0">
                <a:solidFill>
                  <a:srgbClr val="FFC000"/>
                </a:solidFill>
                <a:latin typeface="黑体" pitchFamily="2" charset="-122"/>
                <a:ea typeface="黑体" pitchFamily="2" charset="-122"/>
              </a:rPr>
              <a:t>最大需求矩阵</a:t>
            </a:r>
            <a:r>
              <a:rPr lang="en-US" altLang="zh-CN" sz="1600" b="1" dirty="0">
                <a:solidFill>
                  <a:srgbClr val="FFC000"/>
                </a:solidFill>
                <a:latin typeface="黑体" pitchFamily="2" charset="-122"/>
                <a:ea typeface="黑体" pitchFamily="2" charset="-122"/>
              </a:rPr>
              <a:t>Max</a:t>
            </a:r>
            <a:r>
              <a:rPr lang="zh-CN" altLang="en-US" sz="1600" b="1" dirty="0">
                <a:solidFill>
                  <a:srgbClr val="FFC000"/>
                </a:solidFill>
                <a:latin typeface="黑体" pitchFamily="2" charset="-122"/>
                <a:ea typeface="黑体" pitchFamily="2" charset="-122"/>
              </a:rPr>
              <a:t>。</a:t>
            </a:r>
            <a:r>
              <a:rPr lang="zh-CN" altLang="en-US" sz="1600" b="1" dirty="0">
                <a:solidFill>
                  <a:schemeClr val="tx1"/>
                </a:solidFill>
                <a:latin typeface="黑体" pitchFamily="2" charset="-122"/>
                <a:ea typeface="黑体" pitchFamily="2" charset="-122"/>
              </a:rPr>
              <a:t>这是一个</a:t>
            </a:r>
            <a:r>
              <a:rPr lang="en-US" altLang="zh-CN" sz="1600" b="1" dirty="0" err="1">
                <a:solidFill>
                  <a:schemeClr val="tx1"/>
                </a:solidFill>
                <a:latin typeface="黑体" pitchFamily="2" charset="-122"/>
                <a:ea typeface="黑体" pitchFamily="2" charset="-122"/>
              </a:rPr>
              <a:t>n×m</a:t>
            </a:r>
            <a:r>
              <a:rPr lang="zh-CN" altLang="en-US" sz="1600" b="1" dirty="0">
                <a:solidFill>
                  <a:schemeClr val="tx1"/>
                </a:solidFill>
                <a:latin typeface="黑体" pitchFamily="2" charset="-122"/>
                <a:ea typeface="黑体" pitchFamily="2" charset="-122"/>
              </a:rPr>
              <a:t>的矩阵，它定义了系统中</a:t>
            </a:r>
            <a:r>
              <a:rPr lang="en-US" altLang="zh-CN" sz="1600" b="1" dirty="0">
                <a:solidFill>
                  <a:schemeClr val="tx1"/>
                </a:solidFill>
                <a:latin typeface="黑体" pitchFamily="2" charset="-122"/>
                <a:ea typeface="黑体" pitchFamily="2" charset="-122"/>
              </a:rPr>
              <a:t>n</a:t>
            </a:r>
            <a:r>
              <a:rPr lang="zh-CN" altLang="en-US" sz="1600" b="1" dirty="0">
                <a:solidFill>
                  <a:schemeClr val="tx1"/>
                </a:solidFill>
                <a:latin typeface="黑体" pitchFamily="2" charset="-122"/>
                <a:ea typeface="黑体" pitchFamily="2" charset="-122"/>
              </a:rPr>
              <a:t>个进程中的每一个进程对</a:t>
            </a:r>
            <a:r>
              <a:rPr lang="en-US" altLang="zh-CN" sz="1600" b="1" dirty="0">
                <a:solidFill>
                  <a:schemeClr val="tx1"/>
                </a:solidFill>
                <a:latin typeface="黑体" pitchFamily="2" charset="-122"/>
                <a:ea typeface="黑体" pitchFamily="2" charset="-122"/>
              </a:rPr>
              <a:t>m</a:t>
            </a:r>
            <a:r>
              <a:rPr lang="zh-CN" altLang="en-US" sz="1600" b="1" dirty="0">
                <a:solidFill>
                  <a:schemeClr val="tx1"/>
                </a:solidFill>
                <a:latin typeface="黑体" pitchFamily="2" charset="-122"/>
                <a:ea typeface="黑体" pitchFamily="2" charset="-122"/>
              </a:rPr>
              <a:t>类资源的最大需求。如果</a:t>
            </a:r>
            <a:r>
              <a:rPr lang="en-US" altLang="zh-CN" sz="1600" b="1" dirty="0">
                <a:solidFill>
                  <a:schemeClr val="tx1"/>
                </a:solidFill>
                <a:latin typeface="黑体" pitchFamily="2" charset="-122"/>
                <a:ea typeface="黑体" pitchFamily="2" charset="-122"/>
              </a:rPr>
              <a:t>Max</a:t>
            </a:r>
            <a:r>
              <a:rPr lang="zh-CN" altLang="en-US" sz="1600" b="1" dirty="0">
                <a:solidFill>
                  <a:schemeClr val="tx1"/>
                </a:solidFill>
                <a:latin typeface="黑体" pitchFamily="2" charset="-122"/>
                <a:ea typeface="黑体" pitchFamily="2" charset="-122"/>
              </a:rPr>
              <a:t>［</a:t>
            </a:r>
            <a:r>
              <a:rPr lang="en-US" altLang="zh-CN" sz="1600" b="1" dirty="0" err="1">
                <a:solidFill>
                  <a:schemeClr val="tx1"/>
                </a:solidFill>
                <a:latin typeface="黑体" pitchFamily="2" charset="-122"/>
                <a:ea typeface="黑体" pitchFamily="2" charset="-122"/>
              </a:rPr>
              <a:t>i,j</a:t>
            </a:r>
            <a:r>
              <a:rPr lang="zh-CN" altLang="en-US" sz="1600" b="1" dirty="0">
                <a:solidFill>
                  <a:schemeClr val="tx1"/>
                </a:solidFill>
                <a:latin typeface="黑体" pitchFamily="2" charset="-122"/>
                <a:ea typeface="黑体" pitchFamily="2" charset="-122"/>
              </a:rPr>
              <a:t>］</a:t>
            </a:r>
            <a:r>
              <a:rPr lang="en-US" altLang="zh-CN" sz="1600" b="1" dirty="0">
                <a:solidFill>
                  <a:schemeClr val="tx1"/>
                </a:solidFill>
                <a:latin typeface="黑体" pitchFamily="2" charset="-122"/>
                <a:ea typeface="黑体" pitchFamily="2" charset="-122"/>
              </a:rPr>
              <a:t>=K</a:t>
            </a:r>
            <a:r>
              <a:rPr lang="zh-CN" altLang="en-US" sz="1600" b="1" dirty="0">
                <a:solidFill>
                  <a:schemeClr val="tx1"/>
                </a:solidFill>
                <a:latin typeface="黑体" pitchFamily="2" charset="-122"/>
                <a:ea typeface="黑体" pitchFamily="2" charset="-122"/>
              </a:rPr>
              <a:t>，则表示进程</a:t>
            </a:r>
            <a:r>
              <a:rPr lang="en-US" altLang="zh-CN" sz="1600" b="1" dirty="0" err="1">
                <a:solidFill>
                  <a:schemeClr val="tx1"/>
                </a:solidFill>
                <a:latin typeface="黑体" pitchFamily="2" charset="-122"/>
                <a:ea typeface="黑体" pitchFamily="2" charset="-122"/>
              </a:rPr>
              <a:t>i</a:t>
            </a:r>
            <a:r>
              <a:rPr lang="zh-CN" altLang="en-US" sz="1600" b="1" dirty="0">
                <a:solidFill>
                  <a:schemeClr val="tx1"/>
                </a:solidFill>
                <a:latin typeface="黑体" pitchFamily="2" charset="-122"/>
                <a:ea typeface="黑体" pitchFamily="2" charset="-122"/>
              </a:rPr>
              <a:t>需要</a:t>
            </a:r>
            <a:r>
              <a:rPr lang="en-US" altLang="zh-CN" sz="1600" b="1" dirty="0" err="1">
                <a:solidFill>
                  <a:schemeClr val="tx1"/>
                </a:solidFill>
                <a:latin typeface="黑体" pitchFamily="2" charset="-122"/>
                <a:ea typeface="黑体" pitchFamily="2" charset="-122"/>
              </a:rPr>
              <a:t>R</a:t>
            </a:r>
            <a:r>
              <a:rPr lang="en-US" altLang="zh-CN" sz="1600" b="1" baseline="-25000" dirty="0" err="1">
                <a:solidFill>
                  <a:schemeClr val="tx1"/>
                </a:solidFill>
                <a:latin typeface="黑体" pitchFamily="2" charset="-122"/>
                <a:ea typeface="黑体" pitchFamily="2" charset="-122"/>
              </a:rPr>
              <a:t>j</a:t>
            </a:r>
            <a:r>
              <a:rPr lang="zh-CN" altLang="en-US" sz="1600" b="1" dirty="0">
                <a:solidFill>
                  <a:schemeClr val="tx1"/>
                </a:solidFill>
                <a:latin typeface="黑体" pitchFamily="2" charset="-122"/>
                <a:ea typeface="黑体" pitchFamily="2" charset="-122"/>
              </a:rPr>
              <a:t>类资源的最大数目为</a:t>
            </a:r>
            <a:r>
              <a:rPr lang="en-US" altLang="zh-CN" sz="1600" b="1" dirty="0">
                <a:solidFill>
                  <a:schemeClr val="tx1"/>
                </a:solidFill>
                <a:latin typeface="黑体" pitchFamily="2" charset="-122"/>
                <a:ea typeface="黑体" pitchFamily="2" charset="-122"/>
              </a:rPr>
              <a:t>K</a:t>
            </a:r>
            <a:r>
              <a:rPr lang="zh-CN" altLang="en-US" sz="1600" b="1" dirty="0">
                <a:solidFill>
                  <a:schemeClr val="tx1"/>
                </a:solidFill>
                <a:latin typeface="黑体" pitchFamily="2" charset="-122"/>
                <a:ea typeface="黑体" pitchFamily="2" charset="-122"/>
              </a:rPr>
              <a:t>。</a:t>
            </a:r>
          </a:p>
          <a:p>
            <a:pPr algn="just">
              <a:lnSpc>
                <a:spcPct val="170000"/>
              </a:lnSpc>
              <a:spcBef>
                <a:spcPct val="50000"/>
              </a:spcBef>
            </a:pPr>
            <a:r>
              <a:rPr lang="zh-CN" altLang="en-US" sz="1600" b="1" dirty="0">
                <a:solidFill>
                  <a:prstClr val="black"/>
                </a:solidFill>
                <a:latin typeface="黑体" pitchFamily="2" charset="-122"/>
                <a:ea typeface="黑体" pitchFamily="2" charset="-122"/>
              </a:rPr>
              <a:t>       </a:t>
            </a:r>
            <a:r>
              <a:rPr lang="en-US" altLang="zh-CN" sz="1600" b="1" dirty="0">
                <a:solidFill>
                  <a:srgbClr val="FFC000"/>
                </a:solidFill>
                <a:latin typeface="黑体" pitchFamily="2" charset="-122"/>
                <a:ea typeface="黑体" pitchFamily="2" charset="-122"/>
              </a:rPr>
              <a:t>(3) </a:t>
            </a:r>
            <a:r>
              <a:rPr lang="zh-CN" altLang="en-US" sz="1600" b="1" dirty="0">
                <a:solidFill>
                  <a:srgbClr val="FFC000"/>
                </a:solidFill>
                <a:latin typeface="黑体" pitchFamily="2" charset="-122"/>
                <a:ea typeface="黑体" pitchFamily="2" charset="-122"/>
              </a:rPr>
              <a:t>分配矩阵</a:t>
            </a:r>
            <a:r>
              <a:rPr lang="en-US" altLang="zh-CN" sz="1600" b="1" dirty="0">
                <a:solidFill>
                  <a:srgbClr val="FFC000"/>
                </a:solidFill>
                <a:latin typeface="黑体" pitchFamily="2" charset="-122"/>
                <a:ea typeface="黑体" pitchFamily="2" charset="-122"/>
              </a:rPr>
              <a:t>Allocation</a:t>
            </a:r>
            <a:r>
              <a:rPr lang="zh-CN" altLang="en-US" sz="1600" b="1" dirty="0">
                <a:solidFill>
                  <a:srgbClr val="FFC000"/>
                </a:solidFill>
                <a:latin typeface="黑体" pitchFamily="2" charset="-122"/>
                <a:ea typeface="黑体" pitchFamily="2" charset="-122"/>
              </a:rPr>
              <a:t>。</a:t>
            </a:r>
            <a:r>
              <a:rPr lang="zh-CN" altLang="en-US" sz="1600" b="1" dirty="0">
                <a:solidFill>
                  <a:schemeClr val="tx1"/>
                </a:solidFill>
                <a:latin typeface="黑体" pitchFamily="2" charset="-122"/>
                <a:ea typeface="黑体" pitchFamily="2" charset="-122"/>
              </a:rPr>
              <a:t>这也是一个</a:t>
            </a:r>
            <a:r>
              <a:rPr lang="en-US" altLang="zh-CN" sz="1600" b="1" dirty="0" err="1">
                <a:solidFill>
                  <a:schemeClr val="tx1"/>
                </a:solidFill>
                <a:latin typeface="黑体" pitchFamily="2" charset="-122"/>
                <a:ea typeface="黑体" pitchFamily="2" charset="-122"/>
              </a:rPr>
              <a:t>n×m</a:t>
            </a:r>
            <a:r>
              <a:rPr lang="zh-CN" altLang="en-US" sz="1600" b="1" dirty="0">
                <a:solidFill>
                  <a:schemeClr val="tx1"/>
                </a:solidFill>
                <a:latin typeface="黑体" pitchFamily="2" charset="-122"/>
                <a:ea typeface="黑体" pitchFamily="2" charset="-122"/>
              </a:rPr>
              <a:t>的矩阵，它定义了系统中每一类资源当前已分配给每一进程的资源数。如果</a:t>
            </a:r>
            <a:r>
              <a:rPr lang="en-US" altLang="zh-CN" sz="1600" b="1" dirty="0">
                <a:solidFill>
                  <a:schemeClr val="tx1"/>
                </a:solidFill>
                <a:latin typeface="黑体" pitchFamily="2" charset="-122"/>
                <a:ea typeface="黑体" pitchFamily="2" charset="-122"/>
              </a:rPr>
              <a:t>Allocation</a:t>
            </a:r>
            <a:r>
              <a:rPr lang="zh-CN" altLang="en-US" sz="1600" b="1" dirty="0">
                <a:solidFill>
                  <a:schemeClr val="tx1"/>
                </a:solidFill>
                <a:latin typeface="黑体" pitchFamily="2" charset="-122"/>
                <a:ea typeface="黑体" pitchFamily="2" charset="-122"/>
              </a:rPr>
              <a:t>［</a:t>
            </a:r>
            <a:r>
              <a:rPr lang="en-US" altLang="zh-CN" sz="1600" b="1" dirty="0" err="1">
                <a:solidFill>
                  <a:schemeClr val="tx1"/>
                </a:solidFill>
                <a:latin typeface="黑体" pitchFamily="2" charset="-122"/>
                <a:ea typeface="黑体" pitchFamily="2" charset="-122"/>
              </a:rPr>
              <a:t>i,j</a:t>
            </a:r>
            <a:r>
              <a:rPr lang="zh-CN" altLang="en-US" sz="1600" b="1" dirty="0">
                <a:solidFill>
                  <a:schemeClr val="tx1"/>
                </a:solidFill>
                <a:latin typeface="黑体" pitchFamily="2" charset="-122"/>
                <a:ea typeface="黑体" pitchFamily="2" charset="-122"/>
              </a:rPr>
              <a:t>］</a:t>
            </a:r>
            <a:r>
              <a:rPr lang="en-US" altLang="zh-CN" sz="1600" b="1" dirty="0">
                <a:solidFill>
                  <a:schemeClr val="tx1"/>
                </a:solidFill>
                <a:latin typeface="黑体" pitchFamily="2" charset="-122"/>
                <a:ea typeface="黑体" pitchFamily="2" charset="-122"/>
              </a:rPr>
              <a:t>=K</a:t>
            </a:r>
            <a:r>
              <a:rPr lang="zh-CN" altLang="en-US" sz="1600" b="1" dirty="0">
                <a:solidFill>
                  <a:schemeClr val="tx1"/>
                </a:solidFill>
                <a:latin typeface="黑体" pitchFamily="2" charset="-122"/>
                <a:ea typeface="黑体" pitchFamily="2" charset="-122"/>
              </a:rPr>
              <a:t>，则表示进程</a:t>
            </a:r>
            <a:r>
              <a:rPr lang="en-US" altLang="zh-CN" sz="1600" b="1" dirty="0" err="1">
                <a:solidFill>
                  <a:schemeClr val="tx1"/>
                </a:solidFill>
                <a:latin typeface="黑体" pitchFamily="2" charset="-122"/>
                <a:ea typeface="黑体" pitchFamily="2" charset="-122"/>
              </a:rPr>
              <a:t>i</a:t>
            </a:r>
            <a:r>
              <a:rPr lang="zh-CN" altLang="en-US" sz="1600" b="1" dirty="0">
                <a:solidFill>
                  <a:schemeClr val="tx1"/>
                </a:solidFill>
                <a:latin typeface="黑体" pitchFamily="2" charset="-122"/>
                <a:ea typeface="黑体" pitchFamily="2" charset="-122"/>
              </a:rPr>
              <a:t>当前已分得</a:t>
            </a:r>
            <a:r>
              <a:rPr lang="en-US" altLang="zh-CN" sz="1600" b="1" dirty="0" err="1">
                <a:solidFill>
                  <a:schemeClr val="tx1"/>
                </a:solidFill>
                <a:latin typeface="黑体" pitchFamily="2" charset="-122"/>
                <a:ea typeface="黑体" pitchFamily="2" charset="-122"/>
              </a:rPr>
              <a:t>R</a:t>
            </a:r>
            <a:r>
              <a:rPr lang="en-US" altLang="zh-CN" sz="1600" b="1" baseline="-25000" dirty="0" err="1">
                <a:solidFill>
                  <a:schemeClr val="tx1"/>
                </a:solidFill>
                <a:latin typeface="黑体" pitchFamily="2" charset="-122"/>
                <a:ea typeface="黑体" pitchFamily="2" charset="-122"/>
              </a:rPr>
              <a:t>j</a:t>
            </a:r>
            <a:r>
              <a:rPr lang="zh-CN" altLang="en-US" sz="1600" b="1" dirty="0">
                <a:solidFill>
                  <a:schemeClr val="tx1"/>
                </a:solidFill>
                <a:latin typeface="黑体" pitchFamily="2" charset="-122"/>
                <a:ea typeface="黑体" pitchFamily="2" charset="-122"/>
              </a:rPr>
              <a:t>类资源的数目为</a:t>
            </a:r>
            <a:r>
              <a:rPr lang="en-US" altLang="zh-CN" sz="1600" b="1" dirty="0">
                <a:solidFill>
                  <a:schemeClr val="tx1"/>
                </a:solidFill>
                <a:latin typeface="黑体" pitchFamily="2" charset="-122"/>
                <a:ea typeface="黑体" pitchFamily="2" charset="-122"/>
              </a:rPr>
              <a:t>K</a:t>
            </a:r>
            <a:r>
              <a:rPr lang="zh-CN" altLang="en-US" sz="1600" b="1" dirty="0">
                <a:solidFill>
                  <a:schemeClr val="tx1"/>
                </a:solidFill>
                <a:latin typeface="黑体" pitchFamily="2" charset="-122"/>
                <a:ea typeface="黑体" pitchFamily="2" charset="-122"/>
              </a:rPr>
              <a:t>。</a:t>
            </a:r>
          </a:p>
          <a:p>
            <a:pPr algn="just">
              <a:lnSpc>
                <a:spcPct val="170000"/>
              </a:lnSpc>
              <a:spcBef>
                <a:spcPct val="50000"/>
              </a:spcBef>
            </a:pPr>
            <a:r>
              <a:rPr lang="zh-CN" altLang="en-US" sz="1600" b="1" dirty="0">
                <a:solidFill>
                  <a:prstClr val="black"/>
                </a:solidFill>
                <a:latin typeface="黑体" pitchFamily="2" charset="-122"/>
                <a:ea typeface="黑体" pitchFamily="2" charset="-122"/>
              </a:rPr>
              <a:t>       </a:t>
            </a:r>
            <a:r>
              <a:rPr lang="en-US" altLang="zh-CN" sz="1600" b="1" dirty="0">
                <a:solidFill>
                  <a:srgbClr val="FFC000"/>
                </a:solidFill>
                <a:latin typeface="黑体" pitchFamily="2" charset="-122"/>
                <a:ea typeface="黑体" pitchFamily="2" charset="-122"/>
              </a:rPr>
              <a:t>(4) </a:t>
            </a:r>
            <a:r>
              <a:rPr lang="zh-CN" altLang="en-US" sz="1600" b="1" dirty="0">
                <a:solidFill>
                  <a:srgbClr val="FFC000"/>
                </a:solidFill>
                <a:latin typeface="黑体" pitchFamily="2" charset="-122"/>
                <a:ea typeface="黑体" pitchFamily="2" charset="-122"/>
              </a:rPr>
              <a:t>需求矩阵</a:t>
            </a:r>
            <a:r>
              <a:rPr lang="en-US" altLang="zh-CN" sz="1600" b="1" dirty="0">
                <a:solidFill>
                  <a:srgbClr val="FFC000"/>
                </a:solidFill>
                <a:latin typeface="黑体" pitchFamily="2" charset="-122"/>
                <a:ea typeface="黑体" pitchFamily="2" charset="-122"/>
              </a:rPr>
              <a:t>Need</a:t>
            </a:r>
            <a:r>
              <a:rPr lang="zh-CN" altLang="en-US" sz="1600" b="1" dirty="0">
                <a:solidFill>
                  <a:srgbClr val="FFC000"/>
                </a:solidFill>
                <a:latin typeface="黑体" pitchFamily="2" charset="-122"/>
                <a:ea typeface="黑体" pitchFamily="2" charset="-122"/>
              </a:rPr>
              <a:t>。</a:t>
            </a:r>
            <a:r>
              <a:rPr lang="zh-CN" altLang="en-US" sz="1600" b="1" dirty="0">
                <a:solidFill>
                  <a:schemeClr val="tx1"/>
                </a:solidFill>
                <a:latin typeface="黑体" pitchFamily="2" charset="-122"/>
                <a:ea typeface="黑体" pitchFamily="2" charset="-122"/>
              </a:rPr>
              <a:t>这也是一个</a:t>
            </a:r>
            <a:r>
              <a:rPr lang="en-US" altLang="zh-CN" sz="1600" b="1" dirty="0" err="1">
                <a:solidFill>
                  <a:schemeClr val="tx1"/>
                </a:solidFill>
                <a:latin typeface="黑体" pitchFamily="2" charset="-122"/>
                <a:ea typeface="黑体" pitchFamily="2" charset="-122"/>
              </a:rPr>
              <a:t>n×m</a:t>
            </a:r>
            <a:r>
              <a:rPr lang="zh-CN" altLang="en-US" sz="1600" b="1" dirty="0">
                <a:solidFill>
                  <a:schemeClr val="tx1"/>
                </a:solidFill>
                <a:latin typeface="黑体" pitchFamily="2" charset="-122"/>
                <a:ea typeface="黑体" pitchFamily="2" charset="-122"/>
              </a:rPr>
              <a:t>的矩阵，用以表示每一个进程</a:t>
            </a:r>
            <a:r>
              <a:rPr lang="zh-CN" altLang="en-US" sz="1600" b="1" dirty="0">
                <a:solidFill>
                  <a:srgbClr val="C00000"/>
                </a:solidFill>
                <a:latin typeface="黑体" pitchFamily="2" charset="-122"/>
                <a:ea typeface="黑体" pitchFamily="2" charset="-122"/>
              </a:rPr>
              <a:t>尚需的各类资源数</a:t>
            </a:r>
            <a:r>
              <a:rPr lang="zh-CN" altLang="en-US" sz="1600" b="1" dirty="0">
                <a:solidFill>
                  <a:schemeClr val="tx1"/>
                </a:solidFill>
                <a:latin typeface="黑体" pitchFamily="2" charset="-122"/>
                <a:ea typeface="黑体" pitchFamily="2" charset="-122"/>
              </a:rPr>
              <a:t>。如果</a:t>
            </a:r>
            <a:r>
              <a:rPr lang="en-US" altLang="zh-CN" sz="1600" b="1" dirty="0">
                <a:solidFill>
                  <a:schemeClr val="tx1"/>
                </a:solidFill>
                <a:latin typeface="黑体" pitchFamily="2" charset="-122"/>
                <a:ea typeface="黑体" pitchFamily="2" charset="-122"/>
              </a:rPr>
              <a:t>Need</a:t>
            </a:r>
            <a:r>
              <a:rPr lang="zh-CN" altLang="en-US" sz="1600" b="1" dirty="0">
                <a:solidFill>
                  <a:schemeClr val="tx1"/>
                </a:solidFill>
                <a:latin typeface="黑体" pitchFamily="2" charset="-122"/>
                <a:ea typeface="黑体" pitchFamily="2" charset="-122"/>
              </a:rPr>
              <a:t>［</a:t>
            </a:r>
            <a:r>
              <a:rPr lang="en-US" altLang="zh-CN" sz="1600" b="1" dirty="0" err="1">
                <a:solidFill>
                  <a:schemeClr val="tx1"/>
                </a:solidFill>
                <a:latin typeface="黑体" pitchFamily="2" charset="-122"/>
                <a:ea typeface="黑体" pitchFamily="2" charset="-122"/>
              </a:rPr>
              <a:t>i,j</a:t>
            </a:r>
            <a:r>
              <a:rPr lang="zh-CN" altLang="en-US" sz="1600" b="1" dirty="0">
                <a:solidFill>
                  <a:schemeClr val="tx1"/>
                </a:solidFill>
                <a:latin typeface="黑体" pitchFamily="2" charset="-122"/>
                <a:ea typeface="黑体" pitchFamily="2" charset="-122"/>
              </a:rPr>
              <a:t>］</a:t>
            </a:r>
            <a:r>
              <a:rPr lang="en-US" altLang="zh-CN" sz="1600" b="1" dirty="0">
                <a:solidFill>
                  <a:schemeClr val="tx1"/>
                </a:solidFill>
                <a:latin typeface="黑体" pitchFamily="2" charset="-122"/>
                <a:ea typeface="黑体" pitchFamily="2" charset="-122"/>
              </a:rPr>
              <a:t>=K</a:t>
            </a:r>
            <a:r>
              <a:rPr lang="zh-CN" altLang="en-US" sz="1600" b="1" dirty="0">
                <a:solidFill>
                  <a:schemeClr val="tx1"/>
                </a:solidFill>
                <a:latin typeface="黑体" pitchFamily="2" charset="-122"/>
                <a:ea typeface="黑体" pitchFamily="2" charset="-122"/>
              </a:rPr>
              <a:t>，则表示进程</a:t>
            </a:r>
            <a:r>
              <a:rPr lang="en-US" altLang="zh-CN" sz="1600" b="1" dirty="0" err="1">
                <a:solidFill>
                  <a:schemeClr val="tx1"/>
                </a:solidFill>
                <a:latin typeface="黑体" pitchFamily="2" charset="-122"/>
                <a:ea typeface="黑体" pitchFamily="2" charset="-122"/>
              </a:rPr>
              <a:t>i</a:t>
            </a:r>
            <a:r>
              <a:rPr lang="zh-CN" altLang="en-US" sz="1600" b="1" dirty="0">
                <a:solidFill>
                  <a:schemeClr val="tx1"/>
                </a:solidFill>
                <a:latin typeface="黑体" pitchFamily="2" charset="-122"/>
                <a:ea typeface="黑体" pitchFamily="2" charset="-122"/>
              </a:rPr>
              <a:t>还需要</a:t>
            </a:r>
            <a:r>
              <a:rPr lang="en-US" altLang="zh-CN" sz="1600" b="1" dirty="0" err="1">
                <a:solidFill>
                  <a:schemeClr val="tx1"/>
                </a:solidFill>
                <a:latin typeface="黑体" pitchFamily="2" charset="-122"/>
                <a:ea typeface="黑体" pitchFamily="2" charset="-122"/>
              </a:rPr>
              <a:t>R</a:t>
            </a:r>
            <a:r>
              <a:rPr lang="en-US" altLang="zh-CN" sz="1600" b="1" baseline="-25000" dirty="0" err="1">
                <a:solidFill>
                  <a:schemeClr val="tx1"/>
                </a:solidFill>
                <a:latin typeface="黑体" pitchFamily="2" charset="-122"/>
                <a:ea typeface="黑体" pitchFamily="2" charset="-122"/>
              </a:rPr>
              <a:t>j</a:t>
            </a:r>
            <a:r>
              <a:rPr lang="zh-CN" altLang="en-US" sz="1600" b="1" dirty="0">
                <a:solidFill>
                  <a:schemeClr val="tx1"/>
                </a:solidFill>
                <a:latin typeface="黑体" pitchFamily="2" charset="-122"/>
                <a:ea typeface="黑体" pitchFamily="2" charset="-122"/>
              </a:rPr>
              <a:t>类资源</a:t>
            </a:r>
            <a:r>
              <a:rPr lang="en-US" altLang="zh-CN" sz="1600" b="1" dirty="0">
                <a:solidFill>
                  <a:schemeClr val="tx1"/>
                </a:solidFill>
                <a:latin typeface="黑体" pitchFamily="2" charset="-122"/>
                <a:ea typeface="黑体" pitchFamily="2" charset="-122"/>
              </a:rPr>
              <a:t>K</a:t>
            </a:r>
            <a:r>
              <a:rPr lang="zh-CN" altLang="en-US" sz="1600" b="1" dirty="0">
                <a:solidFill>
                  <a:schemeClr val="tx1"/>
                </a:solidFill>
                <a:latin typeface="黑体" pitchFamily="2" charset="-122"/>
                <a:ea typeface="黑体" pitchFamily="2" charset="-122"/>
              </a:rPr>
              <a:t>个，方能完成其任务。  </a:t>
            </a:r>
          </a:p>
        </p:txBody>
      </p:sp>
      <p:sp>
        <p:nvSpPr>
          <p:cNvPr id="8" name="矩形 7"/>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a:t>
            </a: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136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Text Box 3"/>
          <p:cNvSpPr txBox="1">
            <a:spLocks noChangeArrowheads="1"/>
          </p:cNvSpPr>
          <p:nvPr/>
        </p:nvSpPr>
        <p:spPr bwMode="auto">
          <a:xfrm>
            <a:off x="3001391" y="1027163"/>
            <a:ext cx="2185214" cy="461665"/>
          </a:xfrm>
          <a:prstGeom prst="rect">
            <a:avLst/>
          </a:prstGeom>
          <a:noFill/>
          <a:ln w="9525">
            <a:noFill/>
            <a:miter lim="800000"/>
            <a:headEnd/>
            <a:tailEnd/>
          </a:ln>
        </p:spPr>
        <p:txBody>
          <a:bodyPr wrap="none">
            <a:spAutoFit/>
          </a:bodyPr>
          <a:lstStyle/>
          <a:p>
            <a:pPr algn="l"/>
            <a:r>
              <a:rPr lang="en-US" altLang="zh-CN" dirty="0">
                <a:solidFill>
                  <a:srgbClr val="FF0000"/>
                </a:solidFill>
                <a:latin typeface="黑体" pitchFamily="2" charset="-122"/>
                <a:ea typeface="黑体" pitchFamily="2" charset="-122"/>
              </a:rPr>
              <a:t>2. </a:t>
            </a:r>
            <a:r>
              <a:rPr lang="zh-CN" altLang="en-US" dirty="0">
                <a:solidFill>
                  <a:srgbClr val="FF0000"/>
                </a:solidFill>
                <a:latin typeface="黑体" pitchFamily="2" charset="-122"/>
                <a:ea typeface="黑体" pitchFamily="2" charset="-122"/>
              </a:rPr>
              <a:t>银行家算法</a:t>
            </a:r>
          </a:p>
        </p:txBody>
      </p:sp>
      <p:pic>
        <p:nvPicPr>
          <p:cNvPr id="8" name="Picture 4"/>
          <p:cNvPicPr>
            <a:picLocks noChangeAspect="1" noChangeArrowheads="1"/>
          </p:cNvPicPr>
          <p:nvPr/>
        </p:nvPicPr>
        <p:blipFill>
          <a:blip r:embed="rId2" cstate="print"/>
          <a:srcRect/>
          <a:stretch>
            <a:fillRect/>
          </a:stretch>
        </p:blipFill>
        <p:spPr bwMode="auto">
          <a:xfrm>
            <a:off x="3006352" y="1761208"/>
            <a:ext cx="6142609" cy="5062537"/>
          </a:xfrm>
          <a:prstGeom prst="rect">
            <a:avLst/>
          </a:prstGeom>
          <a:noFill/>
          <a:ln w="9525">
            <a:noFill/>
            <a:miter lim="800000"/>
            <a:headEnd/>
            <a:tailEnd/>
          </a:ln>
        </p:spPr>
      </p:pic>
      <p:pic>
        <p:nvPicPr>
          <p:cNvPr id="10" name="Picture 6"/>
          <p:cNvPicPr>
            <a:picLocks noChangeAspect="1" noChangeArrowheads="1"/>
          </p:cNvPicPr>
          <p:nvPr/>
        </p:nvPicPr>
        <p:blipFill>
          <a:blip r:embed="rId3" cstate="print"/>
          <a:srcRect/>
          <a:stretch>
            <a:fillRect/>
          </a:stretch>
        </p:blipFill>
        <p:spPr bwMode="auto">
          <a:xfrm>
            <a:off x="3761565" y="1447821"/>
            <a:ext cx="2269158" cy="354395"/>
          </a:xfrm>
          <a:prstGeom prst="rect">
            <a:avLst/>
          </a:prstGeom>
          <a:noFill/>
          <a:ln w="9525">
            <a:noFill/>
            <a:miter lim="800000"/>
            <a:headEnd/>
            <a:tailEnd/>
          </a:ln>
        </p:spPr>
      </p:pic>
      <p:sp>
        <p:nvSpPr>
          <p:cNvPr id="9" name="矩形 8"/>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a:t>
            </a: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1347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Text Box 3"/>
          <p:cNvSpPr txBox="1">
            <a:spLocks noChangeArrowheads="1"/>
          </p:cNvSpPr>
          <p:nvPr/>
        </p:nvSpPr>
        <p:spPr bwMode="auto">
          <a:xfrm>
            <a:off x="3001391" y="1027163"/>
            <a:ext cx="2185214" cy="461665"/>
          </a:xfrm>
          <a:prstGeom prst="rect">
            <a:avLst/>
          </a:prstGeom>
          <a:noFill/>
          <a:ln w="9525">
            <a:noFill/>
            <a:miter lim="800000"/>
            <a:headEnd/>
            <a:tailEnd/>
          </a:ln>
        </p:spPr>
        <p:txBody>
          <a:bodyPr wrap="none">
            <a:spAutoFit/>
          </a:bodyPr>
          <a:lstStyle/>
          <a:p>
            <a:pPr algn="l"/>
            <a:r>
              <a:rPr lang="en-US" altLang="zh-CN" dirty="0">
                <a:solidFill>
                  <a:srgbClr val="FF0000"/>
                </a:solidFill>
                <a:latin typeface="黑体" pitchFamily="2" charset="-122"/>
                <a:ea typeface="黑体" pitchFamily="2" charset="-122"/>
              </a:rPr>
              <a:t>3. </a:t>
            </a:r>
            <a:r>
              <a:rPr lang="zh-CN" altLang="en-US" dirty="0">
                <a:solidFill>
                  <a:srgbClr val="FF0000"/>
                </a:solidFill>
                <a:latin typeface="黑体" pitchFamily="2" charset="-122"/>
                <a:ea typeface="黑体" pitchFamily="2" charset="-122"/>
              </a:rPr>
              <a:t>安全性算法</a:t>
            </a:r>
          </a:p>
        </p:txBody>
      </p:sp>
      <p:sp>
        <p:nvSpPr>
          <p:cNvPr id="9" name="Text Box 3"/>
          <p:cNvSpPr txBox="1">
            <a:spLocks noChangeArrowheads="1"/>
          </p:cNvSpPr>
          <p:nvPr/>
        </p:nvSpPr>
        <p:spPr bwMode="auto">
          <a:xfrm>
            <a:off x="2987824" y="1772816"/>
            <a:ext cx="6004174" cy="4371966"/>
          </a:xfrm>
          <a:prstGeom prst="rect">
            <a:avLst/>
          </a:prstGeom>
          <a:noFill/>
          <a:ln w="9525">
            <a:noFill/>
            <a:miter lim="800000"/>
            <a:headEnd/>
            <a:tailEnd/>
          </a:ln>
        </p:spPr>
        <p:txBody>
          <a:bodyPr wrap="square">
            <a:spAutoFit/>
          </a:bodyPr>
          <a:lstStyle/>
          <a:p>
            <a:pPr algn="just">
              <a:lnSpc>
                <a:spcPct val="155000"/>
              </a:lnSpc>
              <a:spcBef>
                <a:spcPct val="50000"/>
              </a:spcBef>
            </a:pPr>
            <a:r>
              <a:rPr lang="en-US" altLang="zh-CN" sz="1800" b="1" dirty="0">
                <a:solidFill>
                  <a:srgbClr val="FFC000"/>
                </a:solidFill>
                <a:latin typeface="黑体" pitchFamily="2" charset="-122"/>
                <a:ea typeface="黑体" pitchFamily="2" charset="-122"/>
              </a:rPr>
              <a:t>(1) </a:t>
            </a:r>
            <a:r>
              <a:rPr lang="zh-CN" altLang="en-US" sz="1800" b="1" dirty="0">
                <a:solidFill>
                  <a:srgbClr val="FFC000"/>
                </a:solidFill>
                <a:latin typeface="黑体" pitchFamily="2" charset="-122"/>
                <a:ea typeface="黑体" pitchFamily="2" charset="-122"/>
              </a:rPr>
              <a:t>设置两个向量</a:t>
            </a:r>
          </a:p>
          <a:p>
            <a:pPr lvl="1" algn="just">
              <a:lnSpc>
                <a:spcPct val="155000"/>
              </a:lnSpc>
              <a:spcBef>
                <a:spcPct val="50000"/>
              </a:spcBef>
            </a:pPr>
            <a:r>
              <a:rPr lang="zh-CN" altLang="en-US" sz="1800" b="1" dirty="0">
                <a:solidFill>
                  <a:srgbClr val="FF0000"/>
                </a:solidFill>
                <a:latin typeface="黑体" pitchFamily="2" charset="-122"/>
                <a:ea typeface="黑体" pitchFamily="2" charset="-122"/>
              </a:rPr>
              <a:t>① 工作向量</a:t>
            </a:r>
            <a:r>
              <a:rPr lang="en-US" altLang="zh-CN" sz="1800" b="1" dirty="0">
                <a:solidFill>
                  <a:srgbClr val="FF0000"/>
                </a:solidFill>
                <a:latin typeface="黑体" pitchFamily="2" charset="-122"/>
                <a:ea typeface="黑体" pitchFamily="2" charset="-122"/>
              </a:rPr>
              <a:t>Work:</a:t>
            </a:r>
            <a:r>
              <a:rPr lang="en-US" altLang="zh-CN" sz="1800" b="1" dirty="0">
                <a:solidFill>
                  <a:prstClr val="black"/>
                </a:solidFill>
                <a:latin typeface="黑体" pitchFamily="2" charset="-122"/>
                <a:ea typeface="黑体" pitchFamily="2" charset="-122"/>
              </a:rPr>
              <a:t> </a:t>
            </a:r>
            <a:r>
              <a:rPr lang="zh-CN" altLang="en-US" sz="1800" b="1" dirty="0">
                <a:solidFill>
                  <a:schemeClr val="tx1"/>
                </a:solidFill>
                <a:latin typeface="黑体" pitchFamily="2" charset="-122"/>
                <a:ea typeface="黑体" pitchFamily="2" charset="-122"/>
              </a:rPr>
              <a:t>它表示系统可提供给进程继续运行所需的各类资源数目，它含有</a:t>
            </a:r>
            <a:r>
              <a:rPr lang="en-US" altLang="zh-CN" sz="1800" b="1" i="1" dirty="0">
                <a:solidFill>
                  <a:schemeClr val="tx1"/>
                </a:solidFill>
                <a:latin typeface="黑体" pitchFamily="2" charset="-122"/>
                <a:ea typeface="黑体" pitchFamily="2" charset="-122"/>
              </a:rPr>
              <a:t>m</a:t>
            </a:r>
            <a:r>
              <a:rPr lang="zh-CN" altLang="en-US" sz="1800" b="1" dirty="0">
                <a:solidFill>
                  <a:schemeClr val="tx1"/>
                </a:solidFill>
                <a:latin typeface="黑体" pitchFamily="2" charset="-122"/>
                <a:ea typeface="黑体" pitchFamily="2" charset="-122"/>
              </a:rPr>
              <a:t>个元素，在执行安全算法开始时，</a:t>
            </a:r>
            <a:r>
              <a:rPr lang="en-US" altLang="zh-CN" sz="1800" b="1" dirty="0">
                <a:solidFill>
                  <a:schemeClr val="tx1"/>
                </a:solidFill>
                <a:latin typeface="黑体" pitchFamily="2" charset="-122"/>
                <a:ea typeface="黑体" pitchFamily="2" charset="-122"/>
              </a:rPr>
              <a:t>Work∶=Available; </a:t>
            </a:r>
          </a:p>
          <a:p>
            <a:pPr lvl="1" algn="just">
              <a:lnSpc>
                <a:spcPct val="155000"/>
              </a:lnSpc>
              <a:spcBef>
                <a:spcPct val="50000"/>
              </a:spcBef>
            </a:pPr>
            <a:r>
              <a:rPr lang="en-US" altLang="zh-CN" sz="1800" b="1" dirty="0">
                <a:solidFill>
                  <a:srgbClr val="FF0000"/>
                </a:solidFill>
                <a:latin typeface="黑体" pitchFamily="2" charset="-122"/>
                <a:ea typeface="黑体" pitchFamily="2" charset="-122"/>
              </a:rPr>
              <a:t>② Finish:</a:t>
            </a:r>
            <a:r>
              <a:rPr lang="en-US" altLang="zh-CN" sz="1800" b="1" dirty="0">
                <a:solidFill>
                  <a:prstClr val="black"/>
                </a:solidFill>
                <a:latin typeface="黑体" pitchFamily="2" charset="-122"/>
                <a:ea typeface="黑体" pitchFamily="2" charset="-122"/>
              </a:rPr>
              <a:t> </a:t>
            </a:r>
            <a:r>
              <a:rPr lang="zh-CN" altLang="en-US" sz="1800" b="1" dirty="0">
                <a:solidFill>
                  <a:schemeClr val="tx1"/>
                </a:solidFill>
                <a:latin typeface="黑体" pitchFamily="2" charset="-122"/>
                <a:ea typeface="黑体" pitchFamily="2" charset="-122"/>
              </a:rPr>
              <a:t>它表示系统是否有足够的资源分配给进程，使之运行完成。开始时先做</a:t>
            </a:r>
            <a:r>
              <a:rPr lang="en-US" altLang="zh-CN" sz="1800" b="1" dirty="0">
                <a:solidFill>
                  <a:schemeClr val="tx1"/>
                </a:solidFill>
                <a:latin typeface="黑体" pitchFamily="2" charset="-122"/>
                <a:ea typeface="黑体" pitchFamily="2" charset="-122"/>
              </a:rPr>
              <a:t>Finish</a:t>
            </a:r>
            <a:r>
              <a:rPr lang="zh-CN" altLang="en-US" sz="1800" b="1" dirty="0">
                <a:solidFill>
                  <a:schemeClr val="tx1"/>
                </a:solidFill>
                <a:latin typeface="黑体" pitchFamily="2" charset="-122"/>
                <a:ea typeface="黑体" pitchFamily="2" charset="-122"/>
              </a:rPr>
              <a:t>［</a:t>
            </a:r>
            <a:r>
              <a:rPr lang="en-US" altLang="zh-CN" sz="1800" b="1" dirty="0" err="1">
                <a:solidFill>
                  <a:schemeClr val="tx1"/>
                </a:solidFill>
                <a:latin typeface="黑体" pitchFamily="2" charset="-122"/>
                <a:ea typeface="黑体" pitchFamily="2" charset="-122"/>
              </a:rPr>
              <a:t>i</a:t>
            </a:r>
            <a:r>
              <a:rPr lang="zh-CN" altLang="en-US" sz="1800" b="1" dirty="0">
                <a:solidFill>
                  <a:schemeClr val="tx1"/>
                </a:solidFill>
                <a:latin typeface="黑体" pitchFamily="2" charset="-122"/>
                <a:ea typeface="黑体" pitchFamily="2" charset="-122"/>
              </a:rPr>
              <a:t>］∶</a:t>
            </a:r>
            <a:r>
              <a:rPr lang="en-US" altLang="zh-CN" sz="1800" b="1" dirty="0">
                <a:solidFill>
                  <a:schemeClr val="tx1"/>
                </a:solidFill>
                <a:latin typeface="黑体" pitchFamily="2" charset="-122"/>
                <a:ea typeface="黑体" pitchFamily="2" charset="-122"/>
              </a:rPr>
              <a:t>=false; </a:t>
            </a:r>
            <a:r>
              <a:rPr lang="zh-CN" altLang="en-US" sz="1800" b="1" dirty="0">
                <a:solidFill>
                  <a:schemeClr val="tx1"/>
                </a:solidFill>
                <a:latin typeface="黑体" pitchFamily="2" charset="-122"/>
                <a:ea typeface="黑体" pitchFamily="2" charset="-122"/>
              </a:rPr>
              <a:t>当有足够资源分配给进程时， 再令</a:t>
            </a:r>
            <a:r>
              <a:rPr lang="en-US" altLang="zh-CN" sz="1800" b="1" dirty="0">
                <a:solidFill>
                  <a:schemeClr val="tx1"/>
                </a:solidFill>
                <a:latin typeface="黑体" pitchFamily="2" charset="-122"/>
                <a:ea typeface="黑体" pitchFamily="2" charset="-122"/>
              </a:rPr>
              <a:t>Finish</a:t>
            </a:r>
            <a:r>
              <a:rPr lang="zh-CN" altLang="en-US" sz="1800" b="1" dirty="0">
                <a:solidFill>
                  <a:schemeClr val="tx1"/>
                </a:solidFill>
                <a:latin typeface="黑体" pitchFamily="2" charset="-122"/>
                <a:ea typeface="黑体" pitchFamily="2" charset="-122"/>
              </a:rPr>
              <a:t>［</a:t>
            </a:r>
            <a:r>
              <a:rPr lang="en-US" altLang="zh-CN" sz="1800" b="1" dirty="0" err="1">
                <a:solidFill>
                  <a:schemeClr val="tx1"/>
                </a:solidFill>
                <a:latin typeface="黑体" pitchFamily="2" charset="-122"/>
                <a:ea typeface="黑体" pitchFamily="2" charset="-122"/>
              </a:rPr>
              <a:t>i</a:t>
            </a:r>
            <a:r>
              <a:rPr lang="zh-CN" altLang="en-US" sz="1800" b="1" dirty="0">
                <a:solidFill>
                  <a:schemeClr val="tx1"/>
                </a:solidFill>
                <a:latin typeface="黑体" pitchFamily="2" charset="-122"/>
                <a:ea typeface="黑体" pitchFamily="2" charset="-122"/>
              </a:rPr>
              <a:t>］∶</a:t>
            </a:r>
            <a:r>
              <a:rPr lang="en-US" altLang="zh-CN" sz="1800" b="1" dirty="0">
                <a:solidFill>
                  <a:schemeClr val="tx1"/>
                </a:solidFill>
                <a:latin typeface="黑体" pitchFamily="2" charset="-122"/>
                <a:ea typeface="黑体" pitchFamily="2" charset="-122"/>
              </a:rPr>
              <a:t>=true</a:t>
            </a:r>
            <a:r>
              <a:rPr lang="zh-CN" altLang="en-US" sz="1800" b="1" dirty="0">
                <a:solidFill>
                  <a:schemeClr val="tx1"/>
                </a:solidFill>
                <a:latin typeface="黑体" pitchFamily="2" charset="-122"/>
                <a:ea typeface="黑体" pitchFamily="2" charset="-122"/>
              </a:rPr>
              <a:t>。</a:t>
            </a:r>
            <a:endParaRPr lang="en-US" altLang="zh-CN" sz="1800" b="1" dirty="0">
              <a:solidFill>
                <a:schemeClr val="tx1"/>
              </a:solidFill>
              <a:latin typeface="黑体" pitchFamily="2" charset="-122"/>
              <a:ea typeface="黑体" pitchFamily="2" charset="-122"/>
            </a:endParaRPr>
          </a:p>
          <a:p>
            <a:pPr lvl="1" algn="just">
              <a:lnSpc>
                <a:spcPct val="155000"/>
              </a:lnSpc>
              <a:spcBef>
                <a:spcPct val="50000"/>
              </a:spcBef>
            </a:pPr>
            <a:r>
              <a:rPr lang="zh-CN" altLang="en-US" sz="1800" dirty="0">
                <a:solidFill>
                  <a:schemeClr val="tx1"/>
                </a:solidFill>
                <a:latin typeface="黑体" pitchFamily="2" charset="-122"/>
                <a:ea typeface="黑体" pitchFamily="2" charset="-122"/>
              </a:rPr>
              <a:t> </a:t>
            </a:r>
          </a:p>
        </p:txBody>
      </p:sp>
      <p:sp>
        <p:nvSpPr>
          <p:cNvPr id="8" name="矩形 7"/>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a:t>
            </a: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332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Text Box 3"/>
          <p:cNvSpPr txBox="1">
            <a:spLocks noChangeArrowheads="1"/>
          </p:cNvSpPr>
          <p:nvPr/>
        </p:nvSpPr>
        <p:spPr bwMode="auto">
          <a:xfrm>
            <a:off x="3001391" y="1027163"/>
            <a:ext cx="2185214" cy="461665"/>
          </a:xfrm>
          <a:prstGeom prst="rect">
            <a:avLst/>
          </a:prstGeom>
          <a:noFill/>
          <a:ln w="9525">
            <a:noFill/>
            <a:miter lim="800000"/>
            <a:headEnd/>
            <a:tailEnd/>
          </a:ln>
        </p:spPr>
        <p:txBody>
          <a:bodyPr wrap="none">
            <a:spAutoFit/>
          </a:bodyPr>
          <a:lstStyle/>
          <a:p>
            <a:pPr algn="l"/>
            <a:r>
              <a:rPr lang="en-US" altLang="zh-CN" dirty="0">
                <a:solidFill>
                  <a:srgbClr val="FF0000"/>
                </a:solidFill>
                <a:latin typeface="黑体" pitchFamily="2" charset="-122"/>
                <a:ea typeface="黑体" pitchFamily="2" charset="-122"/>
              </a:rPr>
              <a:t>3. </a:t>
            </a:r>
            <a:r>
              <a:rPr lang="zh-CN" altLang="en-US" dirty="0">
                <a:solidFill>
                  <a:srgbClr val="FF0000"/>
                </a:solidFill>
                <a:latin typeface="黑体" pitchFamily="2" charset="-122"/>
                <a:ea typeface="黑体" pitchFamily="2" charset="-122"/>
              </a:rPr>
              <a:t>安全性算法</a:t>
            </a:r>
          </a:p>
        </p:txBody>
      </p:sp>
      <p:sp>
        <p:nvSpPr>
          <p:cNvPr id="8" name="Text Box 2"/>
          <p:cNvSpPr txBox="1">
            <a:spLocks noChangeArrowheads="1"/>
          </p:cNvSpPr>
          <p:nvPr/>
        </p:nvSpPr>
        <p:spPr bwMode="auto">
          <a:xfrm>
            <a:off x="3231232" y="1630166"/>
            <a:ext cx="5912768" cy="3761030"/>
          </a:xfrm>
          <a:prstGeom prst="rect">
            <a:avLst/>
          </a:prstGeom>
          <a:noFill/>
          <a:ln w="9525" algn="ctr">
            <a:noFill/>
            <a:miter lim="800000"/>
            <a:headEnd/>
            <a:tailEnd/>
          </a:ln>
        </p:spPr>
        <p:txBody>
          <a:bodyPr wrap="square">
            <a:spAutoFit/>
          </a:bodyPr>
          <a:lstStyle/>
          <a:p>
            <a:pPr algn="just">
              <a:lnSpc>
                <a:spcPct val="155000"/>
              </a:lnSpc>
              <a:spcBef>
                <a:spcPct val="50000"/>
              </a:spcBef>
            </a:pPr>
            <a:r>
              <a:rPr lang="en-US" altLang="zh-CN" sz="1600" b="1" dirty="0">
                <a:solidFill>
                  <a:prstClr val="black"/>
                </a:solidFill>
                <a:latin typeface="黑体" pitchFamily="2" charset="-122"/>
                <a:ea typeface="黑体" pitchFamily="2" charset="-122"/>
              </a:rPr>
              <a:t>   </a:t>
            </a:r>
            <a:r>
              <a:rPr lang="en-US" altLang="zh-CN" sz="1600" b="1" dirty="0">
                <a:solidFill>
                  <a:srgbClr val="FFC000"/>
                </a:solidFill>
                <a:latin typeface="黑体" pitchFamily="2" charset="-122"/>
                <a:ea typeface="黑体" pitchFamily="2" charset="-122"/>
              </a:rPr>
              <a:t>(2) </a:t>
            </a:r>
            <a:r>
              <a:rPr lang="zh-CN" altLang="en-US" sz="1600" b="1" dirty="0">
                <a:solidFill>
                  <a:srgbClr val="FFC000"/>
                </a:solidFill>
                <a:latin typeface="黑体" pitchFamily="2" charset="-122"/>
                <a:ea typeface="黑体" pitchFamily="2" charset="-122"/>
              </a:rPr>
              <a:t>从进程集合中找到一个能满足下述条件的进程：</a:t>
            </a:r>
          </a:p>
          <a:p>
            <a:pPr algn="just">
              <a:lnSpc>
                <a:spcPct val="155000"/>
              </a:lnSpc>
              <a:spcBef>
                <a:spcPct val="50000"/>
              </a:spcBef>
            </a:pPr>
            <a:r>
              <a:rPr lang="zh-CN" altLang="en-US" sz="1600" b="1" dirty="0">
                <a:solidFill>
                  <a:schemeClr val="tx1"/>
                </a:solidFill>
                <a:latin typeface="黑体" pitchFamily="2" charset="-122"/>
                <a:ea typeface="黑体" pitchFamily="2" charset="-122"/>
              </a:rPr>
              <a:t>      ① </a:t>
            </a:r>
            <a:r>
              <a:rPr lang="en-US" altLang="zh-CN" sz="1600" b="1" dirty="0">
                <a:solidFill>
                  <a:schemeClr val="tx1"/>
                </a:solidFill>
                <a:latin typeface="黑体" pitchFamily="2" charset="-122"/>
                <a:ea typeface="黑体" pitchFamily="2" charset="-122"/>
              </a:rPr>
              <a:t>Finish</a:t>
            </a:r>
            <a:r>
              <a:rPr lang="zh-CN" altLang="en-US" sz="1600" b="1" dirty="0">
                <a:solidFill>
                  <a:schemeClr val="tx1"/>
                </a:solidFill>
                <a:latin typeface="黑体" pitchFamily="2" charset="-122"/>
                <a:ea typeface="黑体" pitchFamily="2" charset="-122"/>
              </a:rPr>
              <a:t>［</a:t>
            </a:r>
            <a:r>
              <a:rPr lang="en-US" altLang="zh-CN" sz="1600" b="1" dirty="0" err="1">
                <a:solidFill>
                  <a:schemeClr val="tx1"/>
                </a:solidFill>
                <a:latin typeface="黑体" pitchFamily="2" charset="-122"/>
                <a:ea typeface="黑体" pitchFamily="2" charset="-122"/>
              </a:rPr>
              <a:t>i</a:t>
            </a:r>
            <a:r>
              <a:rPr lang="zh-CN" altLang="en-US" sz="1600" b="1" dirty="0">
                <a:solidFill>
                  <a:schemeClr val="tx1"/>
                </a:solidFill>
                <a:latin typeface="黑体" pitchFamily="2" charset="-122"/>
                <a:ea typeface="黑体" pitchFamily="2" charset="-122"/>
              </a:rPr>
              <a:t>］</a:t>
            </a:r>
            <a:r>
              <a:rPr lang="en-US" altLang="zh-CN" sz="1600" b="1" dirty="0">
                <a:solidFill>
                  <a:schemeClr val="tx1"/>
                </a:solidFill>
                <a:latin typeface="黑体" pitchFamily="2" charset="-122"/>
                <a:ea typeface="黑体" pitchFamily="2" charset="-122"/>
              </a:rPr>
              <a:t>=false; ② Need</a:t>
            </a:r>
            <a:r>
              <a:rPr lang="zh-CN" altLang="en-US" sz="1600" b="1" dirty="0">
                <a:solidFill>
                  <a:schemeClr val="tx1"/>
                </a:solidFill>
                <a:latin typeface="黑体" pitchFamily="2" charset="-122"/>
                <a:ea typeface="黑体" pitchFamily="2" charset="-122"/>
              </a:rPr>
              <a:t>［</a:t>
            </a:r>
            <a:r>
              <a:rPr lang="en-US" altLang="zh-CN" sz="1600" b="1" dirty="0" err="1">
                <a:solidFill>
                  <a:schemeClr val="tx1"/>
                </a:solidFill>
                <a:latin typeface="黑体" pitchFamily="2" charset="-122"/>
                <a:ea typeface="黑体" pitchFamily="2" charset="-122"/>
              </a:rPr>
              <a:t>i,j</a:t>
            </a:r>
            <a:r>
              <a:rPr lang="zh-CN" altLang="en-US" sz="1600" b="1" dirty="0">
                <a:solidFill>
                  <a:schemeClr val="tx1"/>
                </a:solidFill>
                <a:latin typeface="黑体" pitchFamily="2" charset="-122"/>
                <a:ea typeface="黑体" pitchFamily="2" charset="-122"/>
              </a:rPr>
              <a:t>］≤</a:t>
            </a:r>
            <a:r>
              <a:rPr lang="en-US" altLang="zh-CN" sz="1600" b="1" dirty="0">
                <a:solidFill>
                  <a:schemeClr val="tx1"/>
                </a:solidFill>
                <a:latin typeface="黑体" pitchFamily="2" charset="-122"/>
                <a:ea typeface="黑体" pitchFamily="2" charset="-122"/>
              </a:rPr>
              <a:t>Work</a:t>
            </a:r>
            <a:r>
              <a:rPr lang="zh-CN" altLang="en-US" sz="1600" b="1" dirty="0">
                <a:solidFill>
                  <a:schemeClr val="tx1"/>
                </a:solidFill>
                <a:latin typeface="黑体" pitchFamily="2" charset="-122"/>
                <a:ea typeface="黑体" pitchFamily="2" charset="-122"/>
              </a:rPr>
              <a:t>［</a:t>
            </a:r>
            <a:r>
              <a:rPr lang="en-US" altLang="zh-CN" sz="1600" b="1" dirty="0">
                <a:solidFill>
                  <a:schemeClr val="tx1"/>
                </a:solidFill>
                <a:latin typeface="黑体" pitchFamily="2" charset="-122"/>
                <a:ea typeface="黑体" pitchFamily="2" charset="-122"/>
              </a:rPr>
              <a:t>j</a:t>
            </a:r>
            <a:r>
              <a:rPr lang="zh-CN" altLang="en-US" sz="1600" b="1" dirty="0">
                <a:solidFill>
                  <a:schemeClr val="tx1"/>
                </a:solidFill>
                <a:latin typeface="黑体" pitchFamily="2" charset="-122"/>
                <a:ea typeface="黑体" pitchFamily="2" charset="-122"/>
              </a:rPr>
              <a:t>］； 若找到， 执行步骤</a:t>
            </a:r>
            <a:r>
              <a:rPr lang="en-US" altLang="zh-CN" sz="1600" b="1" dirty="0">
                <a:solidFill>
                  <a:schemeClr val="tx1"/>
                </a:solidFill>
                <a:latin typeface="黑体" pitchFamily="2" charset="-122"/>
                <a:ea typeface="黑体" pitchFamily="2" charset="-122"/>
              </a:rPr>
              <a:t>(3)</a:t>
            </a:r>
            <a:r>
              <a:rPr lang="zh-CN" altLang="en-US" sz="1600" b="1" dirty="0">
                <a:solidFill>
                  <a:schemeClr val="tx1"/>
                </a:solidFill>
                <a:latin typeface="黑体" pitchFamily="2" charset="-122"/>
                <a:ea typeface="黑体" pitchFamily="2" charset="-122"/>
              </a:rPr>
              <a:t>， 否则，执行步骤</a:t>
            </a:r>
            <a:r>
              <a:rPr lang="en-US" altLang="zh-CN" sz="1600" b="1" dirty="0">
                <a:solidFill>
                  <a:schemeClr val="tx1"/>
                </a:solidFill>
                <a:latin typeface="黑体" pitchFamily="2" charset="-122"/>
                <a:ea typeface="黑体" pitchFamily="2" charset="-122"/>
              </a:rPr>
              <a:t>(4)</a:t>
            </a:r>
            <a:r>
              <a:rPr lang="zh-CN" altLang="en-US" sz="1600" b="1" dirty="0">
                <a:solidFill>
                  <a:schemeClr val="tx1"/>
                </a:solidFill>
                <a:latin typeface="黑体" pitchFamily="2" charset="-122"/>
                <a:ea typeface="黑体" pitchFamily="2" charset="-122"/>
              </a:rPr>
              <a:t>。</a:t>
            </a:r>
          </a:p>
          <a:p>
            <a:pPr algn="just">
              <a:lnSpc>
                <a:spcPct val="155000"/>
              </a:lnSpc>
              <a:spcBef>
                <a:spcPct val="50000"/>
              </a:spcBef>
            </a:pPr>
            <a:r>
              <a:rPr lang="zh-CN" altLang="en-US" sz="1600" b="1" dirty="0">
                <a:solidFill>
                  <a:srgbClr val="FFC000"/>
                </a:solidFill>
                <a:latin typeface="黑体" pitchFamily="2" charset="-122"/>
                <a:ea typeface="黑体" pitchFamily="2" charset="-122"/>
              </a:rPr>
              <a:t>   </a:t>
            </a:r>
            <a:r>
              <a:rPr lang="en-US" altLang="zh-CN" sz="1600" b="1" dirty="0">
                <a:solidFill>
                  <a:srgbClr val="FFC000"/>
                </a:solidFill>
                <a:latin typeface="黑体" pitchFamily="2" charset="-122"/>
                <a:ea typeface="黑体" pitchFamily="2" charset="-122"/>
              </a:rPr>
              <a:t>(3) </a:t>
            </a:r>
            <a:r>
              <a:rPr lang="zh-CN" altLang="en-US" sz="1600" b="1" dirty="0">
                <a:solidFill>
                  <a:srgbClr val="FFC000"/>
                </a:solidFill>
                <a:latin typeface="黑体" pitchFamily="2" charset="-122"/>
                <a:ea typeface="黑体" pitchFamily="2" charset="-122"/>
              </a:rPr>
              <a:t>当进程</a:t>
            </a:r>
            <a:r>
              <a:rPr lang="en-US" altLang="zh-CN" sz="1600" b="1" dirty="0">
                <a:solidFill>
                  <a:srgbClr val="FFC000"/>
                </a:solidFill>
                <a:latin typeface="黑体" pitchFamily="2" charset="-122"/>
                <a:ea typeface="黑体" pitchFamily="2" charset="-122"/>
              </a:rPr>
              <a:t>Pi</a:t>
            </a:r>
            <a:r>
              <a:rPr lang="zh-CN" altLang="en-US" sz="1600" b="1" dirty="0">
                <a:solidFill>
                  <a:srgbClr val="FFC000"/>
                </a:solidFill>
                <a:latin typeface="黑体" pitchFamily="2" charset="-122"/>
                <a:ea typeface="黑体" pitchFamily="2" charset="-122"/>
              </a:rPr>
              <a:t>获得资源后，可顺利执行，直至完成，并释放出分配给它的资源，故应执行：</a:t>
            </a:r>
          </a:p>
          <a:p>
            <a:pPr lvl="1" algn="just">
              <a:lnSpc>
                <a:spcPct val="155000"/>
              </a:lnSpc>
              <a:spcBef>
                <a:spcPct val="50000"/>
              </a:spcBef>
            </a:pPr>
            <a:r>
              <a:rPr lang="zh-CN" altLang="en-US" sz="1600" b="1" dirty="0">
                <a:solidFill>
                  <a:prstClr val="black"/>
                </a:solidFill>
                <a:latin typeface="黑体" pitchFamily="2" charset="-122"/>
                <a:ea typeface="黑体" pitchFamily="2" charset="-122"/>
              </a:rPr>
              <a:t>  </a:t>
            </a:r>
            <a:r>
              <a:rPr lang="en-US" altLang="zh-CN" sz="1600" b="1" dirty="0">
                <a:solidFill>
                  <a:schemeClr val="tx1"/>
                </a:solidFill>
                <a:latin typeface="黑体" pitchFamily="2" charset="-122"/>
                <a:ea typeface="黑体" pitchFamily="2" charset="-122"/>
              </a:rPr>
              <a:t>Work</a:t>
            </a:r>
            <a:r>
              <a:rPr lang="zh-CN" altLang="en-US" sz="1600" b="1" dirty="0">
                <a:solidFill>
                  <a:schemeClr val="tx1"/>
                </a:solidFill>
                <a:latin typeface="黑体" pitchFamily="2" charset="-122"/>
                <a:ea typeface="黑体" pitchFamily="2" charset="-122"/>
              </a:rPr>
              <a:t>［</a:t>
            </a:r>
            <a:r>
              <a:rPr lang="en-US" altLang="zh-CN" sz="1600" b="1" dirty="0">
                <a:solidFill>
                  <a:schemeClr val="tx1"/>
                </a:solidFill>
                <a:latin typeface="黑体" pitchFamily="2" charset="-122"/>
                <a:ea typeface="黑体" pitchFamily="2" charset="-122"/>
              </a:rPr>
              <a:t>j</a:t>
            </a:r>
            <a:r>
              <a:rPr lang="zh-CN" altLang="en-US" sz="1600" b="1" dirty="0">
                <a:solidFill>
                  <a:schemeClr val="tx1"/>
                </a:solidFill>
                <a:latin typeface="黑体" pitchFamily="2" charset="-122"/>
                <a:ea typeface="黑体" pitchFamily="2" charset="-122"/>
              </a:rPr>
              <a:t>］∶</a:t>
            </a:r>
            <a:r>
              <a:rPr lang="en-US" altLang="zh-CN" sz="1600" b="1" dirty="0">
                <a:solidFill>
                  <a:schemeClr val="tx1"/>
                </a:solidFill>
                <a:latin typeface="黑体" pitchFamily="2" charset="-122"/>
                <a:ea typeface="黑体" pitchFamily="2" charset="-122"/>
              </a:rPr>
              <a:t>=Work</a:t>
            </a:r>
            <a:r>
              <a:rPr lang="zh-CN" altLang="en-US" sz="1600" b="1" dirty="0">
                <a:solidFill>
                  <a:schemeClr val="tx1"/>
                </a:solidFill>
                <a:latin typeface="黑体" pitchFamily="2" charset="-122"/>
                <a:ea typeface="黑体" pitchFamily="2" charset="-122"/>
              </a:rPr>
              <a:t>［</a:t>
            </a:r>
            <a:r>
              <a:rPr lang="en-US" altLang="zh-CN" sz="1600" b="1" dirty="0">
                <a:solidFill>
                  <a:schemeClr val="tx1"/>
                </a:solidFill>
                <a:latin typeface="黑体" pitchFamily="2" charset="-122"/>
                <a:ea typeface="黑体" pitchFamily="2" charset="-122"/>
              </a:rPr>
              <a:t>j</a:t>
            </a:r>
            <a:r>
              <a:rPr lang="zh-CN" altLang="en-US" sz="1600" b="1" dirty="0">
                <a:solidFill>
                  <a:schemeClr val="tx1"/>
                </a:solidFill>
                <a:latin typeface="黑体" pitchFamily="2" charset="-122"/>
                <a:ea typeface="黑体" pitchFamily="2" charset="-122"/>
              </a:rPr>
              <a:t>］</a:t>
            </a:r>
            <a:r>
              <a:rPr lang="en-US" altLang="zh-CN" sz="1600" b="1" dirty="0">
                <a:solidFill>
                  <a:schemeClr val="tx1"/>
                </a:solidFill>
                <a:latin typeface="黑体" pitchFamily="2" charset="-122"/>
                <a:ea typeface="黑体" pitchFamily="2" charset="-122"/>
              </a:rPr>
              <a:t>+Allocation</a:t>
            </a:r>
            <a:r>
              <a:rPr lang="zh-CN" altLang="en-US" sz="1600" b="1" dirty="0">
                <a:solidFill>
                  <a:schemeClr val="tx1"/>
                </a:solidFill>
                <a:latin typeface="黑体" pitchFamily="2" charset="-122"/>
                <a:ea typeface="黑体" pitchFamily="2" charset="-122"/>
              </a:rPr>
              <a:t>［</a:t>
            </a:r>
            <a:r>
              <a:rPr lang="en-US" altLang="zh-CN" sz="1600" b="1" dirty="0" err="1">
                <a:solidFill>
                  <a:schemeClr val="tx1"/>
                </a:solidFill>
                <a:latin typeface="黑体" pitchFamily="2" charset="-122"/>
                <a:ea typeface="黑体" pitchFamily="2" charset="-122"/>
              </a:rPr>
              <a:t>i,j</a:t>
            </a:r>
            <a:r>
              <a:rPr lang="zh-CN" altLang="en-US" sz="1600" b="1" dirty="0">
                <a:solidFill>
                  <a:schemeClr val="tx1"/>
                </a:solidFill>
                <a:latin typeface="黑体" pitchFamily="2" charset="-122"/>
                <a:ea typeface="黑体" pitchFamily="2" charset="-122"/>
              </a:rPr>
              <a:t>］</a:t>
            </a:r>
            <a:r>
              <a:rPr lang="en-US" altLang="zh-CN" sz="1600" b="1" dirty="0">
                <a:solidFill>
                  <a:schemeClr val="tx1"/>
                </a:solidFill>
                <a:latin typeface="黑体" pitchFamily="2" charset="-122"/>
                <a:ea typeface="黑体" pitchFamily="2" charset="-122"/>
              </a:rPr>
              <a:t>;</a:t>
            </a:r>
          </a:p>
          <a:p>
            <a:pPr lvl="1" algn="just">
              <a:lnSpc>
                <a:spcPct val="155000"/>
              </a:lnSpc>
              <a:spcBef>
                <a:spcPct val="50000"/>
              </a:spcBef>
            </a:pPr>
            <a:r>
              <a:rPr lang="en-US" altLang="zh-CN" sz="1600" b="1" dirty="0">
                <a:solidFill>
                  <a:schemeClr val="tx1"/>
                </a:solidFill>
                <a:latin typeface="黑体" pitchFamily="2" charset="-122"/>
                <a:ea typeface="黑体" pitchFamily="2" charset="-122"/>
              </a:rPr>
              <a:t>  Finish</a:t>
            </a:r>
            <a:r>
              <a:rPr lang="zh-CN" altLang="en-US" sz="1600" b="1" dirty="0">
                <a:solidFill>
                  <a:schemeClr val="tx1"/>
                </a:solidFill>
                <a:latin typeface="黑体" pitchFamily="2" charset="-122"/>
                <a:ea typeface="黑体" pitchFamily="2" charset="-122"/>
              </a:rPr>
              <a:t>［</a:t>
            </a:r>
            <a:r>
              <a:rPr lang="en-US" altLang="zh-CN" sz="1600" b="1" dirty="0" err="1">
                <a:solidFill>
                  <a:schemeClr val="tx1"/>
                </a:solidFill>
                <a:latin typeface="黑体" pitchFamily="2" charset="-122"/>
                <a:ea typeface="黑体" pitchFamily="2" charset="-122"/>
              </a:rPr>
              <a:t>i</a:t>
            </a:r>
            <a:r>
              <a:rPr lang="zh-CN" altLang="en-US" sz="1600" b="1" dirty="0">
                <a:solidFill>
                  <a:schemeClr val="tx1"/>
                </a:solidFill>
                <a:latin typeface="黑体" pitchFamily="2" charset="-122"/>
                <a:ea typeface="黑体" pitchFamily="2" charset="-122"/>
              </a:rPr>
              <a:t>］∶</a:t>
            </a:r>
            <a:r>
              <a:rPr lang="en-US" altLang="zh-CN" sz="1600" b="1" dirty="0">
                <a:solidFill>
                  <a:schemeClr val="tx1"/>
                </a:solidFill>
                <a:latin typeface="黑体" pitchFamily="2" charset="-122"/>
                <a:ea typeface="黑体" pitchFamily="2" charset="-122"/>
              </a:rPr>
              <a:t>=true;</a:t>
            </a:r>
          </a:p>
          <a:p>
            <a:pPr lvl="1" algn="just">
              <a:lnSpc>
                <a:spcPct val="155000"/>
              </a:lnSpc>
              <a:spcBef>
                <a:spcPct val="50000"/>
              </a:spcBef>
            </a:pPr>
            <a:r>
              <a:rPr lang="en-US" altLang="zh-CN" sz="1600" b="1" dirty="0">
                <a:solidFill>
                  <a:schemeClr val="tx1"/>
                </a:solidFill>
                <a:latin typeface="黑体" pitchFamily="2" charset="-122"/>
                <a:ea typeface="黑体" pitchFamily="2" charset="-122"/>
              </a:rPr>
              <a:t>  go to step 2; </a:t>
            </a:r>
          </a:p>
        </p:txBody>
      </p:sp>
      <p:sp>
        <p:nvSpPr>
          <p:cNvPr id="10" name="Text Box 3"/>
          <p:cNvSpPr txBox="1">
            <a:spLocks noChangeArrowheads="1"/>
          </p:cNvSpPr>
          <p:nvPr/>
        </p:nvSpPr>
        <p:spPr bwMode="auto">
          <a:xfrm>
            <a:off x="2968996" y="5410292"/>
            <a:ext cx="5987008" cy="890244"/>
          </a:xfrm>
          <a:prstGeom prst="rect">
            <a:avLst/>
          </a:prstGeom>
          <a:noFill/>
          <a:ln w="9525" algn="ctr">
            <a:noFill/>
            <a:miter lim="800000"/>
            <a:headEnd/>
            <a:tailEnd/>
          </a:ln>
        </p:spPr>
        <p:txBody>
          <a:bodyPr wrap="square">
            <a:spAutoFit/>
          </a:bodyPr>
          <a:lstStyle/>
          <a:p>
            <a:pPr algn="just">
              <a:lnSpc>
                <a:spcPct val="155000"/>
              </a:lnSpc>
              <a:spcBef>
                <a:spcPct val="50000"/>
              </a:spcBef>
            </a:pPr>
            <a:r>
              <a:rPr lang="en-US" altLang="zh-CN" sz="2000" b="1" dirty="0">
                <a:solidFill>
                  <a:srgbClr val="FFC000"/>
                </a:solidFill>
                <a:latin typeface="黑体" pitchFamily="2" charset="-122"/>
                <a:ea typeface="黑体" pitchFamily="2" charset="-122"/>
              </a:rPr>
              <a:t>    </a:t>
            </a:r>
            <a:r>
              <a:rPr lang="en-US" altLang="zh-CN" sz="1600" b="1" dirty="0">
                <a:solidFill>
                  <a:srgbClr val="FFC000"/>
                </a:solidFill>
                <a:latin typeface="黑体" pitchFamily="2" charset="-122"/>
                <a:ea typeface="黑体" pitchFamily="2" charset="-122"/>
              </a:rPr>
              <a:t>(4) </a:t>
            </a:r>
            <a:r>
              <a:rPr lang="zh-CN" altLang="en-US" sz="1600" b="1" dirty="0">
                <a:solidFill>
                  <a:srgbClr val="FFC000"/>
                </a:solidFill>
                <a:latin typeface="黑体" pitchFamily="2" charset="-122"/>
                <a:ea typeface="黑体" pitchFamily="2" charset="-122"/>
              </a:rPr>
              <a:t>如果所有进程的</a:t>
            </a:r>
            <a:r>
              <a:rPr lang="en-US" altLang="zh-CN" sz="1600" b="1" dirty="0">
                <a:solidFill>
                  <a:srgbClr val="FFC000"/>
                </a:solidFill>
                <a:latin typeface="黑体" pitchFamily="2" charset="-122"/>
                <a:ea typeface="黑体" pitchFamily="2" charset="-122"/>
              </a:rPr>
              <a:t>Finish</a:t>
            </a:r>
            <a:r>
              <a:rPr lang="zh-CN" altLang="en-US" sz="1600" b="1" dirty="0">
                <a:solidFill>
                  <a:srgbClr val="FFC000"/>
                </a:solidFill>
                <a:latin typeface="黑体" pitchFamily="2" charset="-122"/>
                <a:ea typeface="黑体" pitchFamily="2" charset="-122"/>
              </a:rPr>
              <a:t>［</a:t>
            </a:r>
            <a:r>
              <a:rPr lang="en-US" altLang="zh-CN" sz="1600" b="1" dirty="0" err="1">
                <a:solidFill>
                  <a:srgbClr val="FFC000"/>
                </a:solidFill>
                <a:latin typeface="黑体" pitchFamily="2" charset="-122"/>
                <a:ea typeface="黑体" pitchFamily="2" charset="-122"/>
              </a:rPr>
              <a:t>i</a:t>
            </a:r>
            <a:r>
              <a:rPr lang="zh-CN" altLang="en-US" sz="1600" b="1" dirty="0">
                <a:solidFill>
                  <a:srgbClr val="FFC000"/>
                </a:solidFill>
                <a:latin typeface="黑体" pitchFamily="2" charset="-122"/>
                <a:ea typeface="黑体" pitchFamily="2" charset="-122"/>
              </a:rPr>
              <a:t>］</a:t>
            </a:r>
            <a:r>
              <a:rPr lang="en-US" altLang="zh-CN" sz="1600" b="1" dirty="0">
                <a:solidFill>
                  <a:srgbClr val="FFC000"/>
                </a:solidFill>
                <a:latin typeface="黑体" pitchFamily="2" charset="-122"/>
                <a:ea typeface="黑体" pitchFamily="2" charset="-122"/>
              </a:rPr>
              <a:t>=true</a:t>
            </a:r>
            <a:r>
              <a:rPr lang="zh-CN" altLang="en-US" sz="1600" b="1" dirty="0">
                <a:solidFill>
                  <a:srgbClr val="FFC000"/>
                </a:solidFill>
                <a:latin typeface="黑体" pitchFamily="2" charset="-122"/>
                <a:ea typeface="黑体" pitchFamily="2" charset="-122"/>
              </a:rPr>
              <a:t>都满足， 则表示系统处于安全状态；否则，系统处于不安全状态。 </a:t>
            </a:r>
          </a:p>
        </p:txBody>
      </p:sp>
      <p:sp>
        <p:nvSpPr>
          <p:cNvPr id="9" name="矩形 8"/>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a:t>
            </a: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782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 calcmode="lin" valueType="num">
                                      <p:cBhvr additive="base">
                                        <p:cTn id="18"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8">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 calcmode="lin" valueType="num">
                                      <p:cBhvr additive="base">
                                        <p:cTn id="22"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8">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 calcmode="lin" valueType="num">
                                      <p:cBhvr additive="base">
                                        <p:cTn id="26"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8">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 calcmode="lin" valueType="num">
                                      <p:cBhvr additive="base">
                                        <p:cTn id="30"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5" name="Picture 4"/>
          <p:cNvPicPr>
            <a:picLocks noChangeAspect="1" noChangeArrowheads="1"/>
          </p:cNvPicPr>
          <p:nvPr/>
        </p:nvPicPr>
        <p:blipFill>
          <a:blip r:embed="rId2" cstate="print"/>
          <a:srcRect/>
          <a:stretch>
            <a:fillRect/>
          </a:stretch>
        </p:blipFill>
        <p:spPr bwMode="auto">
          <a:xfrm>
            <a:off x="3005068" y="2060848"/>
            <a:ext cx="6200473" cy="4052581"/>
          </a:xfrm>
          <a:prstGeom prst="rect">
            <a:avLst/>
          </a:prstGeom>
          <a:noFill/>
          <a:ln w="9525">
            <a:noFill/>
            <a:miter lim="800000"/>
            <a:headEnd/>
            <a:tailEnd/>
          </a:ln>
        </p:spPr>
      </p:pic>
      <p:sp>
        <p:nvSpPr>
          <p:cNvPr id="8" name="矩形 7"/>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a:t>
            </a: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55720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 xmlns:a16="http://schemas.microsoft.com/office/drawing/2014/main" id="{1D50D14A-1B92-43C9-9599-AEEF1AC26544}"/>
              </a:ext>
            </a:extLst>
          </p:cNvPr>
          <p:cNvSpPr>
            <a:spLocks noGrp="1" noChangeArrowheads="1"/>
          </p:cNvSpPr>
          <p:nvPr>
            <p:ph type="title"/>
          </p:nvPr>
        </p:nvSpPr>
        <p:spPr>
          <a:xfrm>
            <a:off x="11758" y="2492896"/>
            <a:ext cx="9132241" cy="4365103"/>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800601"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7B6A54AC-06E0-45AB-A7D6-C1DE233A2FDF}"/>
              </a:ext>
            </a:extLst>
          </p:cNvPr>
          <p:cNvSpPr txBox="1">
            <a:spLocks noChangeArrowheads="1"/>
          </p:cNvSpPr>
          <p:nvPr/>
        </p:nvSpPr>
        <p:spPr>
          <a:xfrm>
            <a:off x="3131840" y="1196752"/>
            <a:ext cx="5072098" cy="738664"/>
          </a:xfrm>
          <a:prstGeom prst="rect">
            <a:avLst/>
          </a:prstGeom>
          <a:gradFill rotWithShape="1">
            <a:gsLst>
              <a:gs pos="0">
                <a:srgbClr val="B83D68">
                  <a:shade val="51000"/>
                  <a:satMod val="130000"/>
                </a:srgbClr>
              </a:gs>
              <a:gs pos="80000">
                <a:srgbClr val="B83D68">
                  <a:shade val="93000"/>
                  <a:satMod val="130000"/>
                </a:srgbClr>
              </a:gs>
              <a:gs pos="100000">
                <a:srgbClr val="B83D68">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p>
            <a:pPr marL="0" marR="0" lvl="0" indent="0" algn="l" defTabSz="873125" eaLnBrk="1" fontAlgn="auto" latinLnBrk="0" hangingPunct="1">
              <a:lnSpc>
                <a:spcPct val="15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FFFFCC"/>
                </a:solidFill>
                <a:effectLst/>
                <a:uLnTx/>
                <a:uFillTx/>
                <a:latin typeface="黑体" pitchFamily="2" charset="-122"/>
                <a:ea typeface="黑体" pitchFamily="2" charset="-122"/>
                <a:cs typeface="+mn-cs"/>
              </a:rPr>
              <a:t>2 </a:t>
            </a:r>
            <a:r>
              <a:rPr kumimoji="0" lang="zh-CN" altLang="en-US" sz="2800" b="1" i="0" u="none" strike="noStrike" kern="0" cap="none" spc="0" normalizeH="0" baseline="0" noProof="0" dirty="0">
                <a:ln>
                  <a:noFill/>
                </a:ln>
                <a:solidFill>
                  <a:srgbClr val="FFFFCC"/>
                </a:solidFill>
                <a:effectLst/>
                <a:uLnTx/>
                <a:uFillTx/>
                <a:latin typeface="黑体" pitchFamily="2" charset="-122"/>
                <a:ea typeface="黑体" pitchFamily="2" charset="-122"/>
                <a:cs typeface="+mn-cs"/>
              </a:rPr>
              <a:t>批处理系统的目标</a:t>
            </a:r>
          </a:p>
        </p:txBody>
      </p:sp>
      <p:sp>
        <p:nvSpPr>
          <p:cNvPr id="10" name="内容占位符 3">
            <a:extLst>
              <a:ext uri="{FF2B5EF4-FFF2-40B4-BE49-F238E27FC236}">
                <a16:creationId xmlns="" xmlns:a16="http://schemas.microsoft.com/office/drawing/2014/main" id="{0E03549E-C565-4CBF-886D-05F2E033C750}"/>
              </a:ext>
            </a:extLst>
          </p:cNvPr>
          <p:cNvSpPr txBox="1">
            <a:spLocks/>
          </p:cNvSpPr>
          <p:nvPr/>
        </p:nvSpPr>
        <p:spPr bwMode="auto">
          <a:xfrm>
            <a:off x="457200" y="270892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a:lnSpc>
                <a:spcPct val="150000"/>
              </a:lnSpc>
              <a:buFont typeface="Wingdings" pitchFamily="2" charset="2"/>
              <a:buNone/>
            </a:pPr>
            <a:r>
              <a:rPr kumimoji="0" lang="zh-CN" altLang="en-US" sz="2400" b="1" kern="0" dirty="0" smtClean="0">
                <a:solidFill>
                  <a:srgbClr val="FF0000"/>
                </a:solidFill>
                <a:latin typeface="黑体" pitchFamily="2" charset="-122"/>
                <a:ea typeface="黑体" pitchFamily="2" charset="-122"/>
              </a:rPr>
              <a:t>（</a:t>
            </a:r>
            <a:r>
              <a:rPr kumimoji="0" lang="en-US" altLang="zh-CN" sz="2400" b="1" kern="0" dirty="0" smtClean="0">
                <a:solidFill>
                  <a:srgbClr val="FF0000"/>
                </a:solidFill>
                <a:latin typeface="黑体" pitchFamily="2" charset="-122"/>
                <a:ea typeface="黑体" pitchFamily="2" charset="-122"/>
              </a:rPr>
              <a:t>2</a:t>
            </a:r>
            <a:r>
              <a:rPr kumimoji="0" lang="zh-CN" altLang="en-US" sz="2400" b="1" kern="0" dirty="0" smtClean="0">
                <a:solidFill>
                  <a:srgbClr val="FF0000"/>
                </a:solidFill>
                <a:latin typeface="黑体" pitchFamily="2" charset="-122"/>
                <a:ea typeface="黑体" pitchFamily="2" charset="-122"/>
              </a:rPr>
              <a:t>）系统吞吐量高</a:t>
            </a:r>
            <a:endParaRPr kumimoji="0" lang="en-US" altLang="zh-CN" sz="2400" b="1" kern="0" dirty="0" smtClean="0">
              <a:solidFill>
                <a:srgbClr val="FF0000"/>
              </a:solidFill>
              <a:latin typeface="黑体" pitchFamily="2" charset="-122"/>
              <a:ea typeface="黑体" pitchFamily="2" charset="-122"/>
            </a:endParaRPr>
          </a:p>
          <a:p>
            <a:pPr lvl="1">
              <a:lnSpc>
                <a:spcPct val="150000"/>
              </a:lnSpc>
            </a:pPr>
            <a:r>
              <a:rPr kumimoji="0" lang="zh-CN" altLang="en-US" sz="2000" b="1" kern="0" dirty="0" smtClean="0">
                <a:solidFill>
                  <a:srgbClr val="FF0000"/>
                </a:solidFill>
                <a:latin typeface="黑体" pitchFamily="2" charset="-122"/>
                <a:ea typeface="黑体" pitchFamily="2" charset="-122"/>
              </a:rPr>
              <a:t>吞吐量</a:t>
            </a:r>
            <a:r>
              <a:rPr kumimoji="0" lang="zh-CN" altLang="en-US" sz="2000" b="1" kern="0" dirty="0" smtClean="0">
                <a:latin typeface="黑体" pitchFamily="2" charset="-122"/>
                <a:ea typeface="黑体" pitchFamily="2" charset="-122"/>
              </a:rPr>
              <a:t>是指在单位时间内所完成的作业数</a:t>
            </a:r>
            <a:endParaRPr kumimoji="0" lang="en-US" altLang="zh-CN" sz="2000" b="1" kern="0" dirty="0" smtClean="0">
              <a:latin typeface="黑体" pitchFamily="2" charset="-122"/>
              <a:ea typeface="黑体" pitchFamily="2" charset="-122"/>
            </a:endParaRPr>
          </a:p>
          <a:p>
            <a:pPr>
              <a:lnSpc>
                <a:spcPct val="150000"/>
              </a:lnSpc>
              <a:buFont typeface="Wingdings" pitchFamily="2" charset="2"/>
              <a:buNone/>
            </a:pPr>
            <a:r>
              <a:rPr kumimoji="0" lang="zh-CN" altLang="en-US" sz="2400" b="1" kern="0" dirty="0" smtClean="0">
                <a:solidFill>
                  <a:srgbClr val="FF0000"/>
                </a:solidFill>
                <a:latin typeface="黑体" pitchFamily="2" charset="-122"/>
                <a:ea typeface="黑体" pitchFamily="2" charset="-122"/>
              </a:rPr>
              <a:t>（</a:t>
            </a:r>
            <a:r>
              <a:rPr kumimoji="0" lang="en-US" altLang="zh-CN" sz="2400" b="1" kern="0" dirty="0" smtClean="0">
                <a:solidFill>
                  <a:srgbClr val="FF0000"/>
                </a:solidFill>
                <a:latin typeface="黑体" pitchFamily="2" charset="-122"/>
                <a:ea typeface="黑体" pitchFamily="2" charset="-122"/>
              </a:rPr>
              <a:t>3</a:t>
            </a:r>
            <a:r>
              <a:rPr kumimoji="0" lang="zh-CN" altLang="en-US" sz="2400" b="1" kern="0" dirty="0" smtClean="0">
                <a:solidFill>
                  <a:srgbClr val="FF0000"/>
                </a:solidFill>
                <a:latin typeface="黑体" pitchFamily="2" charset="-122"/>
                <a:ea typeface="黑体" pitchFamily="2" charset="-122"/>
              </a:rPr>
              <a:t>）处理机利用率高</a:t>
            </a:r>
            <a:endParaRPr kumimoji="0" lang="en-US" altLang="zh-CN" sz="2400" b="1" kern="0" dirty="0" smtClean="0">
              <a:solidFill>
                <a:srgbClr val="FF0000"/>
              </a:solidFill>
              <a:latin typeface="黑体" pitchFamily="2" charset="-122"/>
              <a:ea typeface="黑体" pitchFamily="2" charset="-122"/>
            </a:endParaRPr>
          </a:p>
          <a:p>
            <a:pPr>
              <a:lnSpc>
                <a:spcPct val="150000"/>
              </a:lnSpc>
            </a:pPr>
            <a:endParaRPr kumimoji="0" lang="en-US" altLang="zh-CN" sz="2400" kern="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244557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Text Box 3"/>
          <p:cNvSpPr txBox="1">
            <a:spLocks noChangeArrowheads="1"/>
          </p:cNvSpPr>
          <p:nvPr/>
        </p:nvSpPr>
        <p:spPr bwMode="auto">
          <a:xfrm>
            <a:off x="3001391" y="1027163"/>
            <a:ext cx="2954655" cy="461665"/>
          </a:xfrm>
          <a:prstGeom prst="rect">
            <a:avLst/>
          </a:prstGeom>
          <a:noFill/>
          <a:ln w="9525">
            <a:noFill/>
            <a:miter lim="800000"/>
            <a:headEnd/>
            <a:tailEnd/>
          </a:ln>
        </p:spPr>
        <p:txBody>
          <a:bodyPr wrap="none">
            <a:spAutoFit/>
          </a:bodyPr>
          <a:lstStyle/>
          <a:p>
            <a:pPr algn="l"/>
            <a:r>
              <a:rPr lang="en-US" altLang="zh-CN" dirty="0">
                <a:solidFill>
                  <a:srgbClr val="FF0000"/>
                </a:solidFill>
                <a:latin typeface="黑体" pitchFamily="2" charset="-122"/>
                <a:ea typeface="黑体" pitchFamily="2" charset="-122"/>
              </a:rPr>
              <a:t>4. </a:t>
            </a:r>
            <a:r>
              <a:rPr lang="zh-CN" altLang="en-US" dirty="0">
                <a:solidFill>
                  <a:srgbClr val="FF0000"/>
                </a:solidFill>
                <a:latin typeface="黑体" pitchFamily="2" charset="-122"/>
                <a:ea typeface="黑体" pitchFamily="2" charset="-122"/>
              </a:rPr>
              <a:t>银行家算法之例 </a:t>
            </a:r>
          </a:p>
        </p:txBody>
      </p:sp>
      <p:sp>
        <p:nvSpPr>
          <p:cNvPr id="8" name="Text Box 3"/>
          <p:cNvSpPr txBox="1">
            <a:spLocks noChangeArrowheads="1"/>
          </p:cNvSpPr>
          <p:nvPr/>
        </p:nvSpPr>
        <p:spPr bwMode="auto">
          <a:xfrm>
            <a:off x="3203724" y="1464470"/>
            <a:ext cx="5923880" cy="1278235"/>
          </a:xfrm>
          <a:prstGeom prst="rect">
            <a:avLst/>
          </a:prstGeom>
          <a:noFill/>
          <a:ln w="9525">
            <a:noFill/>
            <a:miter lim="800000"/>
            <a:headEnd/>
            <a:tailEnd/>
          </a:ln>
        </p:spPr>
        <p:txBody>
          <a:bodyPr wrap="square">
            <a:spAutoFit/>
          </a:bodyPr>
          <a:lstStyle/>
          <a:p>
            <a:pPr algn="just">
              <a:lnSpc>
                <a:spcPct val="135000"/>
              </a:lnSpc>
              <a:spcBef>
                <a:spcPct val="50000"/>
              </a:spcBef>
            </a:pPr>
            <a:r>
              <a:rPr lang="en-US" altLang="zh-CN" sz="2000" dirty="0">
                <a:solidFill>
                  <a:prstClr val="black"/>
                </a:solidFill>
                <a:latin typeface="黑体" pitchFamily="2" charset="-122"/>
                <a:ea typeface="黑体" pitchFamily="2" charset="-122"/>
              </a:rPr>
              <a:t>  </a:t>
            </a:r>
            <a:r>
              <a:rPr lang="zh-CN" altLang="en-US" sz="2000" dirty="0">
                <a:solidFill>
                  <a:prstClr val="black"/>
                </a:solidFill>
                <a:latin typeface="黑体" pitchFamily="2" charset="-122"/>
                <a:ea typeface="黑体" pitchFamily="2" charset="-122"/>
              </a:rPr>
              <a:t>  </a:t>
            </a:r>
            <a:r>
              <a:rPr lang="zh-CN" altLang="en-US" sz="2000" dirty="0">
                <a:solidFill>
                  <a:schemeClr val="tx1"/>
                </a:solidFill>
                <a:latin typeface="黑体" pitchFamily="2" charset="-122"/>
                <a:ea typeface="黑体" pitchFamily="2" charset="-122"/>
              </a:rPr>
              <a:t>假定系统中有五个进程｛</a:t>
            </a:r>
            <a:r>
              <a:rPr lang="en-US" altLang="zh-CN" sz="2000" dirty="0">
                <a:solidFill>
                  <a:schemeClr val="tx1"/>
                </a:solidFill>
                <a:latin typeface="黑体" pitchFamily="2" charset="-122"/>
                <a:ea typeface="黑体" pitchFamily="2" charset="-122"/>
              </a:rPr>
              <a:t>P</a:t>
            </a:r>
            <a:r>
              <a:rPr lang="en-US" altLang="zh-CN" sz="2000" baseline="-25000" dirty="0">
                <a:solidFill>
                  <a:schemeClr val="tx1"/>
                </a:solidFill>
                <a:latin typeface="黑体" pitchFamily="2" charset="-122"/>
                <a:ea typeface="黑体" pitchFamily="2" charset="-122"/>
              </a:rPr>
              <a:t>0</a:t>
            </a:r>
            <a:r>
              <a:rPr lang="en-US" altLang="zh-CN" sz="2000" dirty="0">
                <a:solidFill>
                  <a:schemeClr val="tx1"/>
                </a:solidFill>
                <a:latin typeface="黑体" pitchFamily="2" charset="-122"/>
                <a:ea typeface="黑体" pitchFamily="2" charset="-122"/>
              </a:rPr>
              <a:t>, P</a:t>
            </a:r>
            <a:r>
              <a:rPr lang="en-US" altLang="zh-CN" sz="2000" baseline="-25000" dirty="0">
                <a:solidFill>
                  <a:schemeClr val="tx1"/>
                </a:solidFill>
                <a:latin typeface="黑体" pitchFamily="2" charset="-122"/>
                <a:ea typeface="黑体" pitchFamily="2" charset="-122"/>
              </a:rPr>
              <a:t>1</a:t>
            </a:r>
            <a:r>
              <a:rPr lang="en-US" altLang="zh-CN" sz="2000" dirty="0">
                <a:solidFill>
                  <a:schemeClr val="tx1"/>
                </a:solidFill>
                <a:latin typeface="黑体" pitchFamily="2" charset="-122"/>
                <a:ea typeface="黑体" pitchFamily="2" charset="-122"/>
              </a:rPr>
              <a:t>, P</a:t>
            </a:r>
            <a:r>
              <a:rPr lang="en-US" altLang="zh-CN" sz="2000" baseline="-25000" dirty="0">
                <a:solidFill>
                  <a:schemeClr val="tx1"/>
                </a:solidFill>
                <a:latin typeface="黑体" pitchFamily="2" charset="-122"/>
                <a:ea typeface="黑体" pitchFamily="2" charset="-122"/>
              </a:rPr>
              <a:t>2</a:t>
            </a:r>
            <a:r>
              <a:rPr lang="en-US" altLang="zh-CN" sz="2000" dirty="0">
                <a:solidFill>
                  <a:schemeClr val="tx1"/>
                </a:solidFill>
                <a:latin typeface="黑体" pitchFamily="2" charset="-122"/>
                <a:ea typeface="黑体" pitchFamily="2" charset="-122"/>
              </a:rPr>
              <a:t>, P</a:t>
            </a:r>
            <a:r>
              <a:rPr lang="en-US" altLang="zh-CN" sz="2000" baseline="-25000" dirty="0">
                <a:solidFill>
                  <a:schemeClr val="tx1"/>
                </a:solidFill>
                <a:latin typeface="黑体" pitchFamily="2" charset="-122"/>
                <a:ea typeface="黑体" pitchFamily="2" charset="-122"/>
              </a:rPr>
              <a:t>3</a:t>
            </a:r>
            <a:r>
              <a:rPr lang="en-US" altLang="zh-CN" sz="2000" dirty="0">
                <a:solidFill>
                  <a:schemeClr val="tx1"/>
                </a:solidFill>
                <a:latin typeface="黑体" pitchFamily="2" charset="-122"/>
                <a:ea typeface="黑体" pitchFamily="2" charset="-122"/>
              </a:rPr>
              <a:t>, P</a:t>
            </a:r>
            <a:r>
              <a:rPr lang="en-US" altLang="zh-CN" sz="2000" baseline="-25000" dirty="0">
                <a:solidFill>
                  <a:schemeClr val="tx1"/>
                </a:solidFill>
                <a:latin typeface="黑体" pitchFamily="2" charset="-122"/>
                <a:ea typeface="黑体" pitchFamily="2" charset="-122"/>
              </a:rPr>
              <a:t>4</a:t>
            </a:r>
            <a:r>
              <a:rPr lang="zh-CN" altLang="en-US" sz="2000" dirty="0">
                <a:solidFill>
                  <a:schemeClr val="tx1"/>
                </a:solidFill>
                <a:latin typeface="黑体" pitchFamily="2" charset="-122"/>
                <a:ea typeface="黑体" pitchFamily="2" charset="-122"/>
              </a:rPr>
              <a:t>｝和三类资源｛</a:t>
            </a:r>
            <a:r>
              <a:rPr lang="en-US" altLang="zh-CN" sz="2000" dirty="0">
                <a:solidFill>
                  <a:schemeClr val="tx1"/>
                </a:solidFill>
                <a:latin typeface="黑体" pitchFamily="2" charset="-122"/>
                <a:ea typeface="黑体" pitchFamily="2" charset="-122"/>
              </a:rPr>
              <a:t>A, B, C</a:t>
            </a:r>
            <a:r>
              <a:rPr lang="zh-CN" altLang="en-US" sz="2000" dirty="0">
                <a:solidFill>
                  <a:schemeClr val="tx1"/>
                </a:solidFill>
                <a:latin typeface="黑体" pitchFamily="2" charset="-122"/>
                <a:ea typeface="黑体" pitchFamily="2" charset="-122"/>
              </a:rPr>
              <a:t>｝，各种资源的数量分别为</a:t>
            </a:r>
            <a:r>
              <a:rPr lang="en-US" altLang="zh-CN" sz="2000" dirty="0">
                <a:solidFill>
                  <a:schemeClr val="tx1"/>
                </a:solidFill>
                <a:latin typeface="黑体" pitchFamily="2" charset="-122"/>
                <a:ea typeface="黑体" pitchFamily="2" charset="-122"/>
              </a:rPr>
              <a:t>10</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5</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7</a:t>
            </a:r>
            <a:r>
              <a:rPr lang="zh-CN" altLang="en-US" sz="2000" dirty="0">
                <a:solidFill>
                  <a:schemeClr val="tx1"/>
                </a:solidFill>
                <a:latin typeface="黑体" pitchFamily="2" charset="-122"/>
                <a:ea typeface="黑体" pitchFamily="2" charset="-122"/>
              </a:rPr>
              <a:t>，在</a:t>
            </a:r>
            <a:r>
              <a:rPr lang="en-US" altLang="zh-CN" sz="2000" i="1" dirty="0">
                <a:solidFill>
                  <a:schemeClr val="tx1"/>
                </a:solidFill>
                <a:latin typeface="黑体" pitchFamily="2" charset="-122"/>
                <a:ea typeface="黑体" pitchFamily="2" charset="-122"/>
              </a:rPr>
              <a:t>T</a:t>
            </a:r>
            <a:r>
              <a:rPr lang="en-US" altLang="zh-CN" sz="2000" baseline="-25000" dirty="0">
                <a:solidFill>
                  <a:schemeClr val="tx1"/>
                </a:solidFill>
                <a:latin typeface="黑体" pitchFamily="2" charset="-122"/>
                <a:ea typeface="黑体" pitchFamily="2" charset="-122"/>
              </a:rPr>
              <a:t>0</a:t>
            </a:r>
            <a:r>
              <a:rPr lang="zh-CN" altLang="en-US" sz="2000" dirty="0">
                <a:solidFill>
                  <a:schemeClr val="tx1"/>
                </a:solidFill>
                <a:latin typeface="黑体" pitchFamily="2" charset="-122"/>
                <a:ea typeface="黑体" pitchFamily="2" charset="-122"/>
              </a:rPr>
              <a:t>时刻的资源分配情况如下图所示： </a:t>
            </a:r>
          </a:p>
        </p:txBody>
      </p:sp>
      <p:sp>
        <p:nvSpPr>
          <p:cNvPr id="10" name="Text Box 4"/>
          <p:cNvSpPr txBox="1">
            <a:spLocks noChangeArrowheads="1"/>
          </p:cNvSpPr>
          <p:nvPr/>
        </p:nvSpPr>
        <p:spPr bwMode="auto">
          <a:xfrm>
            <a:off x="4596599" y="6026048"/>
            <a:ext cx="2938625" cy="369332"/>
          </a:xfrm>
          <a:prstGeom prst="rect">
            <a:avLst/>
          </a:prstGeom>
          <a:noFill/>
          <a:ln w="9525">
            <a:noFill/>
            <a:miter lim="800000"/>
            <a:headEnd/>
            <a:tailEnd/>
          </a:ln>
        </p:spPr>
        <p:txBody>
          <a:bodyPr wrap="none">
            <a:spAutoFit/>
          </a:bodyPr>
          <a:lstStyle/>
          <a:p>
            <a:pPr algn="l"/>
            <a:r>
              <a:rPr lang="zh-CN" altLang="en-US" sz="1800" b="1" dirty="0">
                <a:solidFill>
                  <a:schemeClr val="tx1"/>
                </a:solidFill>
                <a:latin typeface="黑体" pitchFamily="2" charset="-122"/>
                <a:ea typeface="黑体" pitchFamily="2" charset="-122"/>
              </a:rPr>
              <a:t>图   </a:t>
            </a:r>
            <a:r>
              <a:rPr lang="en-US" altLang="zh-CN" sz="1800" b="1" i="1" dirty="0">
                <a:solidFill>
                  <a:schemeClr val="tx1"/>
                </a:solidFill>
                <a:latin typeface="黑体" pitchFamily="2" charset="-122"/>
                <a:ea typeface="黑体" pitchFamily="2" charset="-122"/>
              </a:rPr>
              <a:t>T</a:t>
            </a:r>
            <a:r>
              <a:rPr lang="en-US" altLang="zh-CN" sz="1800" b="1" baseline="-25000" dirty="0">
                <a:solidFill>
                  <a:schemeClr val="tx1"/>
                </a:solidFill>
                <a:latin typeface="黑体" pitchFamily="2" charset="-122"/>
                <a:ea typeface="黑体" pitchFamily="2" charset="-122"/>
              </a:rPr>
              <a:t>0</a:t>
            </a:r>
            <a:r>
              <a:rPr lang="zh-CN" altLang="en-US" sz="1800" b="1" dirty="0">
                <a:solidFill>
                  <a:schemeClr val="tx1"/>
                </a:solidFill>
                <a:latin typeface="黑体" pitchFamily="2" charset="-122"/>
                <a:ea typeface="黑体" pitchFamily="2" charset="-122"/>
              </a:rPr>
              <a:t>时刻的资源分配表 </a:t>
            </a:r>
          </a:p>
        </p:txBody>
      </p:sp>
      <p:pic>
        <p:nvPicPr>
          <p:cNvPr id="11" name="Picture 5" descr="未标题-1 拷贝"/>
          <p:cNvPicPr>
            <a:picLocks noChangeAspect="1" noChangeArrowheads="1"/>
          </p:cNvPicPr>
          <p:nvPr/>
        </p:nvPicPr>
        <p:blipFill>
          <a:blip r:embed="rId2" cstate="print"/>
          <a:srcRect/>
          <a:stretch>
            <a:fillRect/>
          </a:stretch>
        </p:blipFill>
        <p:spPr bwMode="auto">
          <a:xfrm>
            <a:off x="3001391" y="2964284"/>
            <a:ext cx="6204979" cy="2996258"/>
          </a:xfrm>
          <a:prstGeom prst="rect">
            <a:avLst/>
          </a:prstGeom>
          <a:noFill/>
          <a:ln w="9525">
            <a:noFill/>
            <a:miter lim="800000"/>
            <a:headEnd/>
            <a:tailEnd/>
          </a:ln>
        </p:spPr>
      </p:pic>
      <p:sp>
        <p:nvSpPr>
          <p:cNvPr id="9" name="矩形 8"/>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a:t>
            </a: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973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Text Box 3"/>
          <p:cNvSpPr txBox="1">
            <a:spLocks noChangeArrowheads="1"/>
          </p:cNvSpPr>
          <p:nvPr/>
        </p:nvSpPr>
        <p:spPr bwMode="auto">
          <a:xfrm>
            <a:off x="3001391" y="1027163"/>
            <a:ext cx="2954655" cy="461665"/>
          </a:xfrm>
          <a:prstGeom prst="rect">
            <a:avLst/>
          </a:prstGeom>
          <a:noFill/>
          <a:ln w="9525">
            <a:noFill/>
            <a:miter lim="800000"/>
            <a:headEnd/>
            <a:tailEnd/>
          </a:ln>
        </p:spPr>
        <p:txBody>
          <a:bodyPr wrap="none">
            <a:spAutoFit/>
          </a:bodyPr>
          <a:lstStyle/>
          <a:p>
            <a:pPr algn="l"/>
            <a:r>
              <a:rPr lang="en-US" altLang="zh-CN" dirty="0">
                <a:solidFill>
                  <a:srgbClr val="FF0000"/>
                </a:solidFill>
                <a:latin typeface="黑体" pitchFamily="2" charset="-122"/>
                <a:ea typeface="黑体" pitchFamily="2" charset="-122"/>
              </a:rPr>
              <a:t>4. </a:t>
            </a:r>
            <a:r>
              <a:rPr lang="zh-CN" altLang="en-US" dirty="0">
                <a:solidFill>
                  <a:srgbClr val="FF0000"/>
                </a:solidFill>
                <a:latin typeface="黑体" pitchFamily="2" charset="-122"/>
                <a:ea typeface="黑体" pitchFamily="2" charset="-122"/>
              </a:rPr>
              <a:t>银行家算法之例 </a:t>
            </a:r>
          </a:p>
        </p:txBody>
      </p:sp>
      <p:sp>
        <p:nvSpPr>
          <p:cNvPr id="9" name="Text Box 2"/>
          <p:cNvSpPr txBox="1">
            <a:spLocks noChangeArrowheads="1"/>
          </p:cNvSpPr>
          <p:nvPr/>
        </p:nvSpPr>
        <p:spPr bwMode="auto">
          <a:xfrm>
            <a:off x="2971800" y="1539926"/>
            <a:ext cx="3402013" cy="457200"/>
          </a:xfrm>
          <a:prstGeom prst="rect">
            <a:avLst/>
          </a:prstGeom>
          <a:noFill/>
          <a:ln w="9525">
            <a:noFill/>
            <a:miter lim="800000"/>
            <a:headEnd/>
            <a:tailEnd/>
          </a:ln>
        </p:spPr>
        <p:txBody>
          <a:bodyPr>
            <a:spAutoFit/>
          </a:bodyPr>
          <a:lstStyle/>
          <a:p>
            <a:pPr algn="l"/>
            <a:r>
              <a:rPr lang="en-US" altLang="zh-CN" dirty="0">
                <a:solidFill>
                  <a:srgbClr val="FFC000"/>
                </a:solidFill>
                <a:latin typeface="黑体" pitchFamily="2" charset="-122"/>
                <a:ea typeface="黑体" pitchFamily="2" charset="-122"/>
              </a:rPr>
              <a:t>(1) </a:t>
            </a:r>
            <a:r>
              <a:rPr lang="en-US" altLang="zh-CN" i="1" dirty="0">
                <a:solidFill>
                  <a:srgbClr val="FFC000"/>
                </a:solidFill>
                <a:latin typeface="黑体" pitchFamily="2" charset="-122"/>
                <a:ea typeface="黑体" pitchFamily="2" charset="-122"/>
              </a:rPr>
              <a:t>T</a:t>
            </a:r>
            <a:r>
              <a:rPr lang="en-US" altLang="zh-CN" baseline="-25000" dirty="0">
                <a:solidFill>
                  <a:srgbClr val="FFC000"/>
                </a:solidFill>
                <a:latin typeface="黑体" pitchFamily="2" charset="-122"/>
                <a:ea typeface="黑体" pitchFamily="2" charset="-122"/>
              </a:rPr>
              <a:t>0</a:t>
            </a:r>
            <a:r>
              <a:rPr lang="zh-CN" altLang="en-US" dirty="0">
                <a:solidFill>
                  <a:srgbClr val="FFC000"/>
                </a:solidFill>
                <a:latin typeface="黑体" pitchFamily="2" charset="-122"/>
                <a:ea typeface="黑体" pitchFamily="2" charset="-122"/>
              </a:rPr>
              <a:t>时刻的安全性： </a:t>
            </a:r>
          </a:p>
        </p:txBody>
      </p:sp>
      <p:sp>
        <p:nvSpPr>
          <p:cNvPr id="12" name="Text Box 3"/>
          <p:cNvSpPr txBox="1">
            <a:spLocks noChangeArrowheads="1"/>
          </p:cNvSpPr>
          <p:nvPr/>
        </p:nvSpPr>
        <p:spPr bwMode="auto">
          <a:xfrm>
            <a:off x="4549848" y="5013176"/>
            <a:ext cx="3032125" cy="369888"/>
          </a:xfrm>
          <a:prstGeom prst="rect">
            <a:avLst/>
          </a:prstGeom>
          <a:noFill/>
          <a:ln w="9525">
            <a:noFill/>
            <a:miter lim="800000"/>
            <a:headEnd/>
            <a:tailEnd/>
          </a:ln>
        </p:spPr>
        <p:txBody>
          <a:bodyPr wrap="none">
            <a:spAutoFit/>
          </a:bodyPr>
          <a:lstStyle/>
          <a:p>
            <a:pPr algn="l"/>
            <a:r>
              <a:rPr lang="zh-CN" altLang="en-US" sz="1800" dirty="0">
                <a:solidFill>
                  <a:schemeClr val="tx1"/>
                </a:solidFill>
                <a:latin typeface="黑体" pitchFamily="2" charset="-122"/>
                <a:ea typeface="黑体" pitchFamily="2" charset="-122"/>
              </a:rPr>
              <a:t>图 </a:t>
            </a:r>
            <a:r>
              <a:rPr lang="en-US" altLang="zh-CN" sz="1800" dirty="0">
                <a:solidFill>
                  <a:schemeClr val="tx1"/>
                </a:solidFill>
                <a:latin typeface="黑体" pitchFamily="2" charset="-122"/>
                <a:ea typeface="黑体" pitchFamily="2" charset="-122"/>
              </a:rPr>
              <a:t>3-17 </a:t>
            </a:r>
            <a:r>
              <a:rPr lang="en-US" altLang="zh-CN" sz="1800" i="1" dirty="0">
                <a:solidFill>
                  <a:schemeClr val="tx1"/>
                </a:solidFill>
                <a:latin typeface="黑体" pitchFamily="2" charset="-122"/>
                <a:ea typeface="黑体" pitchFamily="2" charset="-122"/>
              </a:rPr>
              <a:t>T</a:t>
            </a:r>
            <a:r>
              <a:rPr lang="en-US" altLang="zh-CN" sz="1800" baseline="-25000" dirty="0">
                <a:solidFill>
                  <a:schemeClr val="tx1"/>
                </a:solidFill>
                <a:latin typeface="黑体" pitchFamily="2" charset="-122"/>
                <a:ea typeface="黑体" pitchFamily="2" charset="-122"/>
              </a:rPr>
              <a:t>0</a:t>
            </a:r>
            <a:r>
              <a:rPr lang="zh-CN" altLang="en-US" sz="1800" dirty="0">
                <a:solidFill>
                  <a:schemeClr val="tx1"/>
                </a:solidFill>
                <a:latin typeface="黑体" pitchFamily="2" charset="-122"/>
                <a:ea typeface="黑体" pitchFamily="2" charset="-122"/>
              </a:rPr>
              <a:t>时刻的安全序列 </a:t>
            </a:r>
          </a:p>
        </p:txBody>
      </p:sp>
      <p:pic>
        <p:nvPicPr>
          <p:cNvPr id="13" name="Picture 4" descr="未标题-1 拷贝"/>
          <p:cNvPicPr>
            <a:picLocks noChangeAspect="1" noChangeArrowheads="1"/>
          </p:cNvPicPr>
          <p:nvPr/>
        </p:nvPicPr>
        <p:blipFill>
          <a:blip r:embed="rId2" cstate="print"/>
          <a:srcRect/>
          <a:stretch>
            <a:fillRect/>
          </a:stretch>
        </p:blipFill>
        <p:spPr bwMode="auto">
          <a:xfrm>
            <a:off x="3026394" y="2666035"/>
            <a:ext cx="6079035" cy="2159324"/>
          </a:xfrm>
          <a:prstGeom prst="rect">
            <a:avLst/>
          </a:prstGeom>
          <a:noFill/>
          <a:ln w="9525">
            <a:noFill/>
            <a:miter lim="800000"/>
            <a:headEnd/>
            <a:tailEnd/>
          </a:ln>
        </p:spPr>
      </p:pic>
      <p:sp>
        <p:nvSpPr>
          <p:cNvPr id="10" name="矩形 9"/>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a:t>
            </a: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371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Text Box 3"/>
          <p:cNvSpPr txBox="1">
            <a:spLocks noChangeArrowheads="1"/>
          </p:cNvSpPr>
          <p:nvPr/>
        </p:nvSpPr>
        <p:spPr bwMode="auto">
          <a:xfrm>
            <a:off x="3001391" y="1027163"/>
            <a:ext cx="2954655" cy="461665"/>
          </a:xfrm>
          <a:prstGeom prst="rect">
            <a:avLst/>
          </a:prstGeom>
          <a:noFill/>
          <a:ln w="9525">
            <a:noFill/>
            <a:miter lim="800000"/>
            <a:headEnd/>
            <a:tailEnd/>
          </a:ln>
        </p:spPr>
        <p:txBody>
          <a:bodyPr wrap="none">
            <a:spAutoFit/>
          </a:bodyPr>
          <a:lstStyle/>
          <a:p>
            <a:pPr algn="l"/>
            <a:r>
              <a:rPr lang="en-US" altLang="zh-CN" dirty="0">
                <a:solidFill>
                  <a:srgbClr val="FF0000"/>
                </a:solidFill>
                <a:latin typeface="黑体" pitchFamily="2" charset="-122"/>
                <a:ea typeface="黑体" pitchFamily="2" charset="-122"/>
              </a:rPr>
              <a:t>4. </a:t>
            </a:r>
            <a:r>
              <a:rPr lang="zh-CN" altLang="en-US" dirty="0">
                <a:solidFill>
                  <a:srgbClr val="FF0000"/>
                </a:solidFill>
                <a:latin typeface="黑体" pitchFamily="2" charset="-122"/>
                <a:ea typeface="黑体" pitchFamily="2" charset="-122"/>
              </a:rPr>
              <a:t>银行家算法之例 </a:t>
            </a:r>
          </a:p>
        </p:txBody>
      </p:sp>
      <p:sp>
        <p:nvSpPr>
          <p:cNvPr id="9" name="Text Box 2"/>
          <p:cNvSpPr txBox="1">
            <a:spLocks noChangeArrowheads="1"/>
          </p:cNvSpPr>
          <p:nvPr/>
        </p:nvSpPr>
        <p:spPr bwMode="auto">
          <a:xfrm>
            <a:off x="3130798" y="1962087"/>
            <a:ext cx="5870228" cy="3807196"/>
          </a:xfrm>
          <a:prstGeom prst="rect">
            <a:avLst/>
          </a:prstGeom>
          <a:noFill/>
          <a:ln w="9525">
            <a:noFill/>
            <a:miter lim="800000"/>
            <a:headEnd/>
            <a:tailEnd/>
          </a:ln>
        </p:spPr>
        <p:txBody>
          <a:bodyPr wrap="square">
            <a:spAutoFit/>
          </a:bodyPr>
          <a:lstStyle/>
          <a:p>
            <a:pPr algn="just">
              <a:lnSpc>
                <a:spcPct val="140000"/>
              </a:lnSpc>
              <a:spcBef>
                <a:spcPct val="50000"/>
              </a:spcBef>
            </a:pPr>
            <a:r>
              <a:rPr lang="en-US" altLang="zh-CN" sz="1800" b="1" dirty="0">
                <a:solidFill>
                  <a:srgbClr val="FFC000"/>
                </a:solidFill>
                <a:latin typeface="黑体" pitchFamily="2" charset="-122"/>
                <a:ea typeface="黑体" pitchFamily="2" charset="-122"/>
              </a:rPr>
              <a:t>   (2) P</a:t>
            </a:r>
            <a:r>
              <a:rPr lang="en-US" altLang="zh-CN" sz="1800" b="1" baseline="-25000" dirty="0">
                <a:solidFill>
                  <a:srgbClr val="FFC000"/>
                </a:solidFill>
                <a:latin typeface="黑体" pitchFamily="2" charset="-122"/>
                <a:ea typeface="黑体" pitchFamily="2" charset="-122"/>
              </a:rPr>
              <a:t>1</a:t>
            </a:r>
            <a:r>
              <a:rPr lang="zh-CN" altLang="en-US" sz="1800" b="1" dirty="0">
                <a:solidFill>
                  <a:srgbClr val="FFC000"/>
                </a:solidFill>
                <a:latin typeface="黑体" pitchFamily="2" charset="-122"/>
                <a:ea typeface="黑体" pitchFamily="2" charset="-122"/>
              </a:rPr>
              <a:t>请求资源：</a:t>
            </a:r>
            <a:r>
              <a:rPr lang="en-US" altLang="zh-CN" sz="1800" b="1" dirty="0">
                <a:solidFill>
                  <a:srgbClr val="FFC000"/>
                </a:solidFill>
                <a:latin typeface="黑体" pitchFamily="2" charset="-122"/>
                <a:ea typeface="黑体" pitchFamily="2" charset="-122"/>
              </a:rPr>
              <a:t>P</a:t>
            </a:r>
            <a:r>
              <a:rPr lang="en-US" altLang="zh-CN" sz="1800" b="1" baseline="-25000" dirty="0">
                <a:solidFill>
                  <a:srgbClr val="FFC000"/>
                </a:solidFill>
                <a:latin typeface="黑体" pitchFamily="2" charset="-122"/>
                <a:ea typeface="黑体" pitchFamily="2" charset="-122"/>
              </a:rPr>
              <a:t>1</a:t>
            </a:r>
            <a:r>
              <a:rPr lang="zh-CN" altLang="en-US" sz="1800" b="1" dirty="0">
                <a:solidFill>
                  <a:srgbClr val="FFC000"/>
                </a:solidFill>
                <a:latin typeface="黑体" pitchFamily="2" charset="-122"/>
                <a:ea typeface="黑体" pitchFamily="2" charset="-122"/>
              </a:rPr>
              <a:t>发出请求向量</a:t>
            </a:r>
            <a:r>
              <a:rPr lang="en-US" altLang="zh-CN" sz="1800" b="1" dirty="0">
                <a:solidFill>
                  <a:srgbClr val="FFC000"/>
                </a:solidFill>
                <a:latin typeface="黑体" pitchFamily="2" charset="-122"/>
                <a:ea typeface="黑体" pitchFamily="2" charset="-122"/>
              </a:rPr>
              <a:t>Request</a:t>
            </a:r>
            <a:r>
              <a:rPr lang="en-US" altLang="zh-CN" sz="1800" b="1" baseline="-25000" dirty="0">
                <a:solidFill>
                  <a:srgbClr val="FFC000"/>
                </a:solidFill>
                <a:latin typeface="黑体" pitchFamily="2" charset="-122"/>
                <a:ea typeface="黑体" pitchFamily="2" charset="-122"/>
              </a:rPr>
              <a:t>1</a:t>
            </a:r>
            <a:r>
              <a:rPr lang="en-US" altLang="zh-CN" sz="1800" b="1" dirty="0">
                <a:solidFill>
                  <a:srgbClr val="FFC000"/>
                </a:solidFill>
                <a:latin typeface="黑体" pitchFamily="2" charset="-122"/>
                <a:ea typeface="黑体" pitchFamily="2" charset="-122"/>
              </a:rPr>
              <a:t>(1</a:t>
            </a:r>
            <a:r>
              <a:rPr lang="zh-CN" altLang="en-US" sz="1800" b="1" dirty="0">
                <a:solidFill>
                  <a:srgbClr val="FFC000"/>
                </a:solidFill>
                <a:latin typeface="黑体" pitchFamily="2" charset="-122"/>
                <a:ea typeface="黑体" pitchFamily="2" charset="-122"/>
              </a:rPr>
              <a:t>，</a:t>
            </a:r>
            <a:r>
              <a:rPr lang="en-US" altLang="zh-CN" sz="1800" b="1" dirty="0">
                <a:solidFill>
                  <a:srgbClr val="FFC000"/>
                </a:solidFill>
                <a:latin typeface="黑体" pitchFamily="2" charset="-122"/>
                <a:ea typeface="黑体" pitchFamily="2" charset="-122"/>
              </a:rPr>
              <a:t>0</a:t>
            </a:r>
            <a:r>
              <a:rPr lang="zh-CN" altLang="en-US" sz="1800" b="1" dirty="0">
                <a:solidFill>
                  <a:srgbClr val="FFC000"/>
                </a:solidFill>
                <a:latin typeface="黑体" pitchFamily="2" charset="-122"/>
                <a:ea typeface="黑体" pitchFamily="2" charset="-122"/>
              </a:rPr>
              <a:t>，</a:t>
            </a:r>
            <a:r>
              <a:rPr lang="en-US" altLang="zh-CN" sz="1800" b="1" dirty="0">
                <a:solidFill>
                  <a:srgbClr val="FFC000"/>
                </a:solidFill>
                <a:latin typeface="黑体" pitchFamily="2" charset="-122"/>
                <a:ea typeface="黑体" pitchFamily="2" charset="-122"/>
              </a:rPr>
              <a:t>2)</a:t>
            </a:r>
            <a:r>
              <a:rPr lang="zh-CN" altLang="en-US" sz="1800" b="1" dirty="0">
                <a:solidFill>
                  <a:srgbClr val="FFC000"/>
                </a:solidFill>
                <a:latin typeface="黑体" pitchFamily="2" charset="-122"/>
                <a:ea typeface="黑体" pitchFamily="2" charset="-122"/>
              </a:rPr>
              <a:t>，</a:t>
            </a:r>
            <a:r>
              <a:rPr lang="zh-CN" altLang="en-US" sz="1800" b="1" dirty="0">
                <a:solidFill>
                  <a:schemeClr val="tx1"/>
                </a:solidFill>
                <a:latin typeface="黑体" pitchFamily="2" charset="-122"/>
                <a:ea typeface="黑体" pitchFamily="2" charset="-122"/>
              </a:rPr>
              <a:t>系统按银行家算法进行检查：</a:t>
            </a:r>
          </a:p>
          <a:p>
            <a:pPr algn="just">
              <a:lnSpc>
                <a:spcPct val="140000"/>
              </a:lnSpc>
              <a:spcBef>
                <a:spcPct val="50000"/>
              </a:spcBef>
            </a:pPr>
            <a:r>
              <a:rPr lang="zh-CN" altLang="en-US" sz="1800" b="1" dirty="0">
                <a:solidFill>
                  <a:schemeClr val="tx1"/>
                </a:solidFill>
                <a:latin typeface="黑体" pitchFamily="2" charset="-122"/>
                <a:ea typeface="黑体" pitchFamily="2" charset="-122"/>
              </a:rPr>
              <a:t>        ① </a:t>
            </a:r>
            <a:r>
              <a:rPr lang="en-US" altLang="zh-CN" sz="1800" b="1" dirty="0">
                <a:solidFill>
                  <a:schemeClr val="tx1"/>
                </a:solidFill>
                <a:latin typeface="黑体" pitchFamily="2" charset="-122"/>
                <a:ea typeface="黑体" pitchFamily="2" charset="-122"/>
              </a:rPr>
              <a:t>Request</a:t>
            </a:r>
            <a:r>
              <a:rPr lang="en-US" altLang="zh-CN" sz="1800" b="1" baseline="-25000" dirty="0">
                <a:solidFill>
                  <a:schemeClr val="tx1"/>
                </a:solidFill>
                <a:latin typeface="黑体" pitchFamily="2" charset="-122"/>
                <a:ea typeface="黑体" pitchFamily="2" charset="-122"/>
              </a:rPr>
              <a:t>1</a:t>
            </a:r>
            <a:r>
              <a:rPr lang="en-US" altLang="zh-CN" sz="1800" b="1" dirty="0">
                <a:solidFill>
                  <a:schemeClr val="tx1"/>
                </a:solidFill>
                <a:latin typeface="黑体" pitchFamily="2" charset="-122"/>
                <a:ea typeface="黑体" pitchFamily="2" charset="-122"/>
              </a:rPr>
              <a:t>(1, 0, 2)≤Need</a:t>
            </a:r>
            <a:r>
              <a:rPr lang="en-US" altLang="zh-CN" sz="1800" b="1" baseline="-25000" dirty="0">
                <a:solidFill>
                  <a:schemeClr val="tx1"/>
                </a:solidFill>
                <a:latin typeface="黑体" pitchFamily="2" charset="-122"/>
                <a:ea typeface="黑体" pitchFamily="2" charset="-122"/>
              </a:rPr>
              <a:t>1</a:t>
            </a:r>
            <a:r>
              <a:rPr lang="en-US" altLang="zh-CN" sz="1800" b="1" dirty="0">
                <a:solidFill>
                  <a:schemeClr val="tx1"/>
                </a:solidFill>
                <a:latin typeface="黑体" pitchFamily="2" charset="-122"/>
                <a:ea typeface="黑体" pitchFamily="2" charset="-122"/>
              </a:rPr>
              <a:t>(1, 2, 2)</a:t>
            </a:r>
          </a:p>
          <a:p>
            <a:pPr algn="just">
              <a:lnSpc>
                <a:spcPct val="140000"/>
              </a:lnSpc>
              <a:spcBef>
                <a:spcPct val="50000"/>
              </a:spcBef>
            </a:pPr>
            <a:r>
              <a:rPr lang="en-US" altLang="zh-CN" sz="1800" b="1" dirty="0">
                <a:solidFill>
                  <a:schemeClr val="tx1"/>
                </a:solidFill>
                <a:latin typeface="黑体" pitchFamily="2" charset="-122"/>
                <a:ea typeface="黑体" pitchFamily="2" charset="-122"/>
              </a:rPr>
              <a:t>        ② Request</a:t>
            </a:r>
            <a:r>
              <a:rPr lang="en-US" altLang="zh-CN" sz="1800" b="1" baseline="-25000" dirty="0">
                <a:solidFill>
                  <a:schemeClr val="tx1"/>
                </a:solidFill>
                <a:latin typeface="黑体" pitchFamily="2" charset="-122"/>
                <a:ea typeface="黑体" pitchFamily="2" charset="-122"/>
              </a:rPr>
              <a:t>1</a:t>
            </a:r>
            <a:r>
              <a:rPr lang="en-US" altLang="zh-CN" sz="1800" b="1" dirty="0">
                <a:solidFill>
                  <a:schemeClr val="tx1"/>
                </a:solidFill>
                <a:latin typeface="黑体" pitchFamily="2" charset="-122"/>
                <a:ea typeface="黑体" pitchFamily="2" charset="-122"/>
              </a:rPr>
              <a:t>(1, 0, 2)≤Available</a:t>
            </a:r>
            <a:r>
              <a:rPr lang="en-US" altLang="zh-CN" sz="1800" b="1" baseline="-25000" dirty="0">
                <a:solidFill>
                  <a:schemeClr val="tx1"/>
                </a:solidFill>
                <a:latin typeface="黑体" pitchFamily="2" charset="-122"/>
                <a:ea typeface="黑体" pitchFamily="2" charset="-122"/>
              </a:rPr>
              <a:t> </a:t>
            </a:r>
            <a:r>
              <a:rPr lang="en-US" altLang="zh-CN" sz="1800" b="1" dirty="0">
                <a:solidFill>
                  <a:schemeClr val="tx1"/>
                </a:solidFill>
                <a:latin typeface="黑体" pitchFamily="2" charset="-122"/>
                <a:ea typeface="黑体" pitchFamily="2" charset="-122"/>
              </a:rPr>
              <a:t>(3, 3, 2)</a:t>
            </a:r>
          </a:p>
          <a:p>
            <a:pPr algn="just">
              <a:lnSpc>
                <a:spcPct val="140000"/>
              </a:lnSpc>
              <a:spcBef>
                <a:spcPct val="50000"/>
              </a:spcBef>
            </a:pPr>
            <a:r>
              <a:rPr lang="en-US" altLang="zh-CN" sz="1800" b="1" dirty="0">
                <a:solidFill>
                  <a:schemeClr val="tx1"/>
                </a:solidFill>
                <a:latin typeface="黑体" pitchFamily="2" charset="-122"/>
                <a:ea typeface="黑体" pitchFamily="2" charset="-122"/>
              </a:rPr>
              <a:t>        ③ </a:t>
            </a:r>
            <a:r>
              <a:rPr lang="zh-CN" altLang="en-US" sz="1800" b="1" dirty="0">
                <a:solidFill>
                  <a:schemeClr val="tx1"/>
                </a:solidFill>
                <a:latin typeface="黑体" pitchFamily="2" charset="-122"/>
                <a:ea typeface="黑体" pitchFamily="2" charset="-122"/>
              </a:rPr>
              <a:t>系统先假定可为</a:t>
            </a:r>
            <a:r>
              <a:rPr lang="en-US" altLang="zh-CN" sz="1800" b="1" dirty="0">
                <a:solidFill>
                  <a:schemeClr val="tx1"/>
                </a:solidFill>
                <a:latin typeface="黑体" pitchFamily="2" charset="-122"/>
                <a:ea typeface="黑体" pitchFamily="2" charset="-122"/>
              </a:rPr>
              <a:t>P</a:t>
            </a:r>
            <a:r>
              <a:rPr lang="en-US" altLang="zh-CN" sz="1800" b="1" baseline="-25000" dirty="0">
                <a:solidFill>
                  <a:schemeClr val="tx1"/>
                </a:solidFill>
                <a:latin typeface="黑体" pitchFamily="2" charset="-122"/>
                <a:ea typeface="黑体" pitchFamily="2" charset="-122"/>
              </a:rPr>
              <a:t>1</a:t>
            </a:r>
            <a:r>
              <a:rPr lang="zh-CN" altLang="en-US" sz="1800" b="1" dirty="0">
                <a:solidFill>
                  <a:schemeClr val="tx1"/>
                </a:solidFill>
                <a:latin typeface="黑体" pitchFamily="2" charset="-122"/>
                <a:ea typeface="黑体" pitchFamily="2" charset="-122"/>
              </a:rPr>
              <a:t>分配资源，并修改</a:t>
            </a:r>
            <a:r>
              <a:rPr lang="en-US" altLang="zh-CN" sz="1800" b="1" dirty="0">
                <a:solidFill>
                  <a:schemeClr val="tx1"/>
                </a:solidFill>
                <a:latin typeface="黑体" pitchFamily="2" charset="-122"/>
                <a:ea typeface="黑体" pitchFamily="2" charset="-122"/>
              </a:rPr>
              <a:t>Available, Allocation</a:t>
            </a:r>
            <a:r>
              <a:rPr lang="en-US" altLang="zh-CN" sz="1800" b="1" baseline="-25000" dirty="0">
                <a:solidFill>
                  <a:schemeClr val="tx1"/>
                </a:solidFill>
                <a:latin typeface="黑体" pitchFamily="2" charset="-122"/>
                <a:ea typeface="黑体" pitchFamily="2" charset="-122"/>
              </a:rPr>
              <a:t>1</a:t>
            </a:r>
            <a:r>
              <a:rPr lang="zh-CN" altLang="en-US" sz="1800" b="1" dirty="0">
                <a:solidFill>
                  <a:schemeClr val="tx1"/>
                </a:solidFill>
                <a:latin typeface="黑体" pitchFamily="2" charset="-122"/>
                <a:ea typeface="黑体" pitchFamily="2" charset="-122"/>
              </a:rPr>
              <a:t>和</a:t>
            </a:r>
            <a:r>
              <a:rPr lang="en-US" altLang="zh-CN" sz="1800" b="1" dirty="0">
                <a:solidFill>
                  <a:schemeClr val="tx1"/>
                </a:solidFill>
                <a:latin typeface="黑体" pitchFamily="2" charset="-122"/>
                <a:ea typeface="黑体" pitchFamily="2" charset="-122"/>
              </a:rPr>
              <a:t>Need</a:t>
            </a:r>
            <a:r>
              <a:rPr lang="en-US" altLang="zh-CN" sz="1800" b="1" baseline="-25000" dirty="0">
                <a:solidFill>
                  <a:schemeClr val="tx1"/>
                </a:solidFill>
                <a:latin typeface="黑体" pitchFamily="2" charset="-122"/>
                <a:ea typeface="黑体" pitchFamily="2" charset="-122"/>
              </a:rPr>
              <a:t>1</a:t>
            </a:r>
            <a:r>
              <a:rPr lang="zh-CN" altLang="en-US" sz="1800" b="1" dirty="0">
                <a:solidFill>
                  <a:schemeClr val="tx1"/>
                </a:solidFill>
                <a:latin typeface="黑体" pitchFamily="2" charset="-122"/>
                <a:ea typeface="黑体" pitchFamily="2" charset="-122"/>
              </a:rPr>
              <a:t>向量，由此形成的资源变化情况如图 </a:t>
            </a:r>
            <a:r>
              <a:rPr lang="en-US" altLang="zh-CN" sz="1800" b="1" dirty="0">
                <a:solidFill>
                  <a:schemeClr val="tx1"/>
                </a:solidFill>
                <a:latin typeface="黑体" pitchFamily="2" charset="-122"/>
                <a:ea typeface="黑体" pitchFamily="2" charset="-122"/>
              </a:rPr>
              <a:t>3-16 </a:t>
            </a:r>
            <a:r>
              <a:rPr lang="zh-CN" altLang="en-US" sz="1800" b="1" dirty="0">
                <a:solidFill>
                  <a:schemeClr val="tx1"/>
                </a:solidFill>
                <a:latin typeface="黑体" pitchFamily="2" charset="-122"/>
                <a:ea typeface="黑体" pitchFamily="2" charset="-122"/>
              </a:rPr>
              <a:t>中的圆括号所示。</a:t>
            </a:r>
          </a:p>
          <a:p>
            <a:pPr algn="l">
              <a:lnSpc>
                <a:spcPct val="140000"/>
              </a:lnSpc>
              <a:spcBef>
                <a:spcPct val="50000"/>
              </a:spcBef>
            </a:pPr>
            <a:r>
              <a:rPr lang="zh-CN" altLang="en-US" sz="1800" b="1" dirty="0">
                <a:solidFill>
                  <a:schemeClr val="tx1"/>
                </a:solidFill>
                <a:latin typeface="黑体" pitchFamily="2" charset="-122"/>
                <a:ea typeface="黑体" pitchFamily="2" charset="-122"/>
              </a:rPr>
              <a:t>        ④ 再利用安全性算法检查此时系统是否安全</a:t>
            </a:r>
            <a:r>
              <a:rPr lang="zh-CN" altLang="en-US" sz="2000" dirty="0">
                <a:solidFill>
                  <a:schemeClr val="tx1"/>
                </a:solidFill>
                <a:latin typeface="黑体" pitchFamily="2" charset="-122"/>
                <a:ea typeface="黑体" pitchFamily="2" charset="-122"/>
              </a:rPr>
              <a:t>。 </a:t>
            </a:r>
          </a:p>
        </p:txBody>
      </p:sp>
      <p:sp>
        <p:nvSpPr>
          <p:cNvPr id="8" name="矩形 7"/>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a:t>
            </a: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8209328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Text Box 3"/>
          <p:cNvSpPr txBox="1">
            <a:spLocks noChangeArrowheads="1"/>
          </p:cNvSpPr>
          <p:nvPr/>
        </p:nvSpPr>
        <p:spPr bwMode="auto">
          <a:xfrm>
            <a:off x="3001391" y="1027163"/>
            <a:ext cx="2954655" cy="461665"/>
          </a:xfrm>
          <a:prstGeom prst="rect">
            <a:avLst/>
          </a:prstGeom>
          <a:noFill/>
          <a:ln w="9525">
            <a:noFill/>
            <a:miter lim="800000"/>
            <a:headEnd/>
            <a:tailEnd/>
          </a:ln>
        </p:spPr>
        <p:txBody>
          <a:bodyPr wrap="none">
            <a:spAutoFit/>
          </a:bodyPr>
          <a:lstStyle/>
          <a:p>
            <a:pPr algn="l"/>
            <a:r>
              <a:rPr lang="en-US" altLang="zh-CN" dirty="0">
                <a:solidFill>
                  <a:srgbClr val="FF0000"/>
                </a:solidFill>
                <a:latin typeface="黑体" pitchFamily="2" charset="-122"/>
                <a:ea typeface="黑体" pitchFamily="2" charset="-122"/>
              </a:rPr>
              <a:t>4. </a:t>
            </a:r>
            <a:r>
              <a:rPr lang="zh-CN" altLang="en-US" dirty="0">
                <a:solidFill>
                  <a:srgbClr val="FF0000"/>
                </a:solidFill>
                <a:latin typeface="黑体" pitchFamily="2" charset="-122"/>
                <a:ea typeface="黑体" pitchFamily="2" charset="-122"/>
              </a:rPr>
              <a:t>银行家算法之例 </a:t>
            </a:r>
          </a:p>
        </p:txBody>
      </p:sp>
      <p:sp>
        <p:nvSpPr>
          <p:cNvPr id="8" name="Text Box 2"/>
          <p:cNvSpPr txBox="1">
            <a:spLocks noChangeArrowheads="1"/>
          </p:cNvSpPr>
          <p:nvPr/>
        </p:nvSpPr>
        <p:spPr bwMode="auto">
          <a:xfrm>
            <a:off x="3563888" y="6224735"/>
            <a:ext cx="3810000" cy="366713"/>
          </a:xfrm>
          <a:prstGeom prst="rect">
            <a:avLst/>
          </a:prstGeom>
          <a:noFill/>
          <a:ln w="9525">
            <a:noFill/>
            <a:miter lim="800000"/>
            <a:headEnd/>
            <a:tailEnd/>
          </a:ln>
        </p:spPr>
        <p:txBody>
          <a:bodyPr wrap="none">
            <a:spAutoFit/>
          </a:bodyPr>
          <a:lstStyle/>
          <a:p>
            <a:pPr algn="l"/>
            <a:r>
              <a:rPr lang="zh-CN" altLang="en-US" sz="1800" b="1" dirty="0">
                <a:solidFill>
                  <a:schemeClr val="tx1"/>
                </a:solidFill>
                <a:ea typeface="宋体" charset="-122"/>
              </a:rPr>
              <a:t>图 </a:t>
            </a:r>
            <a:r>
              <a:rPr lang="en-US" altLang="zh-CN" sz="1800" b="1" dirty="0">
                <a:solidFill>
                  <a:schemeClr val="tx1"/>
                </a:solidFill>
                <a:ea typeface="宋体" charset="-122"/>
              </a:rPr>
              <a:t>3-18  P</a:t>
            </a:r>
            <a:r>
              <a:rPr lang="en-US" altLang="zh-CN" sz="1800" b="1" baseline="-25000" dirty="0">
                <a:solidFill>
                  <a:schemeClr val="tx1"/>
                </a:solidFill>
                <a:ea typeface="宋体" charset="-122"/>
              </a:rPr>
              <a:t>1</a:t>
            </a:r>
            <a:r>
              <a:rPr lang="zh-CN" altLang="en-US" sz="1800" b="1" dirty="0">
                <a:solidFill>
                  <a:schemeClr val="tx1"/>
                </a:solidFill>
                <a:ea typeface="宋体" charset="-122"/>
              </a:rPr>
              <a:t>申请资源时的安全性检查 </a:t>
            </a:r>
          </a:p>
        </p:txBody>
      </p:sp>
      <p:pic>
        <p:nvPicPr>
          <p:cNvPr id="10" name="Picture 3" descr="未标题-1 拷贝"/>
          <p:cNvPicPr>
            <a:picLocks noChangeAspect="1" noChangeArrowheads="1"/>
          </p:cNvPicPr>
          <p:nvPr/>
        </p:nvPicPr>
        <p:blipFill>
          <a:blip r:embed="rId2" cstate="print"/>
          <a:srcRect/>
          <a:stretch>
            <a:fillRect/>
          </a:stretch>
        </p:blipFill>
        <p:spPr bwMode="auto">
          <a:xfrm>
            <a:off x="65311" y="2683965"/>
            <a:ext cx="9144000" cy="3302000"/>
          </a:xfrm>
          <a:prstGeom prst="rect">
            <a:avLst/>
          </a:prstGeom>
          <a:noFill/>
          <a:ln w="9525">
            <a:noFill/>
            <a:miter lim="800000"/>
            <a:headEnd/>
            <a:tailEnd/>
          </a:ln>
        </p:spPr>
      </p:pic>
      <p:sp>
        <p:nvSpPr>
          <p:cNvPr id="9" name="矩形 8"/>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a:t>
            </a: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762223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Text Box 3"/>
          <p:cNvSpPr txBox="1">
            <a:spLocks noChangeArrowheads="1"/>
          </p:cNvSpPr>
          <p:nvPr/>
        </p:nvSpPr>
        <p:spPr bwMode="auto">
          <a:xfrm>
            <a:off x="3001391" y="1027163"/>
            <a:ext cx="2492990" cy="461665"/>
          </a:xfrm>
          <a:prstGeom prst="rect">
            <a:avLst/>
          </a:prstGeom>
          <a:noFill/>
          <a:ln w="9525">
            <a:noFill/>
            <a:miter lim="800000"/>
            <a:headEnd/>
            <a:tailEnd/>
          </a:ln>
        </p:spPr>
        <p:txBody>
          <a:bodyPr wrap="none">
            <a:spAutoFit/>
          </a:bodyPr>
          <a:lstStyle/>
          <a:p>
            <a:pPr algn="l"/>
            <a:r>
              <a:rPr lang="zh-CN" altLang="en-US" dirty="0" smtClean="0">
                <a:solidFill>
                  <a:srgbClr val="FF0000"/>
                </a:solidFill>
                <a:latin typeface="黑体" pitchFamily="2" charset="-122"/>
                <a:ea typeface="黑体" pitchFamily="2" charset="-122"/>
              </a:rPr>
              <a:t>银行家</a:t>
            </a:r>
            <a:r>
              <a:rPr lang="zh-CN" altLang="en-US" dirty="0">
                <a:solidFill>
                  <a:srgbClr val="FF0000"/>
                </a:solidFill>
                <a:latin typeface="黑体" pitchFamily="2" charset="-122"/>
                <a:ea typeface="黑体" pitchFamily="2" charset="-122"/>
              </a:rPr>
              <a:t>算法之例 </a:t>
            </a:r>
          </a:p>
        </p:txBody>
      </p:sp>
      <p:sp>
        <p:nvSpPr>
          <p:cNvPr id="8" name="Text Box 2"/>
          <p:cNvSpPr txBox="1">
            <a:spLocks noChangeArrowheads="1"/>
          </p:cNvSpPr>
          <p:nvPr/>
        </p:nvSpPr>
        <p:spPr bwMode="auto">
          <a:xfrm>
            <a:off x="3136268" y="1617762"/>
            <a:ext cx="5859288" cy="2019014"/>
          </a:xfrm>
          <a:prstGeom prst="rect">
            <a:avLst/>
          </a:prstGeom>
          <a:noFill/>
          <a:ln w="9525">
            <a:noFill/>
            <a:miter lim="800000"/>
            <a:headEnd/>
            <a:tailEnd/>
          </a:ln>
        </p:spPr>
        <p:txBody>
          <a:bodyPr wrap="square">
            <a:spAutoFit/>
          </a:bodyPr>
          <a:lstStyle/>
          <a:p>
            <a:pPr algn="just">
              <a:lnSpc>
                <a:spcPct val="130000"/>
              </a:lnSpc>
              <a:spcBef>
                <a:spcPct val="50000"/>
              </a:spcBef>
            </a:pPr>
            <a:r>
              <a:rPr lang="en-US" altLang="zh-CN" sz="1600" b="1" dirty="0">
                <a:solidFill>
                  <a:srgbClr val="FFC000"/>
                </a:solidFill>
                <a:latin typeface="黑体" pitchFamily="2" charset="-122"/>
                <a:ea typeface="黑体" pitchFamily="2" charset="-122"/>
              </a:rPr>
              <a:t>     (3) P</a:t>
            </a:r>
            <a:r>
              <a:rPr lang="en-US" altLang="zh-CN" sz="1600" b="1" baseline="-25000" dirty="0">
                <a:solidFill>
                  <a:srgbClr val="FFC000"/>
                </a:solidFill>
                <a:latin typeface="黑体" pitchFamily="2" charset="-122"/>
                <a:ea typeface="黑体" pitchFamily="2" charset="-122"/>
              </a:rPr>
              <a:t>4</a:t>
            </a:r>
            <a:r>
              <a:rPr lang="zh-CN" altLang="en-US" sz="1600" b="1" dirty="0">
                <a:solidFill>
                  <a:srgbClr val="FFC000"/>
                </a:solidFill>
                <a:latin typeface="黑体" pitchFamily="2" charset="-122"/>
                <a:ea typeface="黑体" pitchFamily="2" charset="-122"/>
              </a:rPr>
              <a:t>请求资源：</a:t>
            </a:r>
            <a:r>
              <a:rPr lang="en-US" altLang="zh-CN" sz="1600" b="1" dirty="0">
                <a:solidFill>
                  <a:srgbClr val="FFC000"/>
                </a:solidFill>
                <a:latin typeface="黑体" pitchFamily="2" charset="-122"/>
                <a:ea typeface="黑体" pitchFamily="2" charset="-122"/>
              </a:rPr>
              <a:t>P</a:t>
            </a:r>
            <a:r>
              <a:rPr lang="en-US" altLang="zh-CN" sz="1600" b="1" baseline="-25000" dirty="0">
                <a:solidFill>
                  <a:srgbClr val="FFC000"/>
                </a:solidFill>
                <a:latin typeface="黑体" pitchFamily="2" charset="-122"/>
                <a:ea typeface="黑体" pitchFamily="2" charset="-122"/>
              </a:rPr>
              <a:t>4</a:t>
            </a:r>
            <a:r>
              <a:rPr lang="zh-CN" altLang="en-US" sz="1600" b="1" dirty="0">
                <a:solidFill>
                  <a:srgbClr val="FFC000"/>
                </a:solidFill>
                <a:latin typeface="黑体" pitchFamily="2" charset="-122"/>
                <a:ea typeface="黑体" pitchFamily="2" charset="-122"/>
              </a:rPr>
              <a:t>发出请求向量</a:t>
            </a:r>
            <a:r>
              <a:rPr lang="en-US" altLang="zh-CN" sz="1600" b="1" dirty="0">
                <a:solidFill>
                  <a:srgbClr val="FFC000"/>
                </a:solidFill>
                <a:latin typeface="黑体" pitchFamily="2" charset="-122"/>
                <a:ea typeface="黑体" pitchFamily="2" charset="-122"/>
              </a:rPr>
              <a:t>Request</a:t>
            </a:r>
            <a:r>
              <a:rPr lang="en-US" altLang="zh-CN" sz="1600" b="1" baseline="-25000" dirty="0">
                <a:solidFill>
                  <a:srgbClr val="FFC000"/>
                </a:solidFill>
                <a:latin typeface="黑体" pitchFamily="2" charset="-122"/>
                <a:ea typeface="黑体" pitchFamily="2" charset="-122"/>
              </a:rPr>
              <a:t>4</a:t>
            </a:r>
            <a:r>
              <a:rPr lang="en-US" altLang="zh-CN" sz="1600" b="1" dirty="0">
                <a:solidFill>
                  <a:srgbClr val="FFC000"/>
                </a:solidFill>
                <a:latin typeface="黑体" pitchFamily="2" charset="-122"/>
                <a:ea typeface="黑体" pitchFamily="2" charset="-122"/>
              </a:rPr>
              <a:t>(3</a:t>
            </a:r>
            <a:r>
              <a:rPr lang="zh-CN" altLang="en-US" sz="1600" b="1" dirty="0">
                <a:solidFill>
                  <a:srgbClr val="FFC000"/>
                </a:solidFill>
                <a:latin typeface="黑体" pitchFamily="2" charset="-122"/>
                <a:ea typeface="黑体" pitchFamily="2" charset="-122"/>
              </a:rPr>
              <a:t>，</a:t>
            </a:r>
            <a:r>
              <a:rPr lang="en-US" altLang="zh-CN" sz="1600" b="1" dirty="0">
                <a:solidFill>
                  <a:srgbClr val="FFC000"/>
                </a:solidFill>
                <a:latin typeface="黑体" pitchFamily="2" charset="-122"/>
                <a:ea typeface="黑体" pitchFamily="2" charset="-122"/>
              </a:rPr>
              <a:t>3</a:t>
            </a:r>
            <a:r>
              <a:rPr lang="zh-CN" altLang="en-US" sz="1600" b="1" dirty="0">
                <a:solidFill>
                  <a:srgbClr val="FFC000"/>
                </a:solidFill>
                <a:latin typeface="黑体" pitchFamily="2" charset="-122"/>
                <a:ea typeface="黑体" pitchFamily="2" charset="-122"/>
              </a:rPr>
              <a:t>，</a:t>
            </a:r>
            <a:r>
              <a:rPr lang="en-US" altLang="zh-CN" sz="1600" b="1" dirty="0">
                <a:solidFill>
                  <a:srgbClr val="FFC000"/>
                </a:solidFill>
                <a:latin typeface="黑体" pitchFamily="2" charset="-122"/>
                <a:ea typeface="黑体" pitchFamily="2" charset="-122"/>
              </a:rPr>
              <a:t>0)</a:t>
            </a:r>
            <a:r>
              <a:rPr lang="zh-CN" altLang="en-US" sz="1600" b="1" dirty="0">
                <a:solidFill>
                  <a:srgbClr val="FFC000"/>
                </a:solidFill>
                <a:latin typeface="黑体" pitchFamily="2" charset="-122"/>
                <a:ea typeface="黑体" pitchFamily="2" charset="-122"/>
              </a:rPr>
              <a:t>，系统按银行家算法进行检查：</a:t>
            </a:r>
          </a:p>
          <a:p>
            <a:pPr algn="just">
              <a:lnSpc>
                <a:spcPct val="130000"/>
              </a:lnSpc>
              <a:spcBef>
                <a:spcPct val="50000"/>
              </a:spcBef>
            </a:pPr>
            <a:r>
              <a:rPr lang="zh-CN" altLang="en-US" sz="1600" b="1" dirty="0">
                <a:solidFill>
                  <a:prstClr val="black"/>
                </a:solidFill>
                <a:latin typeface="黑体" pitchFamily="2" charset="-122"/>
                <a:ea typeface="黑体" pitchFamily="2" charset="-122"/>
              </a:rPr>
              <a:t>       </a:t>
            </a:r>
            <a:r>
              <a:rPr lang="zh-CN" altLang="en-US" sz="1600" b="1" dirty="0">
                <a:solidFill>
                  <a:schemeClr val="tx1"/>
                </a:solidFill>
                <a:latin typeface="黑体" pitchFamily="2" charset="-122"/>
                <a:ea typeface="黑体" pitchFamily="2" charset="-122"/>
              </a:rPr>
              <a:t>① </a:t>
            </a:r>
            <a:r>
              <a:rPr lang="en-US" altLang="zh-CN" sz="1600" b="1" dirty="0">
                <a:solidFill>
                  <a:schemeClr val="tx1"/>
                </a:solidFill>
                <a:latin typeface="黑体" pitchFamily="2" charset="-122"/>
                <a:ea typeface="黑体" pitchFamily="2" charset="-122"/>
              </a:rPr>
              <a:t>Request</a:t>
            </a:r>
            <a:r>
              <a:rPr lang="en-US" altLang="zh-CN" sz="1600" b="1" baseline="-25000" dirty="0">
                <a:solidFill>
                  <a:schemeClr val="tx1"/>
                </a:solidFill>
                <a:latin typeface="黑体" pitchFamily="2" charset="-122"/>
                <a:ea typeface="黑体" pitchFamily="2" charset="-122"/>
              </a:rPr>
              <a:t>4</a:t>
            </a:r>
            <a:r>
              <a:rPr lang="en-US" altLang="zh-CN" sz="1600" b="1" dirty="0">
                <a:solidFill>
                  <a:schemeClr val="tx1"/>
                </a:solidFill>
                <a:latin typeface="黑体" pitchFamily="2" charset="-122"/>
                <a:ea typeface="黑体" pitchFamily="2" charset="-122"/>
              </a:rPr>
              <a:t>(3, 3, 0)≤Need</a:t>
            </a:r>
            <a:r>
              <a:rPr lang="en-US" altLang="zh-CN" sz="1600" b="1" baseline="-25000" dirty="0">
                <a:solidFill>
                  <a:schemeClr val="tx1"/>
                </a:solidFill>
                <a:latin typeface="黑体" pitchFamily="2" charset="-122"/>
                <a:ea typeface="黑体" pitchFamily="2" charset="-122"/>
              </a:rPr>
              <a:t>4</a:t>
            </a:r>
            <a:r>
              <a:rPr lang="en-US" altLang="zh-CN" sz="1600" b="1" dirty="0">
                <a:solidFill>
                  <a:schemeClr val="tx1"/>
                </a:solidFill>
                <a:latin typeface="黑体" pitchFamily="2" charset="-122"/>
                <a:ea typeface="黑体" pitchFamily="2" charset="-122"/>
              </a:rPr>
              <a:t>(4, 3, 1);</a:t>
            </a:r>
          </a:p>
          <a:p>
            <a:pPr algn="just">
              <a:lnSpc>
                <a:spcPct val="130000"/>
              </a:lnSpc>
              <a:spcBef>
                <a:spcPct val="50000"/>
              </a:spcBef>
            </a:pPr>
            <a:r>
              <a:rPr lang="en-US" altLang="zh-CN" sz="1600" b="1" dirty="0">
                <a:solidFill>
                  <a:schemeClr val="tx1"/>
                </a:solidFill>
                <a:latin typeface="黑体" pitchFamily="2" charset="-122"/>
                <a:ea typeface="黑体" pitchFamily="2" charset="-122"/>
              </a:rPr>
              <a:t>       ② </a:t>
            </a:r>
            <a:r>
              <a:rPr lang="en-US" altLang="zh-CN" sz="1600" b="1" dirty="0">
                <a:solidFill>
                  <a:srgbClr val="FF0000"/>
                </a:solidFill>
                <a:latin typeface="黑体" pitchFamily="2" charset="-122"/>
                <a:ea typeface="黑体" pitchFamily="2" charset="-122"/>
              </a:rPr>
              <a:t>Request</a:t>
            </a:r>
            <a:r>
              <a:rPr lang="en-US" altLang="zh-CN" sz="1600" b="1" baseline="-25000" dirty="0">
                <a:solidFill>
                  <a:srgbClr val="FF0000"/>
                </a:solidFill>
                <a:latin typeface="黑体" pitchFamily="2" charset="-122"/>
                <a:ea typeface="黑体" pitchFamily="2" charset="-122"/>
              </a:rPr>
              <a:t>4</a:t>
            </a:r>
            <a:r>
              <a:rPr lang="en-US" altLang="zh-CN" sz="1600" b="1" dirty="0">
                <a:solidFill>
                  <a:srgbClr val="FF0000"/>
                </a:solidFill>
                <a:latin typeface="黑体" pitchFamily="2" charset="-122"/>
                <a:ea typeface="黑体" pitchFamily="2" charset="-122"/>
              </a:rPr>
              <a:t>(3, 3, 0)       Available(2, 3, 0)</a:t>
            </a:r>
            <a:r>
              <a:rPr lang="zh-CN" altLang="en-US" sz="1600" b="1" dirty="0">
                <a:solidFill>
                  <a:srgbClr val="FF0000"/>
                </a:solidFill>
                <a:latin typeface="黑体" pitchFamily="2" charset="-122"/>
                <a:ea typeface="黑体" pitchFamily="2" charset="-122"/>
              </a:rPr>
              <a:t>，让</a:t>
            </a:r>
            <a:r>
              <a:rPr lang="en-US" altLang="zh-CN" sz="1600" b="1" dirty="0">
                <a:solidFill>
                  <a:srgbClr val="FF0000"/>
                </a:solidFill>
                <a:latin typeface="黑体" pitchFamily="2" charset="-122"/>
                <a:ea typeface="黑体" pitchFamily="2" charset="-122"/>
              </a:rPr>
              <a:t>P</a:t>
            </a:r>
            <a:r>
              <a:rPr lang="en-US" altLang="zh-CN" sz="1600" b="1" baseline="-25000" dirty="0">
                <a:solidFill>
                  <a:srgbClr val="FF0000"/>
                </a:solidFill>
                <a:latin typeface="黑体" pitchFamily="2" charset="-122"/>
                <a:ea typeface="黑体" pitchFamily="2" charset="-122"/>
              </a:rPr>
              <a:t>4</a:t>
            </a:r>
            <a:r>
              <a:rPr lang="zh-CN" altLang="en-US" sz="1600" b="1" dirty="0">
                <a:solidFill>
                  <a:srgbClr val="FF0000"/>
                </a:solidFill>
                <a:latin typeface="黑体" pitchFamily="2" charset="-122"/>
                <a:ea typeface="黑体" pitchFamily="2" charset="-122"/>
              </a:rPr>
              <a:t>等待</a:t>
            </a:r>
            <a:r>
              <a:rPr lang="zh-CN" altLang="en-US" sz="2000" b="1" dirty="0">
                <a:solidFill>
                  <a:prstClr val="black"/>
                </a:solidFill>
                <a:latin typeface="黑体" pitchFamily="2" charset="-122"/>
                <a:ea typeface="黑体" pitchFamily="2" charset="-122"/>
              </a:rPr>
              <a:t>   </a:t>
            </a:r>
          </a:p>
        </p:txBody>
      </p:sp>
      <p:sp>
        <p:nvSpPr>
          <p:cNvPr id="10" name="Text Box 2"/>
          <p:cNvSpPr txBox="1">
            <a:spLocks noChangeArrowheads="1"/>
          </p:cNvSpPr>
          <p:nvPr/>
        </p:nvSpPr>
        <p:spPr bwMode="auto">
          <a:xfrm>
            <a:off x="3347864" y="3836888"/>
            <a:ext cx="5647692" cy="2462213"/>
          </a:xfrm>
          <a:prstGeom prst="rect">
            <a:avLst/>
          </a:prstGeom>
          <a:noFill/>
          <a:ln w="9525">
            <a:noFill/>
            <a:miter lim="800000"/>
            <a:headEnd/>
            <a:tailEnd/>
          </a:ln>
        </p:spPr>
        <p:txBody>
          <a:bodyPr wrap="square">
            <a:spAutoFit/>
          </a:bodyPr>
          <a:lstStyle/>
          <a:p>
            <a:pPr algn="just">
              <a:lnSpc>
                <a:spcPct val="130000"/>
              </a:lnSpc>
              <a:spcBef>
                <a:spcPct val="50000"/>
              </a:spcBef>
            </a:pPr>
            <a:r>
              <a:rPr lang="en-US" altLang="zh-CN" sz="2000" dirty="0">
                <a:solidFill>
                  <a:prstClr val="black"/>
                </a:solidFill>
                <a:latin typeface="黑体" pitchFamily="2" charset="-122"/>
                <a:ea typeface="黑体" pitchFamily="2" charset="-122"/>
              </a:rPr>
              <a:t>  </a:t>
            </a:r>
            <a:r>
              <a:rPr lang="en-US" altLang="zh-CN" sz="1600" b="1" dirty="0">
                <a:solidFill>
                  <a:srgbClr val="FFC000"/>
                </a:solidFill>
                <a:latin typeface="黑体" pitchFamily="2" charset="-122"/>
                <a:ea typeface="黑体" pitchFamily="2" charset="-122"/>
              </a:rPr>
              <a:t>(4) P</a:t>
            </a:r>
            <a:r>
              <a:rPr lang="en-US" altLang="zh-CN" sz="1600" b="1" baseline="-25000" dirty="0">
                <a:solidFill>
                  <a:srgbClr val="FFC000"/>
                </a:solidFill>
                <a:latin typeface="黑体" pitchFamily="2" charset="-122"/>
                <a:ea typeface="黑体" pitchFamily="2" charset="-122"/>
              </a:rPr>
              <a:t>0</a:t>
            </a:r>
            <a:r>
              <a:rPr lang="zh-CN" altLang="en-US" sz="1600" b="1" dirty="0">
                <a:solidFill>
                  <a:srgbClr val="FFC000"/>
                </a:solidFill>
                <a:latin typeface="黑体" pitchFamily="2" charset="-122"/>
                <a:ea typeface="黑体" pitchFamily="2" charset="-122"/>
              </a:rPr>
              <a:t>请求资源：</a:t>
            </a:r>
            <a:r>
              <a:rPr lang="en-US" altLang="zh-CN" sz="1600" b="1" dirty="0">
                <a:solidFill>
                  <a:srgbClr val="FFC000"/>
                </a:solidFill>
                <a:latin typeface="黑体" pitchFamily="2" charset="-122"/>
                <a:ea typeface="黑体" pitchFamily="2" charset="-122"/>
              </a:rPr>
              <a:t>P</a:t>
            </a:r>
            <a:r>
              <a:rPr lang="en-US" altLang="zh-CN" sz="1600" b="1" baseline="-25000" dirty="0">
                <a:solidFill>
                  <a:srgbClr val="FFC000"/>
                </a:solidFill>
                <a:latin typeface="黑体" pitchFamily="2" charset="-122"/>
                <a:ea typeface="黑体" pitchFamily="2" charset="-122"/>
              </a:rPr>
              <a:t>0</a:t>
            </a:r>
            <a:r>
              <a:rPr lang="zh-CN" altLang="en-US" sz="1600" b="1" dirty="0">
                <a:solidFill>
                  <a:srgbClr val="FFC000"/>
                </a:solidFill>
                <a:latin typeface="黑体" pitchFamily="2" charset="-122"/>
                <a:ea typeface="黑体" pitchFamily="2" charset="-122"/>
              </a:rPr>
              <a:t>发出请求向量</a:t>
            </a:r>
            <a:r>
              <a:rPr lang="en-US" altLang="zh-CN" sz="1600" b="1" dirty="0">
                <a:solidFill>
                  <a:srgbClr val="FFC000"/>
                </a:solidFill>
                <a:latin typeface="黑体" pitchFamily="2" charset="-122"/>
                <a:ea typeface="黑体" pitchFamily="2" charset="-122"/>
              </a:rPr>
              <a:t>Requst</a:t>
            </a:r>
            <a:r>
              <a:rPr lang="en-US" altLang="zh-CN" sz="1600" b="1" baseline="-25000" dirty="0">
                <a:solidFill>
                  <a:srgbClr val="FFC000"/>
                </a:solidFill>
                <a:latin typeface="黑体" pitchFamily="2" charset="-122"/>
                <a:ea typeface="黑体" pitchFamily="2" charset="-122"/>
              </a:rPr>
              <a:t>0</a:t>
            </a:r>
            <a:r>
              <a:rPr lang="en-US" altLang="zh-CN" sz="1600" b="1" dirty="0">
                <a:solidFill>
                  <a:srgbClr val="FFC000"/>
                </a:solidFill>
                <a:latin typeface="黑体" pitchFamily="2" charset="-122"/>
                <a:ea typeface="黑体" pitchFamily="2" charset="-122"/>
              </a:rPr>
              <a:t>(0</a:t>
            </a:r>
            <a:r>
              <a:rPr lang="zh-CN" altLang="en-US" sz="1600" b="1" dirty="0">
                <a:solidFill>
                  <a:srgbClr val="FFC000"/>
                </a:solidFill>
                <a:latin typeface="黑体" pitchFamily="2" charset="-122"/>
                <a:ea typeface="黑体" pitchFamily="2" charset="-122"/>
              </a:rPr>
              <a:t>，</a:t>
            </a:r>
            <a:r>
              <a:rPr lang="en-US" altLang="zh-CN" sz="1600" b="1" dirty="0">
                <a:solidFill>
                  <a:srgbClr val="FFC000"/>
                </a:solidFill>
                <a:latin typeface="黑体" pitchFamily="2" charset="-122"/>
                <a:ea typeface="黑体" pitchFamily="2" charset="-122"/>
              </a:rPr>
              <a:t>2</a:t>
            </a:r>
            <a:r>
              <a:rPr lang="zh-CN" altLang="en-US" sz="1600" b="1" dirty="0">
                <a:solidFill>
                  <a:srgbClr val="FFC000"/>
                </a:solidFill>
                <a:latin typeface="黑体" pitchFamily="2" charset="-122"/>
                <a:ea typeface="黑体" pitchFamily="2" charset="-122"/>
              </a:rPr>
              <a:t>，</a:t>
            </a:r>
            <a:r>
              <a:rPr lang="en-US" altLang="zh-CN" sz="1600" b="1" dirty="0">
                <a:solidFill>
                  <a:srgbClr val="FFC000"/>
                </a:solidFill>
                <a:latin typeface="黑体" pitchFamily="2" charset="-122"/>
                <a:ea typeface="黑体" pitchFamily="2" charset="-122"/>
              </a:rPr>
              <a:t>0)</a:t>
            </a:r>
            <a:r>
              <a:rPr lang="zh-CN" altLang="en-US" sz="1600" b="1" dirty="0">
                <a:solidFill>
                  <a:srgbClr val="FFC000"/>
                </a:solidFill>
                <a:latin typeface="黑体" pitchFamily="2" charset="-122"/>
                <a:ea typeface="黑体" pitchFamily="2" charset="-122"/>
              </a:rPr>
              <a:t>，系统按银行家算法进行检查：</a:t>
            </a:r>
          </a:p>
          <a:p>
            <a:pPr algn="just">
              <a:lnSpc>
                <a:spcPct val="130000"/>
              </a:lnSpc>
              <a:spcBef>
                <a:spcPct val="50000"/>
              </a:spcBef>
            </a:pPr>
            <a:r>
              <a:rPr lang="zh-CN" altLang="en-US" sz="1600" b="1" dirty="0">
                <a:solidFill>
                  <a:schemeClr val="tx1"/>
                </a:solidFill>
                <a:latin typeface="黑体" pitchFamily="2" charset="-122"/>
                <a:ea typeface="黑体" pitchFamily="2" charset="-122"/>
              </a:rPr>
              <a:t>        ① </a:t>
            </a:r>
            <a:r>
              <a:rPr lang="en-US" altLang="zh-CN" sz="1600" b="1" dirty="0">
                <a:solidFill>
                  <a:schemeClr val="tx1"/>
                </a:solidFill>
                <a:latin typeface="黑体" pitchFamily="2" charset="-122"/>
                <a:ea typeface="黑体" pitchFamily="2" charset="-122"/>
              </a:rPr>
              <a:t>Request</a:t>
            </a:r>
            <a:r>
              <a:rPr lang="en-US" altLang="zh-CN" sz="1600" b="1" baseline="-25000" dirty="0">
                <a:solidFill>
                  <a:schemeClr val="tx1"/>
                </a:solidFill>
                <a:latin typeface="黑体" pitchFamily="2" charset="-122"/>
                <a:ea typeface="黑体" pitchFamily="2" charset="-122"/>
              </a:rPr>
              <a:t>0</a:t>
            </a:r>
            <a:r>
              <a:rPr lang="en-US" altLang="zh-CN" sz="1600" b="1" dirty="0">
                <a:solidFill>
                  <a:schemeClr val="tx1"/>
                </a:solidFill>
                <a:latin typeface="黑体" pitchFamily="2" charset="-122"/>
                <a:ea typeface="黑体" pitchFamily="2" charset="-122"/>
              </a:rPr>
              <a:t>(0, 2, 0)≤Need</a:t>
            </a:r>
            <a:r>
              <a:rPr lang="en-US" altLang="zh-CN" sz="1600" b="1" baseline="-25000" dirty="0">
                <a:solidFill>
                  <a:schemeClr val="tx1"/>
                </a:solidFill>
                <a:latin typeface="黑体" pitchFamily="2" charset="-122"/>
                <a:ea typeface="黑体" pitchFamily="2" charset="-122"/>
              </a:rPr>
              <a:t>0</a:t>
            </a:r>
            <a:r>
              <a:rPr lang="en-US" altLang="zh-CN" sz="1600" b="1" dirty="0">
                <a:solidFill>
                  <a:schemeClr val="tx1"/>
                </a:solidFill>
                <a:latin typeface="黑体" pitchFamily="2" charset="-122"/>
                <a:ea typeface="黑体" pitchFamily="2" charset="-122"/>
              </a:rPr>
              <a:t>(7, 4, 3);</a:t>
            </a:r>
          </a:p>
          <a:p>
            <a:pPr algn="just">
              <a:lnSpc>
                <a:spcPct val="130000"/>
              </a:lnSpc>
              <a:spcBef>
                <a:spcPct val="50000"/>
              </a:spcBef>
            </a:pPr>
            <a:r>
              <a:rPr lang="en-US" altLang="zh-CN" sz="1600" b="1" dirty="0">
                <a:solidFill>
                  <a:schemeClr val="tx1"/>
                </a:solidFill>
                <a:latin typeface="黑体" pitchFamily="2" charset="-122"/>
                <a:ea typeface="黑体" pitchFamily="2" charset="-122"/>
              </a:rPr>
              <a:t>        ② Request</a:t>
            </a:r>
            <a:r>
              <a:rPr lang="en-US" altLang="zh-CN" sz="1600" b="1" baseline="-25000" dirty="0">
                <a:solidFill>
                  <a:schemeClr val="tx1"/>
                </a:solidFill>
                <a:latin typeface="黑体" pitchFamily="2" charset="-122"/>
                <a:ea typeface="黑体" pitchFamily="2" charset="-122"/>
              </a:rPr>
              <a:t>0</a:t>
            </a:r>
            <a:r>
              <a:rPr lang="en-US" altLang="zh-CN" sz="1600" b="1" dirty="0">
                <a:solidFill>
                  <a:schemeClr val="tx1"/>
                </a:solidFill>
                <a:latin typeface="黑体" pitchFamily="2" charset="-122"/>
                <a:ea typeface="黑体" pitchFamily="2" charset="-122"/>
              </a:rPr>
              <a:t>(0, 2, 0)≤Available(2, 3, 0);</a:t>
            </a:r>
          </a:p>
          <a:p>
            <a:pPr algn="l">
              <a:lnSpc>
                <a:spcPct val="130000"/>
              </a:lnSpc>
              <a:spcBef>
                <a:spcPct val="50000"/>
              </a:spcBef>
            </a:pPr>
            <a:r>
              <a:rPr lang="en-US" altLang="zh-CN" sz="1600" b="1" dirty="0">
                <a:solidFill>
                  <a:schemeClr val="tx1"/>
                </a:solidFill>
                <a:latin typeface="黑体" pitchFamily="2" charset="-122"/>
                <a:ea typeface="黑体" pitchFamily="2" charset="-122"/>
              </a:rPr>
              <a:t>        ③ </a:t>
            </a:r>
            <a:r>
              <a:rPr lang="zh-CN" altLang="en-US" sz="1600" b="1" dirty="0">
                <a:solidFill>
                  <a:schemeClr val="tx1"/>
                </a:solidFill>
                <a:latin typeface="黑体" pitchFamily="2" charset="-122"/>
                <a:ea typeface="黑体" pitchFamily="2" charset="-122"/>
              </a:rPr>
              <a:t>系统暂时先假定可为</a:t>
            </a:r>
            <a:r>
              <a:rPr lang="en-US" altLang="zh-CN" sz="1600" b="1" dirty="0">
                <a:solidFill>
                  <a:schemeClr val="tx1"/>
                </a:solidFill>
                <a:latin typeface="黑体" pitchFamily="2" charset="-122"/>
                <a:ea typeface="黑体" pitchFamily="2" charset="-122"/>
              </a:rPr>
              <a:t>P</a:t>
            </a:r>
            <a:r>
              <a:rPr lang="en-US" altLang="zh-CN" sz="1600" b="1" baseline="-25000" dirty="0">
                <a:solidFill>
                  <a:schemeClr val="tx1"/>
                </a:solidFill>
                <a:latin typeface="黑体" pitchFamily="2" charset="-122"/>
                <a:ea typeface="黑体" pitchFamily="2" charset="-122"/>
              </a:rPr>
              <a:t>0</a:t>
            </a:r>
            <a:r>
              <a:rPr lang="zh-CN" altLang="en-US" sz="1600" b="1" dirty="0">
                <a:solidFill>
                  <a:schemeClr val="tx1"/>
                </a:solidFill>
                <a:latin typeface="黑体" pitchFamily="2" charset="-122"/>
                <a:ea typeface="黑体" pitchFamily="2" charset="-122"/>
              </a:rPr>
              <a:t>分配资源，并修改有关数据，如图 </a:t>
            </a:r>
            <a:r>
              <a:rPr lang="en-US" altLang="zh-CN" sz="1600" b="1" dirty="0">
                <a:solidFill>
                  <a:schemeClr val="tx1"/>
                </a:solidFill>
                <a:latin typeface="黑体" pitchFamily="2" charset="-122"/>
                <a:ea typeface="黑体" pitchFamily="2" charset="-122"/>
              </a:rPr>
              <a:t>3-19 </a:t>
            </a:r>
            <a:r>
              <a:rPr lang="zh-CN" altLang="en-US" sz="1600" b="1" dirty="0">
                <a:solidFill>
                  <a:schemeClr val="tx1"/>
                </a:solidFill>
                <a:latin typeface="黑体" pitchFamily="2" charset="-122"/>
                <a:ea typeface="黑体" pitchFamily="2" charset="-122"/>
              </a:rPr>
              <a:t>所示。 </a:t>
            </a:r>
          </a:p>
        </p:txBody>
      </p:sp>
      <p:sp>
        <p:nvSpPr>
          <p:cNvPr id="9" name="矩形 8"/>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a:t>
            </a: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991545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Text Box 3"/>
          <p:cNvSpPr txBox="1">
            <a:spLocks noChangeArrowheads="1"/>
          </p:cNvSpPr>
          <p:nvPr/>
        </p:nvSpPr>
        <p:spPr bwMode="auto">
          <a:xfrm>
            <a:off x="3001391" y="1027163"/>
            <a:ext cx="2954655" cy="461665"/>
          </a:xfrm>
          <a:prstGeom prst="rect">
            <a:avLst/>
          </a:prstGeom>
          <a:noFill/>
          <a:ln w="9525">
            <a:noFill/>
            <a:miter lim="800000"/>
            <a:headEnd/>
            <a:tailEnd/>
          </a:ln>
        </p:spPr>
        <p:txBody>
          <a:bodyPr wrap="none">
            <a:spAutoFit/>
          </a:bodyPr>
          <a:lstStyle/>
          <a:p>
            <a:pPr algn="l"/>
            <a:r>
              <a:rPr lang="en-US" altLang="zh-CN" dirty="0">
                <a:solidFill>
                  <a:srgbClr val="FF0000"/>
                </a:solidFill>
                <a:latin typeface="黑体" pitchFamily="2" charset="-122"/>
                <a:ea typeface="黑体" pitchFamily="2" charset="-122"/>
              </a:rPr>
              <a:t>4. </a:t>
            </a:r>
            <a:r>
              <a:rPr lang="zh-CN" altLang="en-US" dirty="0">
                <a:solidFill>
                  <a:srgbClr val="FF0000"/>
                </a:solidFill>
                <a:latin typeface="黑体" pitchFamily="2" charset="-122"/>
                <a:ea typeface="黑体" pitchFamily="2" charset="-122"/>
              </a:rPr>
              <a:t>银行家算法之例 </a:t>
            </a:r>
          </a:p>
        </p:txBody>
      </p:sp>
      <p:sp>
        <p:nvSpPr>
          <p:cNvPr id="8" name="Text Box 2"/>
          <p:cNvSpPr txBox="1">
            <a:spLocks noChangeArrowheads="1"/>
          </p:cNvSpPr>
          <p:nvPr/>
        </p:nvSpPr>
        <p:spPr bwMode="auto">
          <a:xfrm>
            <a:off x="2372105" y="6520318"/>
            <a:ext cx="3804247" cy="338554"/>
          </a:xfrm>
          <a:prstGeom prst="rect">
            <a:avLst/>
          </a:prstGeom>
          <a:noFill/>
          <a:ln w="9525">
            <a:noFill/>
            <a:miter lim="800000"/>
            <a:headEnd/>
            <a:tailEnd/>
          </a:ln>
        </p:spPr>
        <p:txBody>
          <a:bodyPr wrap="none">
            <a:spAutoFit/>
          </a:bodyPr>
          <a:lstStyle/>
          <a:p>
            <a:pPr algn="l"/>
            <a:r>
              <a:rPr lang="zh-CN" altLang="en-US" sz="1600" b="1" dirty="0">
                <a:solidFill>
                  <a:schemeClr val="tx1"/>
                </a:solidFill>
                <a:ea typeface="宋体" charset="-122"/>
              </a:rPr>
              <a:t>图 </a:t>
            </a:r>
            <a:r>
              <a:rPr lang="en-US" altLang="zh-CN" sz="1600" b="1" dirty="0">
                <a:solidFill>
                  <a:schemeClr val="tx1"/>
                </a:solidFill>
                <a:ea typeface="宋体" charset="-122"/>
              </a:rPr>
              <a:t>3-19 </a:t>
            </a:r>
            <a:r>
              <a:rPr lang="zh-CN" altLang="en-US" sz="1600" b="1" dirty="0">
                <a:solidFill>
                  <a:schemeClr val="tx1"/>
                </a:solidFill>
                <a:ea typeface="宋体" charset="-122"/>
              </a:rPr>
              <a:t>为</a:t>
            </a:r>
            <a:r>
              <a:rPr lang="en-US" altLang="zh-CN" sz="1600" b="1" dirty="0">
                <a:solidFill>
                  <a:schemeClr val="tx1"/>
                </a:solidFill>
                <a:ea typeface="宋体" charset="-122"/>
              </a:rPr>
              <a:t>P</a:t>
            </a:r>
            <a:r>
              <a:rPr lang="en-US" altLang="zh-CN" sz="1600" b="1" baseline="-25000" dirty="0">
                <a:solidFill>
                  <a:schemeClr val="tx1"/>
                </a:solidFill>
                <a:ea typeface="宋体" charset="-122"/>
              </a:rPr>
              <a:t>0</a:t>
            </a:r>
            <a:r>
              <a:rPr lang="zh-CN" altLang="en-US" sz="1600" b="1" dirty="0">
                <a:solidFill>
                  <a:schemeClr val="tx1"/>
                </a:solidFill>
                <a:ea typeface="宋体" charset="-122"/>
              </a:rPr>
              <a:t>分配资源后的有关资源数据 </a:t>
            </a:r>
          </a:p>
        </p:txBody>
      </p:sp>
      <p:pic>
        <p:nvPicPr>
          <p:cNvPr id="9" name="Picture 4" descr="未标题-1 拷贝"/>
          <p:cNvPicPr>
            <a:picLocks noChangeAspect="1" noChangeArrowheads="1"/>
          </p:cNvPicPr>
          <p:nvPr/>
        </p:nvPicPr>
        <p:blipFill>
          <a:blip r:embed="rId2" cstate="print"/>
          <a:srcRect/>
          <a:stretch>
            <a:fillRect/>
          </a:stretch>
        </p:blipFill>
        <p:spPr bwMode="auto">
          <a:xfrm>
            <a:off x="-7987" y="2545218"/>
            <a:ext cx="9144000" cy="3975100"/>
          </a:xfrm>
          <a:prstGeom prst="rect">
            <a:avLst/>
          </a:prstGeom>
          <a:noFill/>
          <a:ln w="9525">
            <a:noFill/>
            <a:miter lim="800000"/>
            <a:headEnd/>
            <a:tailEnd/>
          </a:ln>
        </p:spPr>
      </p:pic>
      <p:sp>
        <p:nvSpPr>
          <p:cNvPr id="10" name="Text Box 2">
            <a:extLst>
              <a:ext uri="{FF2B5EF4-FFF2-40B4-BE49-F238E27FC236}">
                <a16:creationId xmlns="" xmlns:a16="http://schemas.microsoft.com/office/drawing/2014/main" id="{B32E86C6-88D4-4A33-9215-B9632EC87CF0}"/>
              </a:ext>
            </a:extLst>
          </p:cNvPr>
          <p:cNvSpPr txBox="1">
            <a:spLocks noChangeArrowheads="1"/>
          </p:cNvSpPr>
          <p:nvPr/>
        </p:nvSpPr>
        <p:spPr bwMode="auto">
          <a:xfrm>
            <a:off x="3275855" y="1471344"/>
            <a:ext cx="5676001" cy="761427"/>
          </a:xfrm>
          <a:prstGeom prst="rect">
            <a:avLst/>
          </a:prstGeom>
          <a:noFill/>
          <a:ln w="9525">
            <a:noFill/>
            <a:miter lim="800000"/>
            <a:headEnd/>
            <a:tailEnd/>
          </a:ln>
        </p:spPr>
        <p:txBody>
          <a:bodyPr wrap="square">
            <a:spAutoFit/>
          </a:bodyPr>
          <a:lstStyle/>
          <a:p>
            <a:pPr algn="just">
              <a:lnSpc>
                <a:spcPct val="130000"/>
              </a:lnSpc>
              <a:spcBef>
                <a:spcPct val="50000"/>
              </a:spcBef>
            </a:pPr>
            <a:r>
              <a:rPr lang="en-US" altLang="zh-CN" sz="1800" dirty="0">
                <a:solidFill>
                  <a:srgbClr val="FFC000"/>
                </a:solidFill>
                <a:latin typeface="黑体" pitchFamily="2" charset="-122"/>
                <a:ea typeface="黑体" pitchFamily="2" charset="-122"/>
              </a:rPr>
              <a:t>(5) </a:t>
            </a:r>
            <a:r>
              <a:rPr lang="zh-CN" altLang="en-US" sz="1800" dirty="0">
                <a:solidFill>
                  <a:srgbClr val="FFC000"/>
                </a:solidFill>
                <a:latin typeface="黑体" pitchFamily="2" charset="-122"/>
                <a:ea typeface="黑体" pitchFamily="2" charset="-122"/>
              </a:rPr>
              <a:t>进行安全性检查：进入不安全状态，因此系统不分配资源。       </a:t>
            </a:r>
          </a:p>
        </p:txBody>
      </p:sp>
      <p:sp>
        <p:nvSpPr>
          <p:cNvPr id="11" name="Text Box 3">
            <a:extLst>
              <a:ext uri="{FF2B5EF4-FFF2-40B4-BE49-F238E27FC236}">
                <a16:creationId xmlns="" xmlns:a16="http://schemas.microsoft.com/office/drawing/2014/main" id="{C0AADD01-BACF-4BA2-AF8B-5DA4A1B70666}"/>
              </a:ext>
            </a:extLst>
          </p:cNvPr>
          <p:cNvSpPr txBox="1">
            <a:spLocks noChangeArrowheads="1"/>
          </p:cNvSpPr>
          <p:nvPr/>
        </p:nvSpPr>
        <p:spPr bwMode="auto">
          <a:xfrm>
            <a:off x="851719" y="4268210"/>
            <a:ext cx="7959725" cy="1200329"/>
          </a:xfrm>
          <a:prstGeom prst="rect">
            <a:avLst/>
          </a:prstGeom>
          <a:solidFill>
            <a:srgbClr val="FFC000"/>
          </a:solidFill>
          <a:ln w="9525" algn="ctr">
            <a:noFill/>
            <a:miter lim="800000"/>
            <a:headEnd/>
            <a:tailEnd/>
          </a:ln>
        </p:spPr>
        <p:txBody>
          <a:bodyPr>
            <a:spAutoFit/>
          </a:bodyPr>
          <a:lstStyle/>
          <a:p>
            <a:pPr algn="l">
              <a:lnSpc>
                <a:spcPct val="150000"/>
              </a:lnSpc>
            </a:pPr>
            <a:r>
              <a:rPr lang="en-US" altLang="zh-CN" dirty="0">
                <a:solidFill>
                  <a:prstClr val="black"/>
                </a:solidFill>
                <a:latin typeface="华文楷体" panose="02010600040101010101" pitchFamily="2" charset="-122"/>
                <a:ea typeface="华文楷体" panose="02010600040101010101" pitchFamily="2" charset="-122"/>
              </a:rPr>
              <a:t>Question</a:t>
            </a:r>
            <a:r>
              <a:rPr lang="zh-CN" altLang="en-US" dirty="0">
                <a:solidFill>
                  <a:prstClr val="black"/>
                </a:solidFill>
                <a:latin typeface="华文楷体" panose="02010600040101010101" pitchFamily="2" charset="-122"/>
                <a:ea typeface="华文楷体" panose="02010600040101010101" pitchFamily="2" charset="-122"/>
              </a:rPr>
              <a:t>：若</a:t>
            </a:r>
            <a:r>
              <a:rPr lang="en-US" altLang="zh-CN" dirty="0">
                <a:solidFill>
                  <a:prstClr val="black"/>
                </a:solidFill>
                <a:latin typeface="华文楷体" panose="02010600040101010101" pitchFamily="2" charset="-122"/>
                <a:ea typeface="华文楷体" panose="02010600040101010101" pitchFamily="2" charset="-122"/>
              </a:rPr>
              <a:t>P</a:t>
            </a:r>
            <a:r>
              <a:rPr lang="en-US" altLang="zh-CN" sz="1400" dirty="0">
                <a:solidFill>
                  <a:prstClr val="black"/>
                </a:solidFill>
                <a:latin typeface="华文楷体" panose="02010600040101010101" pitchFamily="2" charset="-122"/>
                <a:ea typeface="华文楷体" panose="02010600040101010101" pitchFamily="2" charset="-122"/>
              </a:rPr>
              <a:t>0</a:t>
            </a:r>
            <a:r>
              <a:rPr lang="zh-CN" altLang="en-US" dirty="0">
                <a:solidFill>
                  <a:prstClr val="black"/>
                </a:solidFill>
                <a:latin typeface="华文楷体" panose="02010600040101010101" pitchFamily="2" charset="-122"/>
                <a:ea typeface="华文楷体" panose="02010600040101010101" pitchFamily="2" charset="-122"/>
              </a:rPr>
              <a:t>发出的请求向量是（</a:t>
            </a:r>
            <a:r>
              <a:rPr lang="en-US" altLang="zh-CN" dirty="0">
                <a:solidFill>
                  <a:prstClr val="black"/>
                </a:solidFill>
                <a:latin typeface="华文楷体" panose="02010600040101010101" pitchFamily="2" charset="-122"/>
                <a:ea typeface="华文楷体" panose="02010600040101010101" pitchFamily="2" charset="-122"/>
              </a:rPr>
              <a:t>0</a:t>
            </a:r>
            <a:r>
              <a:rPr lang="zh-CN" altLang="en-US" dirty="0">
                <a:solidFill>
                  <a:prstClr val="black"/>
                </a:solidFill>
                <a:latin typeface="华文楷体" panose="02010600040101010101" pitchFamily="2" charset="-122"/>
                <a:ea typeface="华文楷体" panose="02010600040101010101" pitchFamily="2" charset="-122"/>
              </a:rPr>
              <a:t>，</a:t>
            </a:r>
            <a:r>
              <a:rPr lang="en-US" altLang="zh-CN" dirty="0">
                <a:solidFill>
                  <a:prstClr val="black"/>
                </a:solidFill>
                <a:latin typeface="华文楷体" panose="02010600040101010101" pitchFamily="2" charset="-122"/>
                <a:ea typeface="华文楷体" panose="02010600040101010101" pitchFamily="2" charset="-122"/>
              </a:rPr>
              <a:t>1</a:t>
            </a:r>
            <a:r>
              <a:rPr lang="zh-CN" altLang="en-US" dirty="0">
                <a:solidFill>
                  <a:prstClr val="black"/>
                </a:solidFill>
                <a:latin typeface="华文楷体" panose="02010600040101010101" pitchFamily="2" charset="-122"/>
                <a:ea typeface="华文楷体" panose="02010600040101010101" pitchFamily="2" charset="-122"/>
              </a:rPr>
              <a:t>，</a:t>
            </a:r>
            <a:r>
              <a:rPr lang="en-US" altLang="zh-CN" dirty="0">
                <a:solidFill>
                  <a:prstClr val="black"/>
                </a:solidFill>
                <a:latin typeface="华文楷体" panose="02010600040101010101" pitchFamily="2" charset="-122"/>
                <a:ea typeface="华文楷体" panose="02010600040101010101" pitchFamily="2" charset="-122"/>
              </a:rPr>
              <a:t>0</a:t>
            </a:r>
            <a:r>
              <a:rPr lang="zh-CN" altLang="en-US" dirty="0">
                <a:solidFill>
                  <a:prstClr val="black"/>
                </a:solidFill>
                <a:latin typeface="华文楷体" panose="02010600040101010101" pitchFamily="2" charset="-122"/>
                <a:ea typeface="华文楷体" panose="02010600040101010101" pitchFamily="2" charset="-122"/>
              </a:rPr>
              <a:t>），系统是否能将资源分配给它？如果能安全序列是什么？</a:t>
            </a:r>
          </a:p>
        </p:txBody>
      </p:sp>
      <p:sp>
        <p:nvSpPr>
          <p:cNvPr id="12" name="矩形 11"/>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a:t>
            </a: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7492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4">
            <a:extLst>
              <a:ext uri="{FF2B5EF4-FFF2-40B4-BE49-F238E27FC236}">
                <a16:creationId xmlns="" xmlns:a16="http://schemas.microsoft.com/office/drawing/2014/main" id="{105B7FD4-B2C4-4B30-9251-64100FFD43D8}"/>
              </a:ext>
            </a:extLst>
          </p:cNvPr>
          <p:cNvSpPr>
            <a:spLocks noChangeArrowheads="1"/>
          </p:cNvSpPr>
          <p:nvPr/>
        </p:nvSpPr>
        <p:spPr bwMode="auto">
          <a:xfrm>
            <a:off x="3212666" y="980728"/>
            <a:ext cx="5706492" cy="2448272"/>
          </a:xfrm>
          <a:prstGeom prst="rect">
            <a:avLst/>
          </a:prstGeom>
          <a:noFill/>
          <a:ln w="9525">
            <a:noFill/>
            <a:miter lim="800000"/>
            <a:headEnd/>
            <a:tailEnd/>
          </a:ln>
        </p:spPr>
        <p:txBody>
          <a:bodyPr/>
          <a:lstStyle/>
          <a:p>
            <a:pPr marL="342900" indent="-342900" algn="l">
              <a:lnSpc>
                <a:spcPct val="120000"/>
              </a:lnSpc>
              <a:spcBef>
                <a:spcPct val="20000"/>
              </a:spcBef>
              <a:buClr>
                <a:srgbClr val="F4E7ED"/>
              </a:buClr>
              <a:buSzPct val="75000"/>
              <a:buFont typeface="Wingdings" pitchFamily="2" charset="2"/>
              <a:buChar char="n"/>
            </a:pPr>
            <a:r>
              <a:rPr kumimoji="0" lang="zh-CN" altLang="en-US" dirty="0">
                <a:solidFill>
                  <a:schemeClr val="tx1"/>
                </a:solidFill>
                <a:latin typeface="华文楷体" panose="02010600040101010101" pitchFamily="2" charset="-122"/>
                <a:ea typeface="华文楷体" panose="02010600040101010101" pitchFamily="2" charset="-122"/>
              </a:rPr>
              <a:t>北大</a:t>
            </a:r>
            <a:r>
              <a:rPr kumimoji="0" lang="en-US" altLang="zh-CN" dirty="0">
                <a:solidFill>
                  <a:schemeClr val="tx1"/>
                </a:solidFill>
                <a:latin typeface="华文楷体" panose="02010600040101010101" pitchFamily="2" charset="-122"/>
                <a:ea typeface="华文楷体" panose="02010600040101010101" pitchFamily="2" charset="-122"/>
              </a:rPr>
              <a:t>1997</a:t>
            </a:r>
            <a:r>
              <a:rPr kumimoji="0" lang="zh-CN" altLang="en-US" dirty="0">
                <a:solidFill>
                  <a:schemeClr val="tx1"/>
                </a:solidFill>
                <a:latin typeface="华文楷体" panose="02010600040101010101" pitchFamily="2" charset="-122"/>
                <a:ea typeface="华文楷体" panose="02010600040101010101" pitchFamily="2" charset="-122"/>
              </a:rPr>
              <a:t>年</a:t>
            </a:r>
            <a:r>
              <a:rPr kumimoji="0" lang="en-US" altLang="zh-CN" dirty="0">
                <a:solidFill>
                  <a:schemeClr val="tx1"/>
                </a:solidFill>
                <a:latin typeface="华文楷体" panose="02010600040101010101" pitchFamily="2" charset="-122"/>
                <a:ea typeface="华文楷体" panose="02010600040101010101" pitchFamily="2" charset="-122"/>
              </a:rPr>
              <a:t>OS</a:t>
            </a:r>
            <a:r>
              <a:rPr kumimoji="0" lang="zh-CN" altLang="en-US" dirty="0">
                <a:solidFill>
                  <a:schemeClr val="tx1"/>
                </a:solidFill>
                <a:latin typeface="华文楷体" panose="02010600040101010101" pitchFamily="2" charset="-122"/>
                <a:ea typeface="华文楷体" panose="02010600040101010101" pitchFamily="2" charset="-122"/>
              </a:rPr>
              <a:t>考研试题</a:t>
            </a:r>
          </a:p>
          <a:p>
            <a:pPr marL="742950" lvl="1" indent="-285750" algn="l">
              <a:lnSpc>
                <a:spcPct val="120000"/>
              </a:lnSpc>
              <a:spcBef>
                <a:spcPct val="20000"/>
              </a:spcBef>
              <a:buClr>
                <a:srgbClr val="AC66BB"/>
              </a:buClr>
              <a:buSzPct val="80000"/>
              <a:buFont typeface="Wingdings" pitchFamily="2" charset="2"/>
              <a:buChar char="¨"/>
            </a:pPr>
            <a:r>
              <a:rPr kumimoji="0" lang="zh-CN" altLang="en-US" sz="2000" dirty="0">
                <a:solidFill>
                  <a:schemeClr val="tx1"/>
                </a:solidFill>
                <a:latin typeface="华文楷体" panose="02010600040101010101" pitchFamily="2" charset="-122"/>
                <a:ea typeface="华文楷体" panose="02010600040101010101" pitchFamily="2" charset="-122"/>
              </a:rPr>
              <a:t>系统中有三种资源（</a:t>
            </a:r>
            <a:r>
              <a:rPr kumimoji="0" lang="en-US" altLang="zh-CN" sz="2000" dirty="0">
                <a:solidFill>
                  <a:schemeClr val="tx1"/>
                </a:solidFill>
                <a:latin typeface="华文楷体" panose="02010600040101010101" pitchFamily="2" charset="-122"/>
                <a:ea typeface="华文楷体" panose="02010600040101010101" pitchFamily="2" charset="-122"/>
              </a:rPr>
              <a:t>A</a:t>
            </a:r>
            <a:r>
              <a:rPr kumimoji="0" lang="zh-CN" altLang="en-US" sz="2000" dirty="0">
                <a:solidFill>
                  <a:schemeClr val="tx1"/>
                </a:solidFill>
                <a:latin typeface="华文楷体" panose="02010600040101010101" pitchFamily="2" charset="-122"/>
                <a:ea typeface="华文楷体" panose="02010600040101010101" pitchFamily="2" charset="-122"/>
              </a:rPr>
              <a:t>，</a:t>
            </a:r>
            <a:r>
              <a:rPr kumimoji="0" lang="en-US" altLang="zh-CN" sz="2000" dirty="0">
                <a:solidFill>
                  <a:schemeClr val="tx1"/>
                </a:solidFill>
                <a:latin typeface="华文楷体" panose="02010600040101010101" pitchFamily="2" charset="-122"/>
                <a:ea typeface="华文楷体" panose="02010600040101010101" pitchFamily="2" charset="-122"/>
              </a:rPr>
              <a:t>B</a:t>
            </a:r>
            <a:r>
              <a:rPr kumimoji="0" lang="zh-CN" altLang="en-US" sz="2000" dirty="0">
                <a:solidFill>
                  <a:schemeClr val="tx1"/>
                </a:solidFill>
                <a:latin typeface="华文楷体" panose="02010600040101010101" pitchFamily="2" charset="-122"/>
                <a:ea typeface="华文楷体" panose="02010600040101010101" pitchFamily="2" charset="-122"/>
              </a:rPr>
              <a:t>，</a:t>
            </a:r>
            <a:r>
              <a:rPr kumimoji="0" lang="en-US" altLang="zh-CN" sz="2000" dirty="0">
                <a:solidFill>
                  <a:schemeClr val="tx1"/>
                </a:solidFill>
                <a:latin typeface="华文楷体" panose="02010600040101010101" pitchFamily="2" charset="-122"/>
                <a:ea typeface="华文楷体" panose="02010600040101010101" pitchFamily="2" charset="-122"/>
              </a:rPr>
              <a:t>C</a:t>
            </a:r>
            <a:r>
              <a:rPr kumimoji="0" lang="zh-CN" altLang="en-US" sz="2000" dirty="0">
                <a:solidFill>
                  <a:schemeClr val="tx1"/>
                </a:solidFill>
                <a:latin typeface="华文楷体" panose="02010600040101010101" pitchFamily="2" charset="-122"/>
                <a:ea typeface="华文楷体" panose="02010600040101010101" pitchFamily="2" charset="-122"/>
              </a:rPr>
              <a:t>）和</a:t>
            </a:r>
            <a:r>
              <a:rPr kumimoji="0" lang="en-US" altLang="zh-CN" sz="2000" dirty="0">
                <a:solidFill>
                  <a:schemeClr val="tx1"/>
                </a:solidFill>
                <a:latin typeface="华文楷体" panose="02010600040101010101" pitchFamily="2" charset="-122"/>
                <a:ea typeface="华文楷体" panose="02010600040101010101" pitchFamily="2" charset="-122"/>
              </a:rPr>
              <a:t>5</a:t>
            </a:r>
            <a:r>
              <a:rPr kumimoji="0" lang="zh-CN" altLang="en-US" sz="2000" dirty="0">
                <a:solidFill>
                  <a:schemeClr val="tx1"/>
                </a:solidFill>
                <a:latin typeface="华文楷体" panose="02010600040101010101" pitchFamily="2" charset="-122"/>
                <a:ea typeface="华文楷体" panose="02010600040101010101" pitchFamily="2" charset="-122"/>
              </a:rPr>
              <a:t>个进程</a:t>
            </a:r>
            <a:r>
              <a:rPr kumimoji="0" lang="en-US" altLang="zh-CN" sz="2000" dirty="0">
                <a:solidFill>
                  <a:schemeClr val="tx1"/>
                </a:solidFill>
                <a:latin typeface="华文楷体" panose="02010600040101010101" pitchFamily="2" charset="-122"/>
                <a:ea typeface="华文楷体" panose="02010600040101010101" pitchFamily="2" charset="-122"/>
              </a:rPr>
              <a:t>P1</a:t>
            </a:r>
            <a:r>
              <a:rPr kumimoji="0" lang="zh-CN" altLang="en-US" sz="2000" dirty="0">
                <a:solidFill>
                  <a:schemeClr val="tx1"/>
                </a:solidFill>
                <a:latin typeface="华文楷体" panose="02010600040101010101" pitchFamily="2" charset="-122"/>
                <a:ea typeface="华文楷体" panose="02010600040101010101" pitchFamily="2" charset="-122"/>
              </a:rPr>
              <a:t>～</a:t>
            </a:r>
            <a:r>
              <a:rPr kumimoji="0" lang="en-US" altLang="zh-CN" sz="2000" dirty="0">
                <a:solidFill>
                  <a:schemeClr val="tx1"/>
                </a:solidFill>
                <a:latin typeface="华文楷体" panose="02010600040101010101" pitchFamily="2" charset="-122"/>
                <a:ea typeface="华文楷体" panose="02010600040101010101" pitchFamily="2" charset="-122"/>
              </a:rPr>
              <a:t>P5</a:t>
            </a:r>
          </a:p>
          <a:p>
            <a:pPr marL="742950" lvl="1" indent="-285750" algn="l">
              <a:lnSpc>
                <a:spcPct val="120000"/>
              </a:lnSpc>
              <a:spcBef>
                <a:spcPct val="20000"/>
              </a:spcBef>
              <a:buClr>
                <a:srgbClr val="AC66BB"/>
              </a:buClr>
              <a:buSzPct val="80000"/>
              <a:buFont typeface="Wingdings" pitchFamily="2" charset="2"/>
              <a:buChar char="¨"/>
            </a:pPr>
            <a:r>
              <a:rPr kumimoji="0" lang="zh-CN" altLang="en-US" sz="2000" dirty="0">
                <a:solidFill>
                  <a:schemeClr val="tx1"/>
                </a:solidFill>
                <a:latin typeface="华文楷体" panose="02010600040101010101" pitchFamily="2" charset="-122"/>
                <a:ea typeface="华文楷体" panose="02010600040101010101" pitchFamily="2" charset="-122"/>
              </a:rPr>
              <a:t>资源总数为（</a:t>
            </a:r>
            <a:r>
              <a:rPr kumimoji="0" lang="en-US" altLang="zh-CN" sz="2000" dirty="0">
                <a:solidFill>
                  <a:schemeClr val="tx1"/>
                </a:solidFill>
                <a:latin typeface="华文楷体" panose="02010600040101010101" pitchFamily="2" charset="-122"/>
                <a:ea typeface="华文楷体" panose="02010600040101010101" pitchFamily="2" charset="-122"/>
              </a:rPr>
              <a:t>17</a:t>
            </a:r>
            <a:r>
              <a:rPr kumimoji="0" lang="zh-CN" altLang="en-US" sz="2000" dirty="0">
                <a:solidFill>
                  <a:schemeClr val="tx1"/>
                </a:solidFill>
                <a:latin typeface="华文楷体" panose="02010600040101010101" pitchFamily="2" charset="-122"/>
                <a:ea typeface="华文楷体" panose="02010600040101010101" pitchFamily="2" charset="-122"/>
              </a:rPr>
              <a:t>，</a:t>
            </a:r>
            <a:r>
              <a:rPr kumimoji="0" lang="en-US" altLang="zh-CN" sz="2000" dirty="0">
                <a:solidFill>
                  <a:schemeClr val="tx1"/>
                </a:solidFill>
                <a:latin typeface="华文楷体" panose="02010600040101010101" pitchFamily="2" charset="-122"/>
                <a:ea typeface="华文楷体" panose="02010600040101010101" pitchFamily="2" charset="-122"/>
              </a:rPr>
              <a:t>5</a:t>
            </a:r>
            <a:r>
              <a:rPr kumimoji="0" lang="zh-CN" altLang="en-US" sz="2000" dirty="0">
                <a:solidFill>
                  <a:schemeClr val="tx1"/>
                </a:solidFill>
                <a:latin typeface="华文楷体" panose="02010600040101010101" pitchFamily="2" charset="-122"/>
                <a:ea typeface="华文楷体" panose="02010600040101010101" pitchFamily="2" charset="-122"/>
              </a:rPr>
              <a:t>，</a:t>
            </a:r>
            <a:r>
              <a:rPr kumimoji="0" lang="en-US" altLang="zh-CN" sz="2000" dirty="0">
                <a:solidFill>
                  <a:schemeClr val="tx1"/>
                </a:solidFill>
                <a:latin typeface="华文楷体" panose="02010600040101010101" pitchFamily="2" charset="-122"/>
                <a:ea typeface="华文楷体" panose="02010600040101010101" pitchFamily="2" charset="-122"/>
              </a:rPr>
              <a:t>20</a:t>
            </a:r>
            <a:r>
              <a:rPr kumimoji="0" lang="zh-CN" altLang="en-US" sz="2000" dirty="0">
                <a:solidFill>
                  <a:schemeClr val="tx1"/>
                </a:solidFill>
                <a:latin typeface="华文楷体" panose="02010600040101010101" pitchFamily="2" charset="-122"/>
                <a:ea typeface="华文楷体" panose="02010600040101010101" pitchFamily="2" charset="-122"/>
              </a:rPr>
              <a:t>），</a:t>
            </a:r>
            <a:r>
              <a:rPr kumimoji="0" lang="en-US" altLang="zh-CN" sz="2000" dirty="0">
                <a:solidFill>
                  <a:schemeClr val="tx1"/>
                </a:solidFill>
                <a:latin typeface="华文楷体" panose="02010600040101010101" pitchFamily="2" charset="-122"/>
                <a:ea typeface="华文楷体" panose="02010600040101010101" pitchFamily="2" charset="-122"/>
              </a:rPr>
              <a:t>T0</a:t>
            </a:r>
            <a:r>
              <a:rPr kumimoji="0" lang="zh-CN" altLang="en-US" sz="2000" dirty="0">
                <a:solidFill>
                  <a:schemeClr val="tx1"/>
                </a:solidFill>
                <a:latin typeface="华文楷体" panose="02010600040101010101" pitchFamily="2" charset="-122"/>
                <a:ea typeface="华文楷体" panose="02010600040101010101" pitchFamily="2" charset="-122"/>
              </a:rPr>
              <a:t>时刻系统状态如表所示，系统采用银行家算法实施死锁避免策略</a:t>
            </a:r>
          </a:p>
        </p:txBody>
      </p:sp>
      <p:graphicFrame>
        <p:nvGraphicFramePr>
          <p:cNvPr id="8" name="Group 5">
            <a:extLst>
              <a:ext uri="{FF2B5EF4-FFF2-40B4-BE49-F238E27FC236}">
                <a16:creationId xmlns="" xmlns:a16="http://schemas.microsoft.com/office/drawing/2014/main" id="{1F57C3BF-F52A-44A4-9238-963E78D07570}"/>
              </a:ext>
            </a:extLst>
          </p:cNvPr>
          <p:cNvGraphicFramePr>
            <a:graphicFrameLocks noGrp="1"/>
          </p:cNvGraphicFramePr>
          <p:nvPr>
            <p:extLst>
              <p:ext uri="{D42A27DB-BD31-4B8C-83A1-F6EECF244321}">
                <p14:modId xmlns:p14="http://schemas.microsoft.com/office/powerpoint/2010/main" val="4141904947"/>
              </p:ext>
            </p:extLst>
          </p:nvPr>
        </p:nvGraphicFramePr>
        <p:xfrm>
          <a:off x="3023827" y="3933056"/>
          <a:ext cx="6084170" cy="2560320"/>
        </p:xfrm>
        <a:graphic>
          <a:graphicData uri="http://schemas.openxmlformats.org/drawingml/2006/table">
            <a:tbl>
              <a:tblPr/>
              <a:tblGrid>
                <a:gridCol w="869348">
                  <a:extLst>
                    <a:ext uri="{9D8B030D-6E8A-4147-A177-3AD203B41FA5}">
                      <a16:colId xmlns="" xmlns:a16="http://schemas.microsoft.com/office/drawing/2014/main" val="20000"/>
                    </a:ext>
                  </a:extLst>
                </a:gridCol>
                <a:gridCol w="869348">
                  <a:extLst>
                    <a:ext uri="{9D8B030D-6E8A-4147-A177-3AD203B41FA5}">
                      <a16:colId xmlns="" xmlns:a16="http://schemas.microsoft.com/office/drawing/2014/main" val="20001"/>
                    </a:ext>
                  </a:extLst>
                </a:gridCol>
                <a:gridCol w="869348">
                  <a:extLst>
                    <a:ext uri="{9D8B030D-6E8A-4147-A177-3AD203B41FA5}">
                      <a16:colId xmlns="" xmlns:a16="http://schemas.microsoft.com/office/drawing/2014/main" val="20002"/>
                    </a:ext>
                  </a:extLst>
                </a:gridCol>
                <a:gridCol w="868082">
                  <a:extLst>
                    <a:ext uri="{9D8B030D-6E8A-4147-A177-3AD203B41FA5}">
                      <a16:colId xmlns="" xmlns:a16="http://schemas.microsoft.com/office/drawing/2014/main" val="20003"/>
                    </a:ext>
                  </a:extLst>
                </a:gridCol>
                <a:gridCol w="869348">
                  <a:extLst>
                    <a:ext uri="{9D8B030D-6E8A-4147-A177-3AD203B41FA5}">
                      <a16:colId xmlns="" xmlns:a16="http://schemas.microsoft.com/office/drawing/2014/main" val="20004"/>
                    </a:ext>
                  </a:extLst>
                </a:gridCol>
                <a:gridCol w="869348">
                  <a:extLst>
                    <a:ext uri="{9D8B030D-6E8A-4147-A177-3AD203B41FA5}">
                      <a16:colId xmlns="" xmlns:a16="http://schemas.microsoft.com/office/drawing/2014/main" val="20005"/>
                    </a:ext>
                  </a:extLst>
                </a:gridCol>
                <a:gridCol w="869348">
                  <a:extLst>
                    <a:ext uri="{9D8B030D-6E8A-4147-A177-3AD203B41FA5}">
                      <a16:colId xmlns="" xmlns:a16="http://schemas.microsoft.com/office/drawing/2014/main" val="20006"/>
                    </a:ext>
                  </a:extLst>
                </a:gridCol>
              </a:tblGrid>
              <a:tr h="349753">
                <a:tc rowSpan="2">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800" b="0" i="0" u="none" strike="noStrike" cap="none" normalizeH="0" baseline="0">
                        <a:ln>
                          <a:noFill/>
                        </a:ln>
                        <a:solidFill>
                          <a:schemeClr val="bg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triangle" w="med" len="med"/>
                    </a:lnTlToBr>
                    <a:lnBlToTr>
                      <a:noFill/>
                    </a:lnBlToTr>
                    <a:solidFill>
                      <a:schemeClr val="tx1"/>
                    </a:solidFill>
                  </a:tcPr>
                </a:tc>
                <a:tc gridSpan="3">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800" b="0" i="0" u="none" strike="noStrike" cap="none" normalizeH="0" baseline="0">
                          <a:ln>
                            <a:noFill/>
                          </a:ln>
                          <a:solidFill>
                            <a:schemeClr val="bg1"/>
                          </a:solidFill>
                          <a:effectLst/>
                          <a:latin typeface="Arial" charset="0"/>
                          <a:ea typeface="宋体" pitchFamily="2" charset="-122"/>
                        </a:rPr>
                        <a:t>最大资源需求量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hMerge="1">
                  <a:txBody>
                    <a:bodyPr/>
                    <a:lstStyle/>
                    <a:p>
                      <a:endParaRPr lang="zh-CN" altLang="en-US"/>
                    </a:p>
                  </a:txBody>
                  <a:tcPr/>
                </a:tc>
                <a:tc hMerge="1">
                  <a:txBody>
                    <a:bodyPr/>
                    <a:lstStyle/>
                    <a:p>
                      <a:endParaRPr lang="zh-CN" altLang="en-US"/>
                    </a:p>
                  </a:txBody>
                  <a:tcPr/>
                </a:tc>
                <a:tc gridSpan="3">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800" b="0" i="0" u="none" strike="noStrike" cap="none" normalizeH="0" baseline="0">
                          <a:ln>
                            <a:noFill/>
                          </a:ln>
                          <a:solidFill>
                            <a:schemeClr val="bg1"/>
                          </a:solidFill>
                          <a:effectLst/>
                          <a:latin typeface="Arial" charset="0"/>
                          <a:ea typeface="宋体" pitchFamily="2" charset="-122"/>
                        </a:rPr>
                        <a:t>已分配资源量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0"/>
                  </a:ext>
                </a:extLst>
              </a:tr>
              <a:tr h="0">
                <a:tc vMerge="1">
                  <a:txBody>
                    <a:bodyPr/>
                    <a:lstStyle/>
                    <a:p>
                      <a:endParaRPr lang="zh-CN" altLang="en-US"/>
                    </a:p>
                  </a:txBody>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A</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B</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C</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A</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B</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C</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 xmlns:a16="http://schemas.microsoft.com/office/drawing/2014/main" val="10001"/>
                  </a:ext>
                </a:extLst>
              </a:tr>
              <a:tr h="349753">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P1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 xmlns:a16="http://schemas.microsoft.com/office/drawing/2014/main" val="10002"/>
                  </a:ext>
                </a:extLst>
              </a:tr>
              <a:tr h="349753">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P2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bg1"/>
                          </a:solidFill>
                          <a:effectLst/>
                          <a:latin typeface="Arial" charset="0"/>
                          <a:ea typeface="宋体" pitchFamily="2"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 xmlns:a16="http://schemas.microsoft.com/office/drawing/2014/main" val="10003"/>
                  </a:ext>
                </a:extLst>
              </a:tr>
              <a:tr h="349753">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P3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11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 xmlns:a16="http://schemas.microsoft.com/office/drawing/2014/main" val="10004"/>
                  </a:ext>
                </a:extLst>
              </a:tr>
              <a:tr h="349753">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P4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 xmlns:a16="http://schemas.microsoft.com/office/drawing/2014/main" val="10005"/>
                  </a:ext>
                </a:extLst>
              </a:tr>
              <a:tr h="349753">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P5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a:ln>
                            <a:noFill/>
                          </a:ln>
                          <a:solidFill>
                            <a:schemeClr val="bg1"/>
                          </a:solidFill>
                          <a:effectLst/>
                          <a:latin typeface="Arial" charset="0"/>
                          <a:ea typeface="宋体" pitchFamily="2"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bg1"/>
                          </a:solidFill>
                          <a:effectLst/>
                          <a:latin typeface="Arial" charset="0"/>
                          <a:ea typeface="宋体" pitchFamily="2"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 xmlns:a16="http://schemas.microsoft.com/office/drawing/2014/main" val="10006"/>
                  </a:ext>
                </a:extLst>
              </a:tr>
            </a:tbl>
          </a:graphicData>
        </a:graphic>
      </p:graphicFrame>
      <p:sp>
        <p:nvSpPr>
          <p:cNvPr id="9" name="矩形 8"/>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a:t>
            </a: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099" y="3429000"/>
            <a:ext cx="2736304" cy="2162944"/>
          </a:xfrm>
          <a:prstGeom prst="rect">
            <a:avLst/>
          </a:prstGeom>
        </p:spPr>
      </p:pic>
    </p:spTree>
    <p:extLst>
      <p:ext uri="{BB962C8B-B14F-4D97-AF65-F5344CB8AC3E}">
        <p14:creationId xmlns:p14="http://schemas.microsoft.com/office/powerpoint/2010/main" val="21984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6" name="矩形 5"/>
          <p:cNvSpPr/>
          <p:nvPr/>
        </p:nvSpPr>
        <p:spPr>
          <a:xfrm>
            <a:off x="11759" y="29489"/>
            <a:ext cx="7800601" cy="646331"/>
          </a:xfrm>
          <a:prstGeom prst="rect">
            <a:avLst/>
          </a:prstGeom>
          <a:noFill/>
          <a:ln w="9525">
            <a:noFill/>
            <a:miter lim="800000"/>
            <a:headEnd/>
            <a:tailEnd/>
          </a:ln>
        </p:spPr>
        <p:txBody>
          <a:bodyPr/>
          <a:lstStyle/>
          <a:p>
            <a:pPr fontAlgn="ctr"/>
            <a:r>
              <a:rPr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a:t>
            </a: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endPar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4">
            <a:extLst>
              <a:ext uri="{FF2B5EF4-FFF2-40B4-BE49-F238E27FC236}">
                <a16:creationId xmlns="" xmlns:a16="http://schemas.microsoft.com/office/drawing/2014/main" id="{145A40BF-DA33-409B-913B-D580E684163E}"/>
              </a:ext>
            </a:extLst>
          </p:cNvPr>
          <p:cNvSpPr>
            <a:spLocks noChangeArrowheads="1"/>
          </p:cNvSpPr>
          <p:nvPr/>
        </p:nvSpPr>
        <p:spPr bwMode="auto">
          <a:xfrm>
            <a:off x="2699792" y="1610298"/>
            <a:ext cx="5989104" cy="4403725"/>
          </a:xfrm>
          <a:prstGeom prst="rect">
            <a:avLst/>
          </a:prstGeom>
          <a:noFill/>
          <a:ln w="9525">
            <a:noFill/>
            <a:miter lim="800000"/>
            <a:headEnd/>
            <a:tailEnd/>
          </a:ln>
        </p:spPr>
        <p:txBody>
          <a:bodyPr/>
          <a:lstStyle/>
          <a:p>
            <a:pPr marL="742950" lvl="1" indent="-285750" algn="l">
              <a:lnSpc>
                <a:spcPct val="120000"/>
              </a:lnSpc>
              <a:spcBef>
                <a:spcPct val="20000"/>
              </a:spcBef>
              <a:buClr>
                <a:srgbClr val="AC66BB"/>
              </a:buClr>
              <a:buSzPct val="80000"/>
              <a:buFont typeface="Wingdings" pitchFamily="2" charset="2"/>
              <a:buNone/>
            </a:pPr>
            <a:r>
              <a:rPr kumimoji="0" lang="zh-CN" altLang="en-US" b="1" dirty="0">
                <a:solidFill>
                  <a:schemeClr val="tx1"/>
                </a:solidFill>
                <a:latin typeface="黑体" pitchFamily="2" charset="-122"/>
                <a:ea typeface="黑体" pitchFamily="2" charset="-122"/>
              </a:rPr>
              <a:t>请解答以下问题：</a:t>
            </a:r>
          </a:p>
          <a:p>
            <a:pPr marL="1143000" lvl="2" indent="-228600" algn="l">
              <a:lnSpc>
                <a:spcPct val="120000"/>
              </a:lnSpc>
              <a:spcBef>
                <a:spcPct val="20000"/>
              </a:spcBef>
              <a:buClr>
                <a:srgbClr val="F4E7ED"/>
              </a:buClr>
              <a:buSzPct val="65000"/>
              <a:buFont typeface="Wingdings" pitchFamily="2" charset="2"/>
              <a:buNone/>
            </a:pPr>
            <a:r>
              <a:rPr kumimoji="0" lang="zh-CN" altLang="en-US" sz="2000" b="1" dirty="0">
                <a:solidFill>
                  <a:schemeClr val="tx1"/>
                </a:solidFill>
                <a:latin typeface="黑体" pitchFamily="2" charset="-122"/>
                <a:ea typeface="黑体" pitchFamily="2" charset="-122"/>
              </a:rPr>
              <a:t>（</a:t>
            </a:r>
            <a:r>
              <a:rPr kumimoji="0" lang="en-US" altLang="zh-CN" sz="2000" b="1" dirty="0">
                <a:solidFill>
                  <a:schemeClr val="tx1"/>
                </a:solidFill>
                <a:latin typeface="黑体" pitchFamily="2" charset="-122"/>
                <a:ea typeface="黑体" pitchFamily="2" charset="-122"/>
              </a:rPr>
              <a:t>1</a:t>
            </a:r>
            <a:r>
              <a:rPr kumimoji="0" lang="zh-CN" altLang="en-US" sz="2000" b="1" dirty="0">
                <a:solidFill>
                  <a:schemeClr val="tx1"/>
                </a:solidFill>
                <a:latin typeface="黑体" pitchFamily="2" charset="-122"/>
                <a:ea typeface="黑体" pitchFamily="2" charset="-122"/>
              </a:rPr>
              <a:t>）</a:t>
            </a:r>
            <a:r>
              <a:rPr kumimoji="0" lang="en-US" altLang="zh-CN" sz="2000" b="1" dirty="0">
                <a:solidFill>
                  <a:schemeClr val="tx1"/>
                </a:solidFill>
                <a:latin typeface="黑体" pitchFamily="2" charset="-122"/>
                <a:ea typeface="黑体" pitchFamily="2" charset="-122"/>
              </a:rPr>
              <a:t>T0</a:t>
            </a:r>
            <a:r>
              <a:rPr kumimoji="0" lang="zh-CN" altLang="en-US" sz="2000" b="1" dirty="0">
                <a:solidFill>
                  <a:schemeClr val="tx1"/>
                </a:solidFill>
                <a:latin typeface="黑体" pitchFamily="2" charset="-122"/>
                <a:ea typeface="黑体" pitchFamily="2" charset="-122"/>
              </a:rPr>
              <a:t>时刻是否为安全状态？若是则给出安全序列</a:t>
            </a:r>
          </a:p>
          <a:p>
            <a:pPr marL="1143000" lvl="2" indent="-228600" algn="l">
              <a:lnSpc>
                <a:spcPct val="120000"/>
              </a:lnSpc>
              <a:spcBef>
                <a:spcPct val="20000"/>
              </a:spcBef>
              <a:buClr>
                <a:srgbClr val="F4E7ED"/>
              </a:buClr>
              <a:buSzPct val="65000"/>
              <a:buFont typeface="Wingdings" pitchFamily="2" charset="2"/>
              <a:buNone/>
            </a:pPr>
            <a:r>
              <a:rPr kumimoji="0" lang="zh-CN" altLang="en-US" sz="2000" b="1" dirty="0">
                <a:solidFill>
                  <a:schemeClr val="tx1"/>
                </a:solidFill>
                <a:latin typeface="黑体" pitchFamily="2" charset="-122"/>
                <a:ea typeface="黑体" pitchFamily="2" charset="-122"/>
              </a:rPr>
              <a:t>（</a:t>
            </a:r>
            <a:r>
              <a:rPr kumimoji="0" lang="en-US" altLang="zh-CN" sz="2000" b="1" dirty="0">
                <a:solidFill>
                  <a:schemeClr val="tx1"/>
                </a:solidFill>
                <a:latin typeface="黑体" pitchFamily="2" charset="-122"/>
                <a:ea typeface="黑体" pitchFamily="2" charset="-122"/>
              </a:rPr>
              <a:t>2</a:t>
            </a:r>
            <a:r>
              <a:rPr kumimoji="0" lang="zh-CN" altLang="en-US" sz="2000" b="1" dirty="0">
                <a:solidFill>
                  <a:schemeClr val="tx1"/>
                </a:solidFill>
                <a:latin typeface="黑体" pitchFamily="2" charset="-122"/>
                <a:ea typeface="黑体" pitchFamily="2" charset="-122"/>
              </a:rPr>
              <a:t>）在</a:t>
            </a:r>
            <a:r>
              <a:rPr kumimoji="0" lang="en-US" altLang="zh-CN" sz="2000" b="1" dirty="0">
                <a:solidFill>
                  <a:schemeClr val="tx1"/>
                </a:solidFill>
                <a:latin typeface="黑体" pitchFamily="2" charset="-122"/>
                <a:ea typeface="黑体" pitchFamily="2" charset="-122"/>
              </a:rPr>
              <a:t>T0</a:t>
            </a:r>
            <a:r>
              <a:rPr kumimoji="0" lang="zh-CN" altLang="en-US" sz="2000" b="1" dirty="0">
                <a:solidFill>
                  <a:schemeClr val="tx1"/>
                </a:solidFill>
                <a:latin typeface="黑体" pitchFamily="2" charset="-122"/>
                <a:ea typeface="黑体" pitchFamily="2" charset="-122"/>
              </a:rPr>
              <a:t>时刻</a:t>
            </a:r>
            <a:r>
              <a:rPr kumimoji="0" lang="en-US" altLang="zh-CN" sz="2000" b="1" dirty="0">
                <a:solidFill>
                  <a:schemeClr val="tx1"/>
                </a:solidFill>
                <a:latin typeface="黑体" pitchFamily="2" charset="-122"/>
                <a:ea typeface="黑体" pitchFamily="2" charset="-122"/>
              </a:rPr>
              <a:t>P2</a:t>
            </a:r>
            <a:r>
              <a:rPr kumimoji="0" lang="zh-CN" altLang="en-US" sz="2000" b="1" dirty="0">
                <a:solidFill>
                  <a:schemeClr val="tx1"/>
                </a:solidFill>
                <a:latin typeface="黑体" pitchFamily="2" charset="-122"/>
                <a:ea typeface="黑体" pitchFamily="2" charset="-122"/>
              </a:rPr>
              <a:t>请求资源（</a:t>
            </a:r>
            <a:r>
              <a:rPr kumimoji="0" lang="en-US" altLang="zh-CN" sz="2000" b="1" dirty="0">
                <a:solidFill>
                  <a:schemeClr val="tx1"/>
                </a:solidFill>
                <a:latin typeface="黑体" pitchFamily="2" charset="-122"/>
                <a:ea typeface="黑体" pitchFamily="2" charset="-122"/>
              </a:rPr>
              <a:t>0</a:t>
            </a:r>
            <a:r>
              <a:rPr kumimoji="0" lang="zh-CN" altLang="en-US" sz="2000" b="1" dirty="0">
                <a:solidFill>
                  <a:schemeClr val="tx1"/>
                </a:solidFill>
                <a:latin typeface="黑体" pitchFamily="2" charset="-122"/>
                <a:ea typeface="黑体" pitchFamily="2" charset="-122"/>
              </a:rPr>
              <a:t>，</a:t>
            </a:r>
            <a:r>
              <a:rPr kumimoji="0" lang="en-US" altLang="zh-CN" sz="2000" b="1" dirty="0">
                <a:solidFill>
                  <a:schemeClr val="tx1"/>
                </a:solidFill>
                <a:latin typeface="黑体" pitchFamily="2" charset="-122"/>
                <a:ea typeface="黑体" pitchFamily="2" charset="-122"/>
              </a:rPr>
              <a:t>3</a:t>
            </a:r>
            <a:r>
              <a:rPr kumimoji="0" lang="zh-CN" altLang="en-US" sz="2000" b="1" dirty="0">
                <a:solidFill>
                  <a:schemeClr val="tx1"/>
                </a:solidFill>
                <a:latin typeface="黑体" pitchFamily="2" charset="-122"/>
                <a:ea typeface="黑体" pitchFamily="2" charset="-122"/>
              </a:rPr>
              <a:t>，</a:t>
            </a:r>
            <a:r>
              <a:rPr kumimoji="0" lang="en-US" altLang="zh-CN" sz="2000" b="1" dirty="0">
                <a:solidFill>
                  <a:schemeClr val="tx1"/>
                </a:solidFill>
                <a:latin typeface="黑体" pitchFamily="2" charset="-122"/>
                <a:ea typeface="黑体" pitchFamily="2" charset="-122"/>
              </a:rPr>
              <a:t>4</a:t>
            </a:r>
            <a:r>
              <a:rPr kumimoji="0" lang="zh-CN" altLang="en-US" sz="2000" b="1" dirty="0">
                <a:solidFill>
                  <a:schemeClr val="tx1"/>
                </a:solidFill>
                <a:latin typeface="黑体" pitchFamily="2" charset="-122"/>
                <a:ea typeface="黑体" pitchFamily="2" charset="-122"/>
              </a:rPr>
              <a:t>），是否能够实施资源分配，为什么？</a:t>
            </a:r>
          </a:p>
          <a:p>
            <a:pPr marL="1143000" lvl="2" indent="-228600" algn="l">
              <a:lnSpc>
                <a:spcPct val="120000"/>
              </a:lnSpc>
              <a:spcBef>
                <a:spcPct val="20000"/>
              </a:spcBef>
              <a:buClr>
                <a:srgbClr val="F4E7ED"/>
              </a:buClr>
              <a:buSzPct val="65000"/>
              <a:buFont typeface="Wingdings" pitchFamily="2" charset="2"/>
              <a:buNone/>
            </a:pPr>
            <a:r>
              <a:rPr kumimoji="0" lang="zh-CN" altLang="en-US" sz="2000" b="1" dirty="0">
                <a:solidFill>
                  <a:schemeClr val="tx1"/>
                </a:solidFill>
                <a:latin typeface="黑体" pitchFamily="2" charset="-122"/>
                <a:ea typeface="黑体" pitchFamily="2" charset="-122"/>
              </a:rPr>
              <a:t>（</a:t>
            </a:r>
            <a:r>
              <a:rPr kumimoji="0" lang="en-US" altLang="zh-CN" sz="2000" b="1" dirty="0">
                <a:solidFill>
                  <a:schemeClr val="tx1"/>
                </a:solidFill>
                <a:latin typeface="黑体" pitchFamily="2" charset="-122"/>
                <a:ea typeface="黑体" pitchFamily="2" charset="-122"/>
              </a:rPr>
              <a:t>3</a:t>
            </a:r>
            <a:r>
              <a:rPr kumimoji="0" lang="zh-CN" altLang="en-US" sz="2000" b="1" dirty="0">
                <a:solidFill>
                  <a:schemeClr val="tx1"/>
                </a:solidFill>
                <a:latin typeface="黑体" pitchFamily="2" charset="-122"/>
                <a:ea typeface="黑体" pitchFamily="2" charset="-122"/>
              </a:rPr>
              <a:t>）在（</a:t>
            </a:r>
            <a:r>
              <a:rPr kumimoji="0" lang="en-US" altLang="zh-CN" sz="2000" b="1" dirty="0">
                <a:solidFill>
                  <a:schemeClr val="tx1"/>
                </a:solidFill>
                <a:latin typeface="黑体" pitchFamily="2" charset="-122"/>
                <a:ea typeface="黑体" pitchFamily="2" charset="-122"/>
              </a:rPr>
              <a:t>2</a:t>
            </a:r>
            <a:r>
              <a:rPr kumimoji="0" lang="zh-CN" altLang="en-US" sz="2000" b="1" dirty="0">
                <a:solidFill>
                  <a:schemeClr val="tx1"/>
                </a:solidFill>
                <a:latin typeface="黑体" pitchFamily="2" charset="-122"/>
                <a:ea typeface="黑体" pitchFamily="2" charset="-122"/>
              </a:rPr>
              <a:t>）的基础上，若</a:t>
            </a:r>
            <a:r>
              <a:rPr kumimoji="0" lang="en-US" altLang="zh-CN" sz="2000" b="1" dirty="0">
                <a:solidFill>
                  <a:schemeClr val="tx1"/>
                </a:solidFill>
                <a:latin typeface="黑体" pitchFamily="2" charset="-122"/>
                <a:ea typeface="黑体" pitchFamily="2" charset="-122"/>
              </a:rPr>
              <a:t>P4</a:t>
            </a:r>
            <a:r>
              <a:rPr kumimoji="0" lang="zh-CN" altLang="en-US" sz="2000" b="1" dirty="0">
                <a:solidFill>
                  <a:schemeClr val="tx1"/>
                </a:solidFill>
                <a:latin typeface="黑体" pitchFamily="2" charset="-122"/>
                <a:ea typeface="黑体" pitchFamily="2" charset="-122"/>
              </a:rPr>
              <a:t>请求资源（</a:t>
            </a:r>
            <a:r>
              <a:rPr kumimoji="0" lang="en-US" altLang="zh-CN" sz="2000" b="1" dirty="0">
                <a:solidFill>
                  <a:schemeClr val="tx1"/>
                </a:solidFill>
                <a:latin typeface="黑体" pitchFamily="2" charset="-122"/>
                <a:ea typeface="黑体" pitchFamily="2" charset="-122"/>
              </a:rPr>
              <a:t>2</a:t>
            </a:r>
            <a:r>
              <a:rPr kumimoji="0" lang="zh-CN" altLang="en-US" sz="2000" b="1" dirty="0">
                <a:solidFill>
                  <a:schemeClr val="tx1"/>
                </a:solidFill>
                <a:latin typeface="黑体" pitchFamily="2" charset="-122"/>
                <a:ea typeface="黑体" pitchFamily="2" charset="-122"/>
              </a:rPr>
              <a:t>，</a:t>
            </a:r>
            <a:r>
              <a:rPr kumimoji="0" lang="en-US" altLang="zh-CN" sz="2000" b="1" dirty="0">
                <a:solidFill>
                  <a:schemeClr val="tx1"/>
                </a:solidFill>
                <a:latin typeface="黑体" pitchFamily="2" charset="-122"/>
                <a:ea typeface="黑体" pitchFamily="2" charset="-122"/>
              </a:rPr>
              <a:t>0</a:t>
            </a:r>
            <a:r>
              <a:rPr kumimoji="0" lang="zh-CN" altLang="en-US" sz="2000" b="1" dirty="0">
                <a:solidFill>
                  <a:schemeClr val="tx1"/>
                </a:solidFill>
                <a:latin typeface="黑体" pitchFamily="2" charset="-122"/>
                <a:ea typeface="黑体" pitchFamily="2" charset="-122"/>
              </a:rPr>
              <a:t>，</a:t>
            </a:r>
            <a:r>
              <a:rPr kumimoji="0" lang="en-US" altLang="zh-CN" sz="2000" b="1" dirty="0">
                <a:solidFill>
                  <a:schemeClr val="tx1"/>
                </a:solidFill>
                <a:latin typeface="黑体" pitchFamily="2" charset="-122"/>
                <a:ea typeface="黑体" pitchFamily="2" charset="-122"/>
              </a:rPr>
              <a:t>1</a:t>
            </a:r>
            <a:r>
              <a:rPr kumimoji="0" lang="zh-CN" altLang="en-US" sz="2000" b="1" dirty="0">
                <a:solidFill>
                  <a:schemeClr val="tx1"/>
                </a:solidFill>
                <a:latin typeface="黑体" pitchFamily="2" charset="-122"/>
                <a:ea typeface="黑体" pitchFamily="2" charset="-122"/>
              </a:rPr>
              <a:t>），是否能够实施分配，为什么？</a:t>
            </a:r>
          </a:p>
          <a:p>
            <a:pPr marL="1143000" lvl="2" indent="-228600" algn="l">
              <a:lnSpc>
                <a:spcPct val="120000"/>
              </a:lnSpc>
              <a:spcBef>
                <a:spcPct val="20000"/>
              </a:spcBef>
              <a:buClr>
                <a:srgbClr val="F4E7ED"/>
              </a:buClr>
              <a:buSzPct val="65000"/>
              <a:buFont typeface="Wingdings" pitchFamily="2" charset="2"/>
              <a:buNone/>
            </a:pPr>
            <a:r>
              <a:rPr kumimoji="0" lang="zh-CN" altLang="en-US" sz="2000" b="1" dirty="0">
                <a:solidFill>
                  <a:schemeClr val="tx1"/>
                </a:solidFill>
                <a:latin typeface="黑体" pitchFamily="2" charset="-122"/>
                <a:ea typeface="黑体" pitchFamily="2" charset="-122"/>
              </a:rPr>
              <a:t>（</a:t>
            </a:r>
            <a:r>
              <a:rPr kumimoji="0" lang="en-US" altLang="zh-CN" sz="2000" b="1" dirty="0">
                <a:solidFill>
                  <a:schemeClr val="tx1"/>
                </a:solidFill>
                <a:latin typeface="黑体" pitchFamily="2" charset="-122"/>
                <a:ea typeface="黑体" pitchFamily="2" charset="-122"/>
              </a:rPr>
              <a:t>4</a:t>
            </a:r>
            <a:r>
              <a:rPr kumimoji="0" lang="zh-CN" altLang="en-US" sz="2000" b="1" dirty="0">
                <a:solidFill>
                  <a:schemeClr val="tx1"/>
                </a:solidFill>
                <a:latin typeface="黑体" pitchFamily="2" charset="-122"/>
                <a:ea typeface="黑体" pitchFamily="2" charset="-122"/>
              </a:rPr>
              <a:t>）在（</a:t>
            </a:r>
            <a:r>
              <a:rPr kumimoji="0" lang="en-US" altLang="zh-CN" sz="2000" b="1" dirty="0">
                <a:solidFill>
                  <a:schemeClr val="tx1"/>
                </a:solidFill>
                <a:latin typeface="黑体" pitchFamily="2" charset="-122"/>
                <a:ea typeface="黑体" pitchFamily="2" charset="-122"/>
              </a:rPr>
              <a:t>3</a:t>
            </a:r>
            <a:r>
              <a:rPr kumimoji="0" lang="zh-CN" altLang="en-US" sz="2000" b="1" dirty="0">
                <a:solidFill>
                  <a:schemeClr val="tx1"/>
                </a:solidFill>
                <a:latin typeface="黑体" pitchFamily="2" charset="-122"/>
                <a:ea typeface="黑体" pitchFamily="2" charset="-122"/>
              </a:rPr>
              <a:t>）的基础上，若</a:t>
            </a:r>
            <a:r>
              <a:rPr kumimoji="0" lang="en-US" altLang="zh-CN" sz="2000" b="1" dirty="0">
                <a:solidFill>
                  <a:schemeClr val="tx1"/>
                </a:solidFill>
                <a:latin typeface="黑体" pitchFamily="2" charset="-122"/>
                <a:ea typeface="黑体" pitchFamily="2" charset="-122"/>
              </a:rPr>
              <a:t>P1</a:t>
            </a:r>
            <a:r>
              <a:rPr kumimoji="0" lang="zh-CN" altLang="en-US" sz="2000" b="1" dirty="0">
                <a:solidFill>
                  <a:schemeClr val="tx1"/>
                </a:solidFill>
                <a:latin typeface="黑体" pitchFamily="2" charset="-122"/>
                <a:ea typeface="黑体" pitchFamily="2" charset="-122"/>
              </a:rPr>
              <a:t>请求资源（</a:t>
            </a:r>
            <a:r>
              <a:rPr kumimoji="0" lang="en-US" altLang="zh-CN" sz="2000" b="1" dirty="0">
                <a:solidFill>
                  <a:schemeClr val="tx1"/>
                </a:solidFill>
                <a:latin typeface="黑体" pitchFamily="2" charset="-122"/>
                <a:ea typeface="黑体" pitchFamily="2" charset="-122"/>
              </a:rPr>
              <a:t>0</a:t>
            </a:r>
            <a:r>
              <a:rPr kumimoji="0" lang="zh-CN" altLang="en-US" sz="2000" b="1" dirty="0">
                <a:solidFill>
                  <a:schemeClr val="tx1"/>
                </a:solidFill>
                <a:latin typeface="黑体" pitchFamily="2" charset="-122"/>
                <a:ea typeface="黑体" pitchFamily="2" charset="-122"/>
              </a:rPr>
              <a:t>，</a:t>
            </a:r>
            <a:r>
              <a:rPr kumimoji="0" lang="en-US" altLang="zh-CN" sz="2000" b="1" dirty="0">
                <a:solidFill>
                  <a:schemeClr val="tx1"/>
                </a:solidFill>
                <a:latin typeface="黑体" pitchFamily="2" charset="-122"/>
                <a:ea typeface="黑体" pitchFamily="2" charset="-122"/>
              </a:rPr>
              <a:t>2</a:t>
            </a:r>
            <a:r>
              <a:rPr kumimoji="0" lang="zh-CN" altLang="en-US" sz="2000" b="1" dirty="0">
                <a:solidFill>
                  <a:schemeClr val="tx1"/>
                </a:solidFill>
                <a:latin typeface="黑体" pitchFamily="2" charset="-122"/>
                <a:ea typeface="黑体" pitchFamily="2" charset="-122"/>
              </a:rPr>
              <a:t>，</a:t>
            </a:r>
            <a:r>
              <a:rPr kumimoji="0" lang="en-US" altLang="zh-CN" sz="2000" b="1" dirty="0">
                <a:solidFill>
                  <a:schemeClr val="tx1"/>
                </a:solidFill>
                <a:latin typeface="黑体" pitchFamily="2" charset="-122"/>
                <a:ea typeface="黑体" pitchFamily="2" charset="-122"/>
              </a:rPr>
              <a:t>0</a:t>
            </a:r>
            <a:r>
              <a:rPr kumimoji="0" lang="zh-CN" altLang="en-US" sz="2000" b="1" dirty="0">
                <a:solidFill>
                  <a:schemeClr val="tx1"/>
                </a:solidFill>
                <a:latin typeface="黑体" pitchFamily="2" charset="-122"/>
                <a:ea typeface="黑体" pitchFamily="2" charset="-122"/>
              </a:rPr>
              <a:t>），是否能够实施分配，为什么？</a:t>
            </a:r>
          </a:p>
          <a:p>
            <a:pPr marL="1143000" lvl="2" indent="-228600" algn="l">
              <a:lnSpc>
                <a:spcPct val="120000"/>
              </a:lnSpc>
              <a:spcBef>
                <a:spcPct val="20000"/>
              </a:spcBef>
              <a:buClr>
                <a:srgbClr val="F4E7ED"/>
              </a:buClr>
              <a:buSzPct val="65000"/>
              <a:buFont typeface="Wingdings" pitchFamily="2" charset="2"/>
              <a:buNone/>
            </a:pPr>
            <a:endParaRPr kumimoji="0" lang="en-US" altLang="zh-CN" sz="2000" dirty="0">
              <a:solidFill>
                <a:prstClr val="black"/>
              </a:solidFill>
              <a:latin typeface="黑体" pitchFamily="2" charset="-122"/>
              <a:ea typeface="黑体" pitchFamily="2" charset="-122"/>
            </a:endParaRPr>
          </a:p>
        </p:txBody>
      </p:sp>
    </p:spTree>
    <p:extLst>
      <p:ext uri="{BB962C8B-B14F-4D97-AF65-F5344CB8AC3E}">
        <p14:creationId xmlns:p14="http://schemas.microsoft.com/office/powerpoint/2010/main" val="41012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additive="base">
                                        <p:cTn id="12"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additive="base">
                                        <p:cTn id="22"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ChangeArrowheads="1"/>
          </p:cNvSpPr>
          <p:nvPr/>
        </p:nvSpPr>
        <p:spPr bwMode="auto">
          <a:xfrm>
            <a:off x="899592" y="188640"/>
            <a:ext cx="6870700" cy="609600"/>
          </a:xfrm>
          <a:prstGeom prst="rect">
            <a:avLst/>
          </a:prstGeom>
          <a:noFill/>
          <a:ln w="9525">
            <a:noFill/>
            <a:miter lim="800000"/>
            <a:headEnd/>
            <a:tailEnd/>
          </a:ln>
        </p:spPr>
        <p:txBody>
          <a:bodyPr/>
          <a:lstStyle/>
          <a:p>
            <a:r>
              <a:rPr kumimoji="0" lang="zh-CN" altLang="en-US" sz="4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 纲</a:t>
            </a:r>
          </a:p>
        </p:txBody>
      </p:sp>
      <p:graphicFrame>
        <p:nvGraphicFramePr>
          <p:cNvPr id="3" name="表格 2"/>
          <p:cNvGraphicFramePr>
            <a:graphicFrameLocks noGrp="1"/>
          </p:cNvGraphicFramePr>
          <p:nvPr>
            <p:extLst>
              <p:ext uri="{D42A27DB-BD31-4B8C-83A1-F6EECF244321}">
                <p14:modId xmlns:p14="http://schemas.microsoft.com/office/powerpoint/2010/main" val="2716269396"/>
              </p:ext>
            </p:extLst>
          </p:nvPr>
        </p:nvGraphicFramePr>
        <p:xfrm>
          <a:off x="1259632" y="1628800"/>
          <a:ext cx="6408712" cy="3901875"/>
        </p:xfrm>
        <a:graphic>
          <a:graphicData uri="http://schemas.openxmlformats.org/drawingml/2006/table">
            <a:tbl>
              <a:tblPr>
                <a:tableStyleId>{5C22544A-7EE6-4342-B048-85BDC9FD1C3A}</a:tableStyleId>
              </a:tblPr>
              <a:tblGrid>
                <a:gridCol w="6408712"/>
              </a:tblGrid>
              <a:tr h="504056">
                <a:tc>
                  <a:txBody>
                    <a:bodyPr/>
                    <a:lstStyle/>
                    <a:p>
                      <a:pPr marL="0" algn="l" defTabSz="457207" rtl="0" eaLnBrk="1" fontAlgn="ctr" latinLnBrk="0" hangingPunct="1"/>
                      <a:r>
                        <a:rPr lang="en-US" altLang="zh-CN" sz="2800" b="1" u="none" strike="noStrike"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3.1  </a:t>
                      </a:r>
                      <a:r>
                        <a:rPr lang="zh-CN" altLang="en-US" sz="2800" b="1" u="none" strike="noStrike"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处理机调度的层次和调度算法</a:t>
                      </a:r>
                    </a:p>
                  </a:txBody>
                  <a:tcPr marL="7620" marR="7620" marT="7620" marB="0" anchor="ctr">
                    <a:solidFill>
                      <a:schemeClr val="bg2">
                        <a:lumMod val="50000"/>
                      </a:schemeClr>
                    </a:solidFill>
                  </a:tcPr>
                </a:tc>
              </a:tr>
              <a:tr h="504056">
                <a:tc>
                  <a:txBody>
                    <a:bodyPr/>
                    <a:lstStyle/>
                    <a:p>
                      <a:pPr algn="l" fontAlgn="ctr"/>
                      <a:r>
                        <a:rPr lang="en-US" sz="2800" b="1"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  </a:t>
                      </a:r>
                      <a:r>
                        <a:rPr lang="zh-CN" altLang="en-US" sz="2800" b="1"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作业与作业调度</a:t>
                      </a:r>
                      <a:endPar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2">
                        <a:lumMod val="50000"/>
                      </a:schemeClr>
                    </a:solidFill>
                  </a:tcPr>
                </a:tc>
              </a:tr>
              <a:tr h="504056">
                <a:tc>
                  <a:txBody>
                    <a:bodyPr/>
                    <a:lstStyle/>
                    <a:p>
                      <a:pPr marL="0" algn="l" defTabSz="457207" rtl="0" eaLnBrk="1" fontAlgn="ctr" latinLnBrk="0" hangingPunct="1"/>
                      <a:r>
                        <a:rPr lang="en-US" sz="2800" b="1" u="none" strike="noStrike"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3.3  </a:t>
                      </a:r>
                      <a:r>
                        <a:rPr lang="zh-CN" altLang="en-US" sz="2800" b="1" u="none" strike="noStrike"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进程调度</a:t>
                      </a:r>
                      <a:endParaRPr lang="zh-CN" altLang="en-US" sz="2800" b="1" u="none" strike="noStrike"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a:txBody>
                  <a:tcPr marL="7620" marR="7620" marT="7620" marB="0" anchor="ctr">
                    <a:solidFill>
                      <a:schemeClr val="bg2">
                        <a:lumMod val="50000"/>
                      </a:schemeClr>
                    </a:solidFill>
                  </a:tcPr>
                </a:tc>
              </a:tr>
              <a:tr h="432048">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3.4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 </a:t>
                      </a:r>
                    </a:p>
                  </a:txBody>
                  <a:tcPr marL="7620" marR="7620" marT="7620" marB="0" anchor="ctr">
                    <a:solidFill>
                      <a:schemeClr val="bg2">
                        <a:lumMod val="50000"/>
                      </a:schemeClr>
                    </a:solidFill>
                  </a:tcPr>
                </a:tc>
              </a:tr>
              <a:tr h="517368">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3.5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bg2">
                        <a:lumMod val="50000"/>
                      </a:schemeClr>
                    </a:solidFill>
                  </a:tcPr>
                </a:tc>
              </a:tr>
              <a:tr h="479333">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3.6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bg2">
                        <a:lumMod val="50000"/>
                      </a:schemeClr>
                    </a:solidFill>
                  </a:tcPr>
                </a:tc>
              </a:tr>
              <a:tr h="479333">
                <a:tc>
                  <a:txBody>
                    <a:bodyPr/>
                    <a:lstStyle/>
                    <a:p>
                      <a:pPr marL="0" marR="0" indent="0" algn="l" defTabSz="457207" rtl="0" eaLnBrk="1" fontAlgn="ctr" latinLnBrk="0" hangingPunct="1">
                        <a:lnSpc>
                          <a:spcPct val="100000"/>
                        </a:lnSpc>
                        <a:spcBef>
                          <a:spcPts val="0"/>
                        </a:spcBef>
                        <a:spcAft>
                          <a:spcPts val="0"/>
                        </a:spcAft>
                        <a:buClrTx/>
                        <a:buSzTx/>
                        <a:buFontTx/>
                        <a:buNone/>
                        <a:tabLst/>
                        <a:defRPr/>
                      </a:pP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3.7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2">
                        <a:lumMod val="50000"/>
                      </a:schemeClr>
                    </a:solidFill>
                  </a:tcPr>
                </a:tc>
              </a:tr>
              <a:tr h="479333">
                <a:tc>
                  <a:txBody>
                    <a:bodyPr/>
                    <a:lstStyle/>
                    <a:p>
                      <a:pPr algn="l" fontAlgn="ctr"/>
                      <a:r>
                        <a:rPr lang="en-US" altLang="zh-CN" sz="2800" b="1" i="0" u="none" strike="noStrike" dirty="0" smtClean="0">
                          <a:solidFill>
                            <a:schemeClr val="accent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3.8  </a:t>
                      </a:r>
                      <a:r>
                        <a:rPr lang="zh-CN" altLang="en-US" sz="2800" b="1" i="0" u="none" strike="noStrike" dirty="0" smtClean="0">
                          <a:solidFill>
                            <a:schemeClr val="accent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accent4"/>
                    </a:solidFill>
                  </a:tcPr>
                </a:tc>
              </a:tr>
            </a:tbl>
          </a:graphicData>
        </a:graphic>
      </p:graphicFrame>
    </p:spTree>
    <p:extLst>
      <p:ext uri="{BB962C8B-B14F-4D97-AF65-F5344CB8AC3E}">
        <p14:creationId xmlns:p14="http://schemas.microsoft.com/office/powerpoint/2010/main" val="407706181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ext uri="{D42A27DB-BD31-4B8C-83A1-F6EECF244321}">
                <p14:modId xmlns:p14="http://schemas.microsoft.com/office/powerpoint/2010/main" val="555455796"/>
              </p:ext>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sp>
        <p:nvSpPr>
          <p:cNvPr id="6" name="矩形 5"/>
          <p:cNvSpPr/>
          <p:nvPr/>
        </p:nvSpPr>
        <p:spPr>
          <a:xfrm>
            <a:off x="11759" y="29489"/>
            <a:ext cx="1679921"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p:txBody>
      </p:sp>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cs"/>
            </a:endParaRPr>
          </a:p>
        </p:txBody>
      </p:sp>
      <p:sp>
        <p:nvSpPr>
          <p:cNvPr id="8" name="Text Box 5">
            <a:extLst>
              <a:ext uri="{FF2B5EF4-FFF2-40B4-BE49-F238E27FC236}">
                <a16:creationId xmlns="" xmlns:a16="http://schemas.microsoft.com/office/drawing/2014/main" id="{6B6C56FF-C5CD-41F8-9A48-B0F33CF2DEDE}"/>
              </a:ext>
            </a:extLst>
          </p:cNvPr>
          <p:cNvSpPr txBox="1">
            <a:spLocks noChangeArrowheads="1"/>
          </p:cNvSpPr>
          <p:nvPr/>
        </p:nvSpPr>
        <p:spPr bwMode="auto">
          <a:xfrm>
            <a:off x="3131840" y="1133612"/>
            <a:ext cx="4392488" cy="523220"/>
          </a:xfrm>
          <a:prstGeom prst="rect">
            <a:avLst/>
          </a:prstGeom>
          <a:noFill/>
          <a:ln w="7938">
            <a:noFill/>
            <a:miter lim="800000"/>
            <a:headEnd/>
            <a:tailEnd/>
          </a:ln>
        </p:spPr>
        <p:txBody>
          <a:bodyPr wrap="square">
            <a:spAutoFit/>
          </a:bodyPr>
          <a:lstStyle/>
          <a:p>
            <a:pPr algn="l" latinLnBrk="1"/>
            <a:r>
              <a:rPr lang="zh-CN" altLang="en-US" sz="2800" dirty="0" smtClean="0">
                <a:solidFill>
                  <a:srgbClr val="FF0000"/>
                </a:solidFill>
                <a:latin typeface="华文楷体" panose="02010600040101010101" pitchFamily="2" charset="-122"/>
                <a:ea typeface="华文楷体" panose="02010600040101010101" pitchFamily="2" charset="-122"/>
              </a:rPr>
              <a:t>死锁</a:t>
            </a:r>
            <a:r>
              <a:rPr lang="zh-CN" altLang="en-US" sz="2800" dirty="0">
                <a:solidFill>
                  <a:srgbClr val="FF0000"/>
                </a:solidFill>
                <a:latin typeface="华文楷体" panose="02010600040101010101" pitchFamily="2" charset="-122"/>
                <a:ea typeface="华文楷体" panose="02010600040101010101" pitchFamily="2" charset="-122"/>
              </a:rPr>
              <a:t>的检测与解除  </a:t>
            </a:r>
          </a:p>
        </p:txBody>
      </p:sp>
      <p:sp>
        <p:nvSpPr>
          <p:cNvPr id="9" name="Rectangle 3">
            <a:extLst>
              <a:ext uri="{FF2B5EF4-FFF2-40B4-BE49-F238E27FC236}">
                <a16:creationId xmlns="" xmlns:a16="http://schemas.microsoft.com/office/drawing/2014/main" id="{D015A56C-959D-449A-93A9-4AA0ABAEE983}"/>
              </a:ext>
            </a:extLst>
          </p:cNvPr>
          <p:cNvSpPr txBox="1">
            <a:spLocks noChangeArrowheads="1"/>
          </p:cNvSpPr>
          <p:nvPr/>
        </p:nvSpPr>
        <p:spPr bwMode="auto">
          <a:xfrm>
            <a:off x="3134927" y="1617144"/>
            <a:ext cx="5688631" cy="50240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eaLnBrk="1" hangingPunct="1">
              <a:lnSpc>
                <a:spcPct val="150000"/>
              </a:lnSpc>
            </a:pPr>
            <a:r>
              <a:rPr kumimoji="0" lang="zh-CN" altLang="en-US" sz="2400" kern="0" dirty="0">
                <a:latin typeface="华文楷体" panose="02010600040101010101" pitchFamily="2" charset="-122"/>
                <a:ea typeface="华文楷体" panose="02010600040101010101" pitchFamily="2" charset="-122"/>
              </a:rPr>
              <a:t>当系统为进程分配资源时，若未采取任何限制性措施，则系统必须提供</a:t>
            </a:r>
            <a:r>
              <a:rPr kumimoji="0" lang="zh-CN" altLang="en-US" sz="2400" kern="0" dirty="0">
                <a:solidFill>
                  <a:srgbClr val="FF0000"/>
                </a:solidFill>
                <a:latin typeface="华文楷体" panose="02010600040101010101" pitchFamily="2" charset="-122"/>
                <a:ea typeface="华文楷体" panose="02010600040101010101" pitchFamily="2" charset="-122"/>
              </a:rPr>
              <a:t>检测和解除死锁</a:t>
            </a:r>
            <a:r>
              <a:rPr kumimoji="0" lang="zh-CN" altLang="en-US" sz="2400" kern="0" dirty="0">
                <a:latin typeface="华文楷体" panose="02010600040101010101" pitchFamily="2" charset="-122"/>
                <a:ea typeface="华文楷体" panose="02010600040101010101" pitchFamily="2" charset="-122"/>
              </a:rPr>
              <a:t>的手段。为此，系统必须：</a:t>
            </a:r>
          </a:p>
          <a:p>
            <a:pPr lvl="1" eaLnBrk="1" hangingPunct="1">
              <a:lnSpc>
                <a:spcPct val="150000"/>
              </a:lnSpc>
            </a:pPr>
            <a:r>
              <a:rPr kumimoji="0" lang="zh-CN" altLang="en-US" sz="2400" kern="0" dirty="0">
                <a:latin typeface="华文楷体" panose="02010600040101010101" pitchFamily="2" charset="-122"/>
                <a:ea typeface="华文楷体" panose="02010600040101010101" pitchFamily="2" charset="-122"/>
              </a:rPr>
              <a:t>保存有关资源的请求和分配信息</a:t>
            </a:r>
          </a:p>
          <a:p>
            <a:pPr lvl="1" eaLnBrk="1" hangingPunct="1">
              <a:lnSpc>
                <a:spcPct val="150000"/>
              </a:lnSpc>
            </a:pPr>
            <a:r>
              <a:rPr kumimoji="0" lang="zh-CN" altLang="en-US" sz="2400" kern="0" dirty="0">
                <a:latin typeface="华文楷体" panose="02010600040101010101" pitchFamily="2" charset="-122"/>
                <a:ea typeface="华文楷体" panose="02010600040101010101" pitchFamily="2" charset="-122"/>
              </a:rPr>
              <a:t>提供一种算法，</a:t>
            </a:r>
            <a:r>
              <a:rPr kumimoji="0" lang="zh-CN" altLang="en-US" sz="2400" b="1" kern="0" dirty="0">
                <a:solidFill>
                  <a:srgbClr val="FF0000"/>
                </a:solidFill>
                <a:latin typeface="华文楷体" panose="02010600040101010101" pitchFamily="2" charset="-122"/>
                <a:ea typeface="华文楷体" panose="02010600040101010101" pitchFamily="2" charset="-122"/>
              </a:rPr>
              <a:t>利用这些信息</a:t>
            </a:r>
            <a:r>
              <a:rPr kumimoji="0" lang="zh-CN" altLang="en-US" sz="2400" kern="0" dirty="0">
                <a:latin typeface="华文楷体" panose="02010600040101010101" pitchFamily="2" charset="-122"/>
                <a:ea typeface="华文楷体" panose="02010600040101010101" pitchFamily="2" charset="-122"/>
              </a:rPr>
              <a:t>检测系统是否进入死锁状态</a:t>
            </a:r>
            <a:endParaRPr kumimoji="0" lang="en-US" altLang="zh-CN" sz="2400" kern="0" dirty="0">
              <a:latin typeface="华文楷体" panose="02010600040101010101" pitchFamily="2" charset="-122"/>
              <a:ea typeface="华文楷体" panose="02010600040101010101" pitchFamily="2" charset="-122"/>
            </a:endParaRPr>
          </a:p>
          <a:p>
            <a:pPr lvl="1" eaLnBrk="1" hangingPunct="1">
              <a:lnSpc>
                <a:spcPct val="150000"/>
              </a:lnSpc>
            </a:pPr>
            <a:r>
              <a:rPr kumimoji="0" lang="zh-CN" altLang="en-US" sz="2400" kern="0" dirty="0">
                <a:latin typeface="华文楷体" panose="02010600040101010101" pitchFamily="2" charset="-122"/>
                <a:ea typeface="华文楷体" panose="02010600040101010101" pitchFamily="2" charset="-122"/>
              </a:rPr>
              <a:t>提供死锁解除算法</a:t>
            </a:r>
            <a:endParaRPr kumimoji="0" lang="en-US" altLang="zh-CN" sz="2400" kern="0" dirty="0">
              <a:latin typeface="华文楷体" panose="02010600040101010101" pitchFamily="2" charset="-122"/>
              <a:ea typeface="华文楷体" panose="02010600040101010101" pitchFamily="2" charset="-122"/>
            </a:endParaRPr>
          </a:p>
          <a:p>
            <a:pPr lvl="1" eaLnBrk="1" hangingPunct="1">
              <a:lnSpc>
                <a:spcPct val="150000"/>
              </a:lnSpc>
            </a:pPr>
            <a:endParaRPr kumimoji="0" lang="zh-CN" altLang="en-US" sz="2400" kern="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73323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 xmlns:a16="http://schemas.microsoft.com/office/drawing/2014/main" id="{617047EE-E09A-4D80-8D55-B07C6956D9EC}"/>
              </a:ext>
            </a:extLst>
          </p:cNvPr>
          <p:cNvSpPr>
            <a:spLocks noGrp="1" noChangeArrowheads="1"/>
          </p:cNvSpPr>
          <p:nvPr>
            <p:ph type="title"/>
          </p:nvPr>
        </p:nvSpPr>
        <p:spPr>
          <a:xfrm>
            <a:off x="11758" y="2492896"/>
            <a:ext cx="9132241" cy="4365103"/>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6" name="Rectangle 2">
            <a:extLst>
              <a:ext uri="{FF2B5EF4-FFF2-40B4-BE49-F238E27FC236}">
                <a16:creationId xmlns="" xmlns:a16="http://schemas.microsoft.com/office/drawing/2014/main" id="{C86098C2-7706-4DB5-A71A-B83BA8D6924B}"/>
              </a:ext>
            </a:extLst>
          </p:cNvPr>
          <p:cNvSpPr txBox="1">
            <a:spLocks noChangeArrowheads="1"/>
          </p:cNvSpPr>
          <p:nvPr/>
        </p:nvSpPr>
        <p:spPr>
          <a:xfrm>
            <a:off x="3128114" y="1196752"/>
            <a:ext cx="5072098" cy="738664"/>
          </a:xfrm>
          <a:prstGeom prst="rect">
            <a:avLst/>
          </a:prstGeom>
          <a:gradFill rotWithShape="1">
            <a:gsLst>
              <a:gs pos="0">
                <a:srgbClr val="B83D68">
                  <a:shade val="51000"/>
                  <a:satMod val="130000"/>
                </a:srgbClr>
              </a:gs>
              <a:gs pos="80000">
                <a:srgbClr val="B83D68">
                  <a:shade val="93000"/>
                  <a:satMod val="130000"/>
                </a:srgbClr>
              </a:gs>
              <a:gs pos="100000">
                <a:srgbClr val="B83D68">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p>
            <a:pPr marL="0" marR="0" lvl="0" indent="0" algn="l" defTabSz="873125" eaLnBrk="1" fontAlgn="auto" latinLnBrk="0" hangingPunct="1">
              <a:lnSpc>
                <a:spcPct val="15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FFFFCC"/>
                </a:solidFill>
                <a:effectLst/>
                <a:uLnTx/>
                <a:uFillTx/>
                <a:latin typeface="黑体" pitchFamily="2" charset="-122"/>
                <a:ea typeface="黑体" pitchFamily="2" charset="-122"/>
                <a:cs typeface="+mn-cs"/>
              </a:rPr>
              <a:t>3 </a:t>
            </a:r>
            <a:r>
              <a:rPr kumimoji="0" lang="zh-CN" altLang="en-US" sz="2800" b="1" i="0" u="none" strike="noStrike" kern="0" cap="none" spc="0" normalizeH="0" baseline="0" noProof="0" dirty="0">
                <a:ln>
                  <a:noFill/>
                </a:ln>
                <a:solidFill>
                  <a:srgbClr val="FFFFCC"/>
                </a:solidFill>
                <a:effectLst/>
                <a:uLnTx/>
                <a:uFillTx/>
                <a:latin typeface="黑体" pitchFamily="2" charset="-122"/>
                <a:ea typeface="黑体" pitchFamily="2" charset="-122"/>
                <a:cs typeface="+mn-cs"/>
              </a:rPr>
              <a:t>分时系统的目标</a:t>
            </a:r>
          </a:p>
        </p:txBody>
      </p:sp>
      <p:sp>
        <p:nvSpPr>
          <p:cNvPr id="7" name="内容占位符 3">
            <a:extLst>
              <a:ext uri="{FF2B5EF4-FFF2-40B4-BE49-F238E27FC236}">
                <a16:creationId xmlns="" xmlns:a16="http://schemas.microsoft.com/office/drawing/2014/main" id="{798D16A6-A43F-45A6-B82C-370445A5C969}"/>
              </a:ext>
            </a:extLst>
          </p:cNvPr>
          <p:cNvSpPr txBox="1">
            <a:spLocks/>
          </p:cNvSpPr>
          <p:nvPr/>
        </p:nvSpPr>
        <p:spPr bwMode="auto">
          <a:xfrm>
            <a:off x="428596" y="2492896"/>
            <a:ext cx="8229600" cy="42222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a:lnSpc>
                <a:spcPct val="150000"/>
              </a:lnSpc>
              <a:buFont typeface="Wingdings" pitchFamily="2" charset="2"/>
              <a:buNone/>
            </a:pPr>
            <a:r>
              <a:rPr kumimoji="0" lang="zh-CN" altLang="en-US" sz="2000" b="1" kern="0" dirty="0">
                <a:solidFill>
                  <a:srgbClr val="FF0000"/>
                </a:solidFill>
                <a:latin typeface="黑体" pitchFamily="2" charset="-122"/>
                <a:ea typeface="黑体" pitchFamily="2" charset="-122"/>
              </a:rPr>
              <a:t>（</a:t>
            </a:r>
            <a:r>
              <a:rPr kumimoji="0" lang="en-US" altLang="zh-CN" sz="2000" b="1" kern="0" dirty="0">
                <a:solidFill>
                  <a:srgbClr val="FF0000"/>
                </a:solidFill>
                <a:latin typeface="黑体" pitchFamily="2" charset="-122"/>
                <a:ea typeface="黑体" pitchFamily="2" charset="-122"/>
              </a:rPr>
              <a:t>1</a:t>
            </a:r>
            <a:r>
              <a:rPr kumimoji="0" lang="zh-CN" altLang="en-US" sz="2000" b="1" kern="0" dirty="0">
                <a:solidFill>
                  <a:srgbClr val="FF0000"/>
                </a:solidFill>
                <a:latin typeface="黑体" pitchFamily="2" charset="-122"/>
                <a:ea typeface="黑体" pitchFamily="2" charset="-122"/>
              </a:rPr>
              <a:t>）响应时间快</a:t>
            </a:r>
            <a:endParaRPr kumimoji="0" lang="en-US" altLang="zh-CN" sz="2000" b="1" kern="0" dirty="0">
              <a:solidFill>
                <a:srgbClr val="FF0000"/>
              </a:solidFill>
              <a:latin typeface="黑体" pitchFamily="2" charset="-122"/>
              <a:ea typeface="黑体" pitchFamily="2" charset="-122"/>
            </a:endParaRPr>
          </a:p>
          <a:p>
            <a:pPr latinLnBrk="1">
              <a:lnSpc>
                <a:spcPct val="150000"/>
              </a:lnSpc>
              <a:buFont typeface="Wingdings" pitchFamily="2" charset="2"/>
              <a:buChar char="u"/>
            </a:pPr>
            <a:r>
              <a:rPr kumimoji="0" lang="zh-CN" altLang="en-US" sz="1800" b="1" kern="0" dirty="0">
                <a:solidFill>
                  <a:srgbClr val="FF0000"/>
                </a:solidFill>
                <a:latin typeface="黑体" pitchFamily="2" charset="-122"/>
                <a:ea typeface="黑体" pitchFamily="2" charset="-122"/>
              </a:rPr>
              <a:t>响应时间</a:t>
            </a:r>
            <a:r>
              <a:rPr kumimoji="0" lang="zh-CN" altLang="en-US" sz="1800" b="1" kern="0" dirty="0">
                <a:latin typeface="黑体" pitchFamily="2" charset="-122"/>
                <a:ea typeface="黑体" pitchFamily="2" charset="-122"/>
              </a:rPr>
              <a:t>是从用户通过键盘提交一个请求开始，直至系统首次产生响应为止的时间，或者说直到在屏幕上显示为止的一段时间间隔。它包括：</a:t>
            </a:r>
          </a:p>
          <a:p>
            <a:pPr lvl="1" latinLnBrk="1">
              <a:lnSpc>
                <a:spcPct val="150000"/>
              </a:lnSpc>
            </a:pPr>
            <a:r>
              <a:rPr kumimoji="0" lang="zh-CN" altLang="en-US" sz="1800" b="1" kern="0" dirty="0">
                <a:latin typeface="黑体" pitchFamily="2" charset="-122"/>
                <a:ea typeface="黑体" pitchFamily="2" charset="-122"/>
              </a:rPr>
              <a:t>从键盘输入的请求信息传送到处理机的时间；</a:t>
            </a:r>
          </a:p>
          <a:p>
            <a:pPr lvl="1" latinLnBrk="1">
              <a:lnSpc>
                <a:spcPct val="150000"/>
              </a:lnSpc>
            </a:pPr>
            <a:r>
              <a:rPr kumimoji="0" lang="zh-CN" altLang="en-US" sz="1800" b="1" kern="0" dirty="0">
                <a:latin typeface="黑体" pitchFamily="2" charset="-122"/>
                <a:ea typeface="黑体" pitchFamily="2" charset="-122"/>
              </a:rPr>
              <a:t>处理机对请求信息进行处理的时间；</a:t>
            </a:r>
          </a:p>
          <a:p>
            <a:pPr lvl="1" latinLnBrk="1">
              <a:lnSpc>
                <a:spcPct val="150000"/>
              </a:lnSpc>
            </a:pPr>
            <a:r>
              <a:rPr kumimoji="0" lang="zh-CN" altLang="en-US" sz="1800" b="1" kern="0" dirty="0">
                <a:latin typeface="黑体" pitchFamily="2" charset="-122"/>
                <a:ea typeface="黑体" pitchFamily="2" charset="-122"/>
              </a:rPr>
              <a:t>将所形成的响应回送到终端显示器的时间</a:t>
            </a:r>
          </a:p>
          <a:p>
            <a:pPr>
              <a:lnSpc>
                <a:spcPct val="150000"/>
              </a:lnSpc>
              <a:buFont typeface="Wingdings" pitchFamily="2" charset="2"/>
              <a:buNone/>
            </a:pPr>
            <a:r>
              <a:rPr kumimoji="0" lang="zh-CN" altLang="en-US" sz="2000" b="1" kern="0" dirty="0">
                <a:solidFill>
                  <a:srgbClr val="FF0000"/>
                </a:solidFill>
                <a:latin typeface="黑体" pitchFamily="2" charset="-122"/>
                <a:ea typeface="黑体" pitchFamily="2" charset="-122"/>
              </a:rPr>
              <a:t>（</a:t>
            </a:r>
            <a:r>
              <a:rPr kumimoji="0" lang="en-US" altLang="zh-CN" sz="2000" b="1" kern="0" dirty="0">
                <a:solidFill>
                  <a:srgbClr val="FF0000"/>
                </a:solidFill>
                <a:latin typeface="黑体" pitchFamily="2" charset="-122"/>
                <a:ea typeface="黑体" pitchFamily="2" charset="-122"/>
              </a:rPr>
              <a:t>2</a:t>
            </a:r>
            <a:r>
              <a:rPr kumimoji="0" lang="zh-CN" altLang="en-US" sz="2000" b="1" kern="0" dirty="0">
                <a:solidFill>
                  <a:srgbClr val="FF0000"/>
                </a:solidFill>
                <a:latin typeface="黑体" pitchFamily="2" charset="-122"/>
                <a:ea typeface="黑体" pitchFamily="2" charset="-122"/>
              </a:rPr>
              <a:t>）均衡性</a:t>
            </a:r>
            <a:endParaRPr kumimoji="0" lang="en-US" altLang="zh-CN" sz="2000" b="1" kern="0" dirty="0">
              <a:solidFill>
                <a:srgbClr val="FF0000"/>
              </a:solidFill>
              <a:latin typeface="黑体" pitchFamily="2" charset="-122"/>
              <a:ea typeface="黑体" pitchFamily="2" charset="-122"/>
            </a:endParaRPr>
          </a:p>
          <a:p>
            <a:pPr>
              <a:lnSpc>
                <a:spcPct val="150000"/>
              </a:lnSpc>
            </a:pPr>
            <a:r>
              <a:rPr kumimoji="0" lang="zh-CN" altLang="en-US" sz="1800" b="1" kern="0" dirty="0">
                <a:latin typeface="黑体" pitchFamily="2" charset="-122"/>
                <a:ea typeface="黑体" pitchFamily="2" charset="-122"/>
              </a:rPr>
              <a:t>响应时间快慢与用户请求复杂度相适应</a:t>
            </a:r>
            <a:endParaRPr kumimoji="0" lang="en-US" altLang="zh-CN" sz="1800" b="1" kern="0" dirty="0">
              <a:latin typeface="黑体" pitchFamily="2" charset="-122"/>
              <a:ea typeface="黑体" pitchFamily="2" charset="-122"/>
            </a:endParaRPr>
          </a:p>
          <a:p>
            <a:pPr>
              <a:lnSpc>
                <a:spcPct val="150000"/>
              </a:lnSpc>
            </a:pPr>
            <a:endParaRPr kumimoji="0" lang="en-US" altLang="zh-CN" sz="2400" kern="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186501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sp>
        <p:nvSpPr>
          <p:cNvPr id="6" name="矩形 5"/>
          <p:cNvSpPr/>
          <p:nvPr/>
        </p:nvSpPr>
        <p:spPr>
          <a:xfrm>
            <a:off x="11759" y="29489"/>
            <a:ext cx="7728593" cy="646331"/>
          </a:xfrm>
          <a:prstGeom prst="rect">
            <a:avLst/>
          </a:prstGeom>
          <a:noFill/>
          <a:ln w="9525">
            <a:noFill/>
            <a:miter lim="800000"/>
            <a:headEnd/>
            <a:tailEnd/>
          </a:ln>
        </p:spPr>
        <p:txBody>
          <a:bodyPr/>
          <a:lstStyle/>
          <a:p>
            <a:pPr fontAlgn="ct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p:txBody>
      </p:sp>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10" name="组合 9">
            <a:extLst>
              <a:ext uri="{FF2B5EF4-FFF2-40B4-BE49-F238E27FC236}">
                <a16:creationId xmlns="" xmlns:a16="http://schemas.microsoft.com/office/drawing/2014/main" id="{682F1AF7-DAC6-4934-9524-23742AACAAE2}"/>
              </a:ext>
            </a:extLst>
          </p:cNvPr>
          <p:cNvGrpSpPr/>
          <p:nvPr/>
        </p:nvGrpSpPr>
        <p:grpSpPr>
          <a:xfrm>
            <a:off x="2987824" y="836712"/>
            <a:ext cx="6156174" cy="504056"/>
            <a:chOff x="2987824" y="836712"/>
            <a:chExt cx="6156174" cy="504056"/>
          </a:xfrm>
        </p:grpSpPr>
        <p:sp>
          <p:nvSpPr>
            <p:cNvPr id="11" name="剪去单角的矩形 3">
              <a:extLst>
                <a:ext uri="{FF2B5EF4-FFF2-40B4-BE49-F238E27FC236}">
                  <a16:creationId xmlns="" xmlns:a16="http://schemas.microsoft.com/office/drawing/2014/main" id="{2257CF50-779D-45F9-ADA9-681A7CAFEA0A}"/>
                </a:ext>
              </a:extLst>
            </p:cNvPr>
            <p:cNvSpPr/>
            <p:nvPr/>
          </p:nvSpPr>
          <p:spPr>
            <a:xfrm>
              <a:off x="2987824" y="836712"/>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a:t>
              </a:r>
            </a:p>
          </p:txBody>
        </p:sp>
        <p:sp>
          <p:nvSpPr>
            <p:cNvPr id="12" name="剪去单角的矩形 4">
              <a:extLst>
                <a:ext uri="{FF2B5EF4-FFF2-40B4-BE49-F238E27FC236}">
                  <a16:creationId xmlns="" xmlns:a16="http://schemas.microsoft.com/office/drawing/2014/main" id="{0DB011E8-9D35-43C9-B4B3-1CE29DDDFBDC}"/>
                </a:ext>
              </a:extLst>
            </p:cNvPr>
            <p:cNvSpPr/>
            <p:nvPr/>
          </p:nvSpPr>
          <p:spPr>
            <a:xfrm>
              <a:off x="5975645" y="836712"/>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死锁的解除</a:t>
              </a:r>
            </a:p>
          </p:txBody>
        </p:sp>
      </p:grpSp>
      <p:pic>
        <p:nvPicPr>
          <p:cNvPr id="9" name="Picture 4">
            <a:extLst>
              <a:ext uri="{FF2B5EF4-FFF2-40B4-BE49-F238E27FC236}">
                <a16:creationId xmlns="" xmlns:a16="http://schemas.microsoft.com/office/drawing/2014/main" id="{4239E2DD-3F6B-4BA8-AB2C-131782CDEFF1}"/>
              </a:ext>
            </a:extLst>
          </p:cNvPr>
          <p:cNvPicPr>
            <a:picLocks noChangeAspect="1" noChangeArrowheads="1"/>
          </p:cNvPicPr>
          <p:nvPr/>
        </p:nvPicPr>
        <p:blipFill>
          <a:blip r:embed="rId2" cstate="print"/>
          <a:srcRect/>
          <a:stretch>
            <a:fillRect/>
          </a:stretch>
        </p:blipFill>
        <p:spPr bwMode="auto">
          <a:xfrm>
            <a:off x="-2" y="3006964"/>
            <a:ext cx="9144000" cy="3833812"/>
          </a:xfrm>
          <a:prstGeom prst="rect">
            <a:avLst/>
          </a:prstGeom>
          <a:noFill/>
          <a:ln w="9525">
            <a:noFill/>
            <a:miter lim="800000"/>
            <a:headEnd/>
            <a:tailEnd/>
          </a:ln>
        </p:spPr>
      </p:pic>
      <p:sp>
        <p:nvSpPr>
          <p:cNvPr id="14" name="Text Box 2">
            <a:extLst>
              <a:ext uri="{FF2B5EF4-FFF2-40B4-BE49-F238E27FC236}">
                <a16:creationId xmlns="" xmlns:a16="http://schemas.microsoft.com/office/drawing/2014/main" id="{CA09D4C6-1D91-4BD6-92A3-BC3EEA27CC9E}"/>
              </a:ext>
            </a:extLst>
          </p:cNvPr>
          <p:cNvSpPr txBox="1">
            <a:spLocks noChangeArrowheads="1"/>
          </p:cNvSpPr>
          <p:nvPr/>
        </p:nvSpPr>
        <p:spPr bwMode="auto">
          <a:xfrm>
            <a:off x="3059832" y="1372440"/>
            <a:ext cx="5904656" cy="1384995"/>
          </a:xfrm>
          <a:prstGeom prst="rect">
            <a:avLst/>
          </a:prstGeom>
          <a:noFill/>
          <a:ln w="9525">
            <a:noFill/>
            <a:miter lim="800000"/>
            <a:headEnd/>
            <a:tailEnd/>
          </a:ln>
        </p:spPr>
        <p:txBody>
          <a:bodyPr wrap="square">
            <a:spAutoFit/>
          </a:bodyPr>
          <a:lstStyle/>
          <a:p>
            <a:pPr algn="l"/>
            <a:r>
              <a:rPr lang="zh-CN" altLang="en-US" sz="2800" b="1" dirty="0" smtClean="0">
                <a:solidFill>
                  <a:srgbClr val="FF0000"/>
                </a:solidFill>
                <a:latin typeface="华文楷体" panose="02010600040101010101" pitchFamily="2" charset="-122"/>
                <a:ea typeface="华文楷体" panose="02010600040101010101" pitchFamily="2" charset="-122"/>
              </a:rPr>
              <a:t>资源分配</a:t>
            </a:r>
            <a:r>
              <a:rPr lang="zh-CN" altLang="en-US" sz="2800" b="1" dirty="0">
                <a:solidFill>
                  <a:srgbClr val="FF0000"/>
                </a:solidFill>
                <a:latin typeface="华文楷体" panose="02010600040101010101" pitchFamily="2" charset="-122"/>
                <a:ea typeface="华文楷体" panose="02010600040101010101" pitchFamily="2" charset="-122"/>
              </a:rPr>
              <a:t>图</a:t>
            </a:r>
            <a:r>
              <a:rPr lang="en-US" altLang="zh-CN" sz="2800" b="1" dirty="0">
                <a:solidFill>
                  <a:srgbClr val="FF0000"/>
                </a:solidFill>
                <a:latin typeface="华文楷体" panose="02010600040101010101" pitchFamily="2" charset="-122"/>
                <a:ea typeface="华文楷体" panose="02010600040101010101" pitchFamily="2" charset="-122"/>
              </a:rPr>
              <a:t>RAG</a:t>
            </a:r>
            <a:r>
              <a:rPr lang="zh-CN" altLang="en-US" sz="2800" b="1" dirty="0">
                <a:solidFill>
                  <a:srgbClr val="FF0000"/>
                </a:solidFill>
                <a:latin typeface="华文楷体" panose="02010600040101010101" pitchFamily="2" charset="-122"/>
                <a:ea typeface="华文楷体" panose="02010600040101010101" pitchFamily="2" charset="-122"/>
              </a:rPr>
              <a:t>（</a:t>
            </a:r>
            <a:r>
              <a:rPr lang="en-US" altLang="zh-CN" sz="2800" b="1" dirty="0">
                <a:solidFill>
                  <a:srgbClr val="FF0000"/>
                </a:solidFill>
                <a:latin typeface="华文楷体" panose="02010600040101010101" pitchFamily="2" charset="-122"/>
                <a:ea typeface="华文楷体" panose="02010600040101010101" pitchFamily="2" charset="-122"/>
              </a:rPr>
              <a:t>Resource Allocation Graph</a:t>
            </a:r>
            <a:r>
              <a:rPr lang="zh-CN" altLang="en-US" sz="2800" b="1" dirty="0">
                <a:solidFill>
                  <a:srgbClr val="FF0000"/>
                </a:solidFill>
                <a:latin typeface="华文楷体" panose="02010600040101010101" pitchFamily="2" charset="-122"/>
                <a:ea typeface="华文楷体" panose="02010600040101010101" pitchFamily="2" charset="-122"/>
              </a:rPr>
              <a:t>）</a:t>
            </a:r>
          </a:p>
          <a:p>
            <a:pPr algn="l"/>
            <a:endParaRPr kumimoji="0" lang="zh-CN" altLang="en-US" sz="2800" dirty="0">
              <a:solidFill>
                <a:prstClr val="black"/>
              </a:solidFill>
              <a:latin typeface="华文楷体" panose="02010600040101010101" pitchFamily="2" charset="-122"/>
              <a:ea typeface="华文楷体" panose="02010600040101010101" pitchFamily="2" charset="-122"/>
            </a:endParaRPr>
          </a:p>
        </p:txBody>
      </p:sp>
      <p:sp>
        <p:nvSpPr>
          <p:cNvPr id="15" name="Text Box 2">
            <a:extLst>
              <a:ext uri="{FF2B5EF4-FFF2-40B4-BE49-F238E27FC236}">
                <a16:creationId xmlns="" xmlns:a16="http://schemas.microsoft.com/office/drawing/2014/main" id="{25F5874C-B381-46E1-B589-34D10834B3CD}"/>
              </a:ext>
            </a:extLst>
          </p:cNvPr>
          <p:cNvSpPr txBox="1">
            <a:spLocks noChangeArrowheads="1"/>
          </p:cNvSpPr>
          <p:nvPr/>
        </p:nvSpPr>
        <p:spPr bwMode="auto">
          <a:xfrm>
            <a:off x="3059830" y="2430573"/>
            <a:ext cx="4185761" cy="830997"/>
          </a:xfrm>
          <a:prstGeom prst="rect">
            <a:avLst/>
          </a:prstGeom>
          <a:noFill/>
          <a:ln w="9525">
            <a:noFill/>
            <a:miter lim="800000"/>
            <a:headEnd/>
            <a:tailEnd/>
          </a:ln>
        </p:spPr>
        <p:txBody>
          <a:bodyPr wrap="none">
            <a:spAutoFit/>
          </a:bodyPr>
          <a:lstStyle/>
          <a:p>
            <a:pPr algn="l"/>
            <a:r>
              <a:rPr lang="zh-CN" altLang="en-US" dirty="0">
                <a:solidFill>
                  <a:schemeClr val="tx1"/>
                </a:solidFill>
                <a:latin typeface="华文楷体" panose="02010600040101010101" pitchFamily="2" charset="-122"/>
                <a:ea typeface="华文楷体" panose="02010600040101010101" pitchFamily="2" charset="-122"/>
              </a:rPr>
              <a:t>系统死锁可用资源分配图描述</a:t>
            </a:r>
          </a:p>
          <a:p>
            <a:pPr algn="l"/>
            <a:endParaRPr kumimoji="0" lang="zh-CN" altLang="en-US" dirty="0">
              <a:solidFill>
                <a:prstClr val="black">
                  <a:lumMod val="95000"/>
                  <a:lumOff val="5000"/>
                </a:prstClr>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3880100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10" name="组合 9">
            <a:extLst>
              <a:ext uri="{FF2B5EF4-FFF2-40B4-BE49-F238E27FC236}">
                <a16:creationId xmlns="" xmlns:a16="http://schemas.microsoft.com/office/drawing/2014/main" id="{682F1AF7-DAC6-4934-9524-23742AACAAE2}"/>
              </a:ext>
            </a:extLst>
          </p:cNvPr>
          <p:cNvGrpSpPr/>
          <p:nvPr/>
        </p:nvGrpSpPr>
        <p:grpSpPr>
          <a:xfrm>
            <a:off x="2987824" y="836712"/>
            <a:ext cx="6156174" cy="504056"/>
            <a:chOff x="2987824" y="836712"/>
            <a:chExt cx="6156174" cy="504056"/>
          </a:xfrm>
        </p:grpSpPr>
        <p:sp>
          <p:nvSpPr>
            <p:cNvPr id="11" name="剪去单角的矩形 3">
              <a:extLst>
                <a:ext uri="{FF2B5EF4-FFF2-40B4-BE49-F238E27FC236}">
                  <a16:creationId xmlns="" xmlns:a16="http://schemas.microsoft.com/office/drawing/2014/main" id="{2257CF50-779D-45F9-ADA9-681A7CAFEA0A}"/>
                </a:ext>
              </a:extLst>
            </p:cNvPr>
            <p:cNvSpPr/>
            <p:nvPr/>
          </p:nvSpPr>
          <p:spPr>
            <a:xfrm>
              <a:off x="2987824" y="836712"/>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a:t>
              </a:r>
            </a:p>
          </p:txBody>
        </p:sp>
        <p:sp>
          <p:nvSpPr>
            <p:cNvPr id="12" name="剪去单角的矩形 4">
              <a:extLst>
                <a:ext uri="{FF2B5EF4-FFF2-40B4-BE49-F238E27FC236}">
                  <a16:creationId xmlns="" xmlns:a16="http://schemas.microsoft.com/office/drawing/2014/main" id="{0DB011E8-9D35-43C9-B4B3-1CE29DDDFBDC}"/>
                </a:ext>
              </a:extLst>
            </p:cNvPr>
            <p:cNvSpPr/>
            <p:nvPr/>
          </p:nvSpPr>
          <p:spPr>
            <a:xfrm>
              <a:off x="5975645" y="836712"/>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死锁的解除</a:t>
              </a:r>
            </a:p>
          </p:txBody>
        </p:sp>
      </p:grpSp>
      <p:sp>
        <p:nvSpPr>
          <p:cNvPr id="14" name="Text Box 2">
            <a:extLst>
              <a:ext uri="{FF2B5EF4-FFF2-40B4-BE49-F238E27FC236}">
                <a16:creationId xmlns="" xmlns:a16="http://schemas.microsoft.com/office/drawing/2014/main" id="{CA09D4C6-1D91-4BD6-92A3-BC3EEA27CC9E}"/>
              </a:ext>
            </a:extLst>
          </p:cNvPr>
          <p:cNvSpPr txBox="1">
            <a:spLocks noChangeArrowheads="1"/>
          </p:cNvSpPr>
          <p:nvPr/>
        </p:nvSpPr>
        <p:spPr bwMode="auto">
          <a:xfrm>
            <a:off x="3059832" y="1372440"/>
            <a:ext cx="6084166" cy="1384995"/>
          </a:xfrm>
          <a:prstGeom prst="rect">
            <a:avLst/>
          </a:prstGeom>
          <a:noFill/>
          <a:ln w="9525">
            <a:noFill/>
            <a:miter lim="800000"/>
            <a:headEnd/>
            <a:tailEnd/>
          </a:ln>
        </p:spPr>
        <p:txBody>
          <a:bodyPr wrap="square">
            <a:spAutoFit/>
          </a:bodyPr>
          <a:lstStyle/>
          <a:p>
            <a:pPr algn="l"/>
            <a:r>
              <a:rPr lang="zh-CN" altLang="en-US" sz="2800" b="1" dirty="0" smtClean="0">
                <a:solidFill>
                  <a:srgbClr val="FF0000"/>
                </a:solidFill>
                <a:latin typeface="华文楷体" panose="02010600040101010101" pitchFamily="2" charset="-122"/>
                <a:ea typeface="华文楷体" panose="02010600040101010101" pitchFamily="2" charset="-122"/>
              </a:rPr>
              <a:t>资源分配</a:t>
            </a:r>
            <a:r>
              <a:rPr lang="zh-CN" altLang="en-US" sz="2800" b="1" dirty="0">
                <a:solidFill>
                  <a:srgbClr val="FF0000"/>
                </a:solidFill>
                <a:latin typeface="华文楷体" panose="02010600040101010101" pitchFamily="2" charset="-122"/>
                <a:ea typeface="华文楷体" panose="02010600040101010101" pitchFamily="2" charset="-122"/>
              </a:rPr>
              <a:t>图</a:t>
            </a:r>
            <a:r>
              <a:rPr lang="en-US" altLang="zh-CN" sz="2800" b="1" dirty="0">
                <a:solidFill>
                  <a:srgbClr val="FF0000"/>
                </a:solidFill>
                <a:latin typeface="华文楷体" panose="02010600040101010101" pitchFamily="2" charset="-122"/>
                <a:ea typeface="华文楷体" panose="02010600040101010101" pitchFamily="2" charset="-122"/>
              </a:rPr>
              <a:t>RAG</a:t>
            </a:r>
            <a:r>
              <a:rPr lang="zh-CN" altLang="en-US" sz="2800" b="1" dirty="0">
                <a:solidFill>
                  <a:srgbClr val="FF0000"/>
                </a:solidFill>
                <a:latin typeface="华文楷体" panose="02010600040101010101" pitchFamily="2" charset="-122"/>
                <a:ea typeface="华文楷体" panose="02010600040101010101" pitchFamily="2" charset="-122"/>
              </a:rPr>
              <a:t>（</a:t>
            </a:r>
            <a:r>
              <a:rPr lang="en-US" altLang="zh-CN" sz="2800" b="1" dirty="0">
                <a:solidFill>
                  <a:srgbClr val="FF0000"/>
                </a:solidFill>
                <a:latin typeface="华文楷体" panose="02010600040101010101" pitchFamily="2" charset="-122"/>
                <a:ea typeface="华文楷体" panose="02010600040101010101" pitchFamily="2" charset="-122"/>
              </a:rPr>
              <a:t>Resource Allocation Graph</a:t>
            </a:r>
            <a:r>
              <a:rPr lang="zh-CN" altLang="en-US" sz="2800" b="1" dirty="0">
                <a:solidFill>
                  <a:srgbClr val="FF0000"/>
                </a:solidFill>
                <a:latin typeface="华文楷体" panose="02010600040101010101" pitchFamily="2" charset="-122"/>
                <a:ea typeface="华文楷体" panose="02010600040101010101" pitchFamily="2" charset="-122"/>
              </a:rPr>
              <a:t>）</a:t>
            </a:r>
          </a:p>
          <a:p>
            <a:pPr algn="l"/>
            <a:endParaRPr kumimoji="0" lang="zh-CN" altLang="en-US" sz="2800" dirty="0">
              <a:solidFill>
                <a:prstClr val="black"/>
              </a:solidFill>
              <a:latin typeface="华文楷体" panose="02010600040101010101" pitchFamily="2" charset="-122"/>
              <a:ea typeface="华文楷体" panose="02010600040101010101" pitchFamily="2" charset="-122"/>
            </a:endParaRPr>
          </a:p>
        </p:txBody>
      </p:sp>
      <p:grpSp>
        <p:nvGrpSpPr>
          <p:cNvPr id="13" name="Group 4">
            <a:extLst>
              <a:ext uri="{FF2B5EF4-FFF2-40B4-BE49-F238E27FC236}">
                <a16:creationId xmlns="" xmlns:a16="http://schemas.microsoft.com/office/drawing/2014/main" id="{95AE6FE2-483C-44E4-AE93-64F03780B06B}"/>
              </a:ext>
            </a:extLst>
          </p:cNvPr>
          <p:cNvGrpSpPr>
            <a:grpSpLocks/>
          </p:cNvGrpSpPr>
          <p:nvPr/>
        </p:nvGrpSpPr>
        <p:grpSpPr bwMode="auto">
          <a:xfrm>
            <a:off x="228714" y="3140968"/>
            <a:ext cx="2530396" cy="2478348"/>
            <a:chOff x="1858" y="1960"/>
            <a:chExt cx="2270" cy="2287"/>
          </a:xfrm>
        </p:grpSpPr>
        <p:sp>
          <p:nvSpPr>
            <p:cNvPr id="16" name="Text Box 6">
              <a:extLst>
                <a:ext uri="{FF2B5EF4-FFF2-40B4-BE49-F238E27FC236}">
                  <a16:creationId xmlns="" xmlns:a16="http://schemas.microsoft.com/office/drawing/2014/main" id="{52F51752-52FE-4B41-AFD6-E0B619A1A8F0}"/>
                </a:ext>
              </a:extLst>
            </p:cNvPr>
            <p:cNvSpPr txBox="1">
              <a:spLocks noChangeArrowheads="1"/>
            </p:cNvSpPr>
            <p:nvPr/>
          </p:nvSpPr>
          <p:spPr bwMode="auto">
            <a:xfrm>
              <a:off x="1858" y="3963"/>
              <a:ext cx="2219" cy="284"/>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rPr>
                <a:t>图</a:t>
              </a:r>
              <a:r>
                <a:rPr kumimoji="0" lang="en-US" altLang="zh-CN" sz="1400" b="0"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rPr>
                <a:t>  </a:t>
              </a:r>
              <a:r>
                <a:rPr kumimoji="0" lang="zh-CN" altLang="en-US" sz="1400" b="0"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rPr>
                <a:t>每类资源有多个时的情况 </a:t>
              </a:r>
            </a:p>
          </p:txBody>
        </p:sp>
        <p:graphicFrame>
          <p:nvGraphicFramePr>
            <p:cNvPr id="18" name="Object 7">
              <a:extLst>
                <a:ext uri="{FF2B5EF4-FFF2-40B4-BE49-F238E27FC236}">
                  <a16:creationId xmlns="" xmlns:a16="http://schemas.microsoft.com/office/drawing/2014/main" id="{3C8D5E84-1571-4853-BAC8-C986145C2DAC}"/>
                </a:ext>
              </a:extLst>
            </p:cNvPr>
            <p:cNvGraphicFramePr>
              <a:graphicFrameLocks noChangeAspect="1"/>
            </p:cNvGraphicFramePr>
            <p:nvPr>
              <p:extLst>
                <p:ext uri="{D42A27DB-BD31-4B8C-83A1-F6EECF244321}">
                  <p14:modId xmlns:p14="http://schemas.microsoft.com/office/powerpoint/2010/main" val="3298048105"/>
                </p:ext>
              </p:extLst>
            </p:nvPr>
          </p:nvGraphicFramePr>
          <p:xfrm>
            <a:off x="1920" y="1960"/>
            <a:ext cx="2208" cy="1999"/>
          </p:xfrm>
          <a:graphic>
            <a:graphicData uri="http://schemas.openxmlformats.org/presentationml/2006/ole">
              <mc:AlternateContent xmlns:mc="http://schemas.openxmlformats.org/markup-compatibility/2006">
                <mc:Choice xmlns:v="urn:schemas-microsoft-com:vml" Requires="v">
                  <p:oleObj spid="_x0000_s13366" name="VISIO" r:id="rId3" imgW="1490040" imgH="1349280" progId="">
                    <p:embed/>
                  </p:oleObj>
                </mc:Choice>
                <mc:Fallback>
                  <p:oleObj name="VISIO" r:id="rId3" imgW="1490040" imgH="1349280" progId="">
                    <p:embed/>
                    <p:pic>
                      <p:nvPicPr>
                        <p:cNvPr id="1536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 y="1960"/>
                          <a:ext cx="2208" cy="1999"/>
                        </a:xfrm>
                        <a:prstGeom prst="rect">
                          <a:avLst/>
                        </a:prstGeom>
                        <a:solidFill>
                          <a:srgbClr val="FFC000"/>
                        </a:solidFill>
                        <a:ln>
                          <a:noFill/>
                        </a:ln>
                        <a:effectLst/>
                        <a:extLst/>
                      </p:spPr>
                    </p:pic>
                  </p:oleObj>
                </mc:Fallback>
              </mc:AlternateContent>
            </a:graphicData>
          </a:graphic>
        </p:graphicFrame>
      </p:grpSp>
      <p:sp>
        <p:nvSpPr>
          <p:cNvPr id="19" name="Text Box 4">
            <a:extLst>
              <a:ext uri="{FF2B5EF4-FFF2-40B4-BE49-F238E27FC236}">
                <a16:creationId xmlns="" xmlns:a16="http://schemas.microsoft.com/office/drawing/2014/main" id="{6FC8FD68-84D1-4DA2-821B-E515BC612AEF}"/>
              </a:ext>
            </a:extLst>
          </p:cNvPr>
          <p:cNvSpPr txBox="1">
            <a:spLocks noChangeArrowheads="1"/>
          </p:cNvSpPr>
          <p:nvPr/>
        </p:nvSpPr>
        <p:spPr bwMode="auto">
          <a:xfrm>
            <a:off x="3082638" y="2265909"/>
            <a:ext cx="5832648" cy="3135112"/>
          </a:xfrm>
          <a:prstGeom prst="rect">
            <a:avLst/>
          </a:prstGeom>
          <a:gradFill rotWithShape="1">
            <a:gsLst>
              <a:gs pos="0">
                <a:srgbClr val="B83D68">
                  <a:tint val="50000"/>
                  <a:satMod val="300000"/>
                </a:srgbClr>
              </a:gs>
              <a:gs pos="35000">
                <a:srgbClr val="B83D68">
                  <a:tint val="37000"/>
                  <a:satMod val="300000"/>
                </a:srgbClr>
              </a:gs>
              <a:gs pos="100000">
                <a:srgbClr val="B83D68">
                  <a:tint val="15000"/>
                  <a:satMod val="350000"/>
                </a:srgbClr>
              </a:gs>
            </a:gsLst>
            <a:lin ang="16200000" scaled="1"/>
          </a:gradFill>
          <a:ln w="9525" cap="flat" cmpd="sng" algn="ctr">
            <a:solidFill>
              <a:srgbClr val="B83D68">
                <a:shade val="95000"/>
                <a:satMod val="105000"/>
              </a:srgbClr>
            </a:solidFill>
            <a:prstDash val="solid"/>
            <a:headEnd/>
            <a:tailEnd/>
          </a:ln>
          <a:effectLst>
            <a:outerShdw blurRad="40000" dist="20000" dir="5400000" rotWithShape="0">
              <a:srgbClr val="000000">
                <a:alpha val="38000"/>
              </a:srgbClr>
            </a:outerShdw>
          </a:effectLst>
        </p:spPr>
        <p:txBody>
          <a:bodyPr wrap="square" lIns="87273" tIns="43636" rIns="87273" bIns="43636">
            <a:spAutoFit/>
          </a:bodyPr>
          <a:lstStyle/>
          <a:p>
            <a:pPr marL="457200" marR="0" lvl="0" indent="-457200" algn="just" defTabSz="873125" eaLnBrk="1" fontAlgn="auto" latinLnBrk="0" hangingPunct="1">
              <a:lnSpc>
                <a:spcPct val="140000"/>
              </a:lnSpc>
              <a:spcBef>
                <a:spcPct val="50000"/>
              </a:spcBef>
              <a:spcAft>
                <a:spcPts val="0"/>
              </a:spcAft>
              <a:buClrTx/>
              <a:buSzTx/>
              <a:buFont typeface="+mj-lt"/>
              <a:buAutoNum type="arabicPeriod"/>
              <a:tabLst/>
              <a:defRPr/>
            </a:pPr>
            <a:r>
              <a:rPr kumimoji="0" lang="zh-CN" altLang="en-US" sz="20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 资源分配图在系统中是</a:t>
            </a:r>
            <a:r>
              <a:rPr kumimoji="0" lang="zh-CN" altLang="en-US" sz="20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随时间变化</a:t>
            </a:r>
            <a:r>
              <a:rPr kumimoji="0" lang="zh-CN" altLang="en-US" sz="2000" b="1" i="0" u="none" strike="noStrike" kern="0" cap="none" spc="0" normalizeH="0" baseline="0" noProof="0" dirty="0" smtClean="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的</a:t>
            </a:r>
            <a:r>
              <a:rPr kumimoji="0" lang="zh-CN" altLang="en-US" sz="2000" b="1" kern="0"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t>
            </a:r>
            <a:endParaRPr kumimoji="0" lang="en-US" altLang="zh-CN" sz="20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endParaRPr>
          </a:p>
          <a:p>
            <a:pPr marL="457200" marR="0" lvl="0" indent="-457200" algn="just" defTabSz="873125" eaLnBrk="1" fontAlgn="auto" latinLnBrk="0" hangingPunct="1">
              <a:lnSpc>
                <a:spcPct val="140000"/>
              </a:lnSpc>
              <a:spcBef>
                <a:spcPct val="50000"/>
              </a:spcBef>
              <a:spcAft>
                <a:spcPts val="0"/>
              </a:spcAft>
              <a:buClrTx/>
              <a:buSzTx/>
              <a:buFont typeface="+mj-lt"/>
              <a:buAutoNum type="arabicPeriod"/>
              <a:tabLst/>
              <a:defRPr/>
            </a:pPr>
            <a:r>
              <a:rPr kumimoji="0" lang="en-US" altLang="zh-CN" sz="20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 </a:t>
            </a:r>
            <a:r>
              <a:rPr kumimoji="0" lang="zh-CN" altLang="en-US" sz="20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当进程</a:t>
            </a:r>
            <a:r>
              <a:rPr kumimoji="0" lang="en-US" altLang="zh-CN" sz="2000" b="1" i="1"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P</a:t>
            </a:r>
            <a:r>
              <a:rPr kumimoji="0" lang="en-US" altLang="zh-CN" sz="2000" b="1" i="1" u="none" strike="noStrike" kern="0" cap="none" spc="0" normalizeH="0" baseline="-2500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i</a:t>
            </a:r>
            <a:r>
              <a:rPr kumimoji="0" lang="zh-CN" altLang="zh-CN" sz="20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请求</a:t>
            </a:r>
            <a:r>
              <a:rPr kumimoji="0" lang="en-US" altLang="zh-CN" sz="2000" b="1" i="1" u="none" strike="noStrike" kern="0" cap="none" spc="0" normalizeH="0" baseline="0" noProof="0" dirty="0" err="1">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r</a:t>
            </a:r>
            <a:r>
              <a:rPr kumimoji="0" lang="en-US" altLang="zh-CN" sz="2000" b="1" i="1" u="none" strike="noStrike" kern="0" cap="none" spc="0" normalizeH="0" baseline="-25000" noProof="0" dirty="0" err="1">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j</a:t>
            </a:r>
            <a:r>
              <a:rPr kumimoji="0" lang="zh-CN" altLang="zh-CN" sz="20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时，将一条请求边(</a:t>
            </a:r>
            <a:r>
              <a:rPr kumimoji="0" lang="en-US" altLang="zh-CN" sz="2000" b="1" i="1"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P</a:t>
            </a:r>
            <a:r>
              <a:rPr kumimoji="0" lang="en-US" altLang="zh-CN" sz="2000" b="1" i="1" u="none" strike="noStrike" kern="0" cap="none" spc="0" normalizeH="0" baseline="-2500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i</a:t>
            </a:r>
            <a:r>
              <a:rPr kumimoji="0" lang="en-US" altLang="zh-CN" sz="20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 </a:t>
            </a:r>
            <a:r>
              <a:rPr kumimoji="0" lang="en-US" altLang="zh-CN" sz="2000" b="1" i="1" u="none" strike="noStrike" kern="0" cap="none" spc="0" normalizeH="0" baseline="0" noProof="0" dirty="0" err="1">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r</a:t>
            </a:r>
            <a:r>
              <a:rPr kumimoji="0" lang="en-US" altLang="zh-CN" sz="2000" b="1" i="1" u="none" strike="noStrike" kern="0" cap="none" spc="0" normalizeH="0" baseline="-25000" noProof="0" dirty="0" err="1">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j</a:t>
            </a:r>
            <a:r>
              <a:rPr kumimoji="0" lang="en-US" altLang="zh-CN" sz="20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a:t>
            </a:r>
            <a:r>
              <a:rPr kumimoji="0" lang="zh-CN" altLang="zh-CN" sz="20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加在图中</a:t>
            </a:r>
            <a:endParaRPr kumimoji="0" lang="en-US" altLang="zh-CN" sz="20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endParaRPr>
          </a:p>
          <a:p>
            <a:pPr marL="457200" marR="0" lvl="0" indent="-457200" algn="just" defTabSz="873125" eaLnBrk="1" fontAlgn="auto" latinLnBrk="0" hangingPunct="1">
              <a:lnSpc>
                <a:spcPct val="140000"/>
              </a:lnSpc>
              <a:spcBef>
                <a:spcPct val="50000"/>
              </a:spcBef>
              <a:spcAft>
                <a:spcPts val="0"/>
              </a:spcAft>
              <a:buClrTx/>
              <a:buSzTx/>
              <a:buFont typeface="+mj-lt"/>
              <a:buAutoNum type="arabicPeriod"/>
              <a:tabLst/>
              <a:defRPr/>
            </a:pPr>
            <a:r>
              <a:rPr kumimoji="0" lang="en-US" altLang="zh-CN" sz="20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 </a:t>
            </a:r>
            <a:r>
              <a:rPr kumimoji="0" lang="zh-CN" altLang="zh-CN" sz="20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若此请求被满足(分给</a:t>
            </a:r>
            <a:r>
              <a:rPr kumimoji="0" lang="en-US" altLang="zh-CN" sz="2000" b="1" i="1"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P</a:t>
            </a:r>
            <a:r>
              <a:rPr kumimoji="0" lang="en-US" altLang="zh-CN" sz="2000" b="1" i="1" u="none" strike="noStrike" kern="0" cap="none" spc="0" normalizeH="0" baseline="-2500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i</a:t>
            </a:r>
            <a:r>
              <a:rPr kumimoji="0" lang="zh-CN" altLang="zh-CN" sz="20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一个 </a:t>
            </a:r>
            <a:r>
              <a:rPr kumimoji="0" lang="en-US" altLang="zh-CN" sz="2000" b="1" i="1" u="none" strike="noStrike" kern="0" cap="none" spc="0" normalizeH="0" baseline="0" noProof="0" dirty="0" err="1">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r</a:t>
            </a:r>
            <a:r>
              <a:rPr kumimoji="0" lang="en-US" altLang="zh-CN" sz="2000" b="1" i="1" u="none" strike="noStrike" kern="0" cap="none" spc="0" normalizeH="0" baseline="-25000" noProof="0" dirty="0" err="1">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j</a:t>
            </a:r>
            <a:r>
              <a:rPr kumimoji="0" lang="zh-CN" altLang="zh-CN" sz="20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类的资源)，则将这个请求边改成分配边(</a:t>
            </a:r>
            <a:r>
              <a:rPr kumimoji="0" lang="en-US" altLang="zh-CN" sz="2000" b="1" i="1" u="none" strike="noStrike" kern="0" cap="none" spc="0" normalizeH="0" baseline="0" noProof="0" dirty="0" err="1">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r</a:t>
            </a:r>
            <a:r>
              <a:rPr kumimoji="0" lang="en-US" altLang="zh-CN" sz="2000" b="1" i="1" u="none" strike="noStrike" kern="0" cap="none" spc="0" normalizeH="0" baseline="-25000" noProof="0" dirty="0" err="1">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j</a:t>
            </a:r>
            <a:r>
              <a:rPr kumimoji="0" lang="en-US" altLang="zh-CN" sz="20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 </a:t>
            </a:r>
            <a:r>
              <a:rPr kumimoji="0" lang="en-US" altLang="zh-CN" sz="2000" b="1" i="1"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P</a:t>
            </a:r>
            <a:r>
              <a:rPr kumimoji="0" lang="en-US" altLang="zh-CN" sz="2000" b="1" i="1" u="none" strike="noStrike" kern="0" cap="none" spc="0" normalizeH="0" baseline="-2500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i</a:t>
            </a:r>
            <a:r>
              <a:rPr kumimoji="0" lang="en-US" altLang="zh-CN" sz="20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a:t>
            </a:r>
          </a:p>
          <a:p>
            <a:pPr marL="457200" marR="0" lvl="0" indent="-457200" algn="just" defTabSz="873125" eaLnBrk="1" fontAlgn="auto" latinLnBrk="0" hangingPunct="1">
              <a:lnSpc>
                <a:spcPct val="140000"/>
              </a:lnSpc>
              <a:spcBef>
                <a:spcPct val="50000"/>
              </a:spcBef>
              <a:spcAft>
                <a:spcPts val="0"/>
              </a:spcAft>
              <a:buClrTx/>
              <a:buSzTx/>
              <a:buFont typeface="+mj-lt"/>
              <a:buAutoNum type="arabicPeriod"/>
              <a:tabLst/>
              <a:defRPr/>
            </a:pPr>
            <a:r>
              <a:rPr kumimoji="0" lang="zh-CN" altLang="zh-CN" sz="20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当进程</a:t>
            </a:r>
            <a:r>
              <a:rPr kumimoji="0" lang="en-US" altLang="zh-CN" sz="2000" b="1" i="1"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P</a:t>
            </a:r>
            <a:r>
              <a:rPr kumimoji="0" lang="en-US" altLang="zh-CN" sz="2000" b="1" i="1" u="none" strike="noStrike" kern="0" cap="none" spc="0" normalizeH="0" baseline="-2500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i</a:t>
            </a:r>
            <a:r>
              <a:rPr kumimoji="0" lang="zh-CN" altLang="zh-CN" sz="20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释放一个 </a:t>
            </a:r>
            <a:r>
              <a:rPr kumimoji="0" lang="en-US" altLang="zh-CN" sz="2000" b="1" i="1" u="none" strike="noStrike" kern="0" cap="none" spc="0" normalizeH="0" baseline="0" noProof="0" dirty="0" err="1">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r</a:t>
            </a:r>
            <a:r>
              <a:rPr kumimoji="0" lang="en-US" altLang="zh-CN" sz="2000" b="1" i="1" u="none" strike="noStrike" kern="0" cap="none" spc="0" normalizeH="0" baseline="-25000" noProof="0" dirty="0" err="1">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j</a:t>
            </a:r>
            <a:r>
              <a:rPr kumimoji="0" lang="zh-CN" altLang="zh-CN" sz="20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时，便去掉分配边(</a:t>
            </a:r>
            <a:r>
              <a:rPr kumimoji="0" lang="en-US" altLang="zh-CN" sz="2000" b="1" i="1" u="none" strike="noStrike" kern="0" cap="none" spc="0" normalizeH="0" baseline="0" noProof="0" dirty="0" err="1">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r</a:t>
            </a:r>
            <a:r>
              <a:rPr kumimoji="0" lang="en-US" altLang="zh-CN" sz="2000" b="1" i="1" u="none" strike="noStrike" kern="0" cap="none" spc="0" normalizeH="0" baseline="-25000" noProof="0" dirty="0" err="1">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j</a:t>
            </a:r>
            <a:r>
              <a:rPr kumimoji="0" lang="en-US" altLang="zh-CN" sz="20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 </a:t>
            </a:r>
            <a:r>
              <a:rPr kumimoji="0" lang="en-US" altLang="zh-CN" sz="2000" b="1" i="1"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P</a:t>
            </a:r>
            <a:r>
              <a:rPr kumimoji="0" lang="en-US" altLang="zh-CN" sz="2000" b="1" i="1" u="none" strike="noStrike" kern="0" cap="none" spc="0" normalizeH="0" baseline="-2500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i</a:t>
            </a:r>
            <a:r>
              <a:rPr kumimoji="0" lang="en-US" altLang="zh-CN" sz="20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a:t>
            </a:r>
            <a:r>
              <a:rPr kumimoji="0" lang="zh-CN" altLang="en-US" sz="20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a:t>
            </a:r>
          </a:p>
        </p:txBody>
      </p:sp>
      <p:sp>
        <p:nvSpPr>
          <p:cNvPr id="20" name="矩形 19">
            <a:extLst>
              <a:ext uri="{FF2B5EF4-FFF2-40B4-BE49-F238E27FC236}">
                <a16:creationId xmlns="" xmlns:a16="http://schemas.microsoft.com/office/drawing/2014/main" id="{16428A76-2A58-4B58-B561-0AC487D3AE25}"/>
              </a:ext>
            </a:extLst>
          </p:cNvPr>
          <p:cNvSpPr/>
          <p:nvPr/>
        </p:nvSpPr>
        <p:spPr>
          <a:xfrm>
            <a:off x="3095471" y="5798508"/>
            <a:ext cx="5832648" cy="781969"/>
          </a:xfrm>
          <a:prstGeom prst="rect">
            <a:avLst/>
          </a:prstGeom>
          <a:gradFill rotWithShape="1">
            <a:gsLst>
              <a:gs pos="0">
                <a:srgbClr val="F9B639">
                  <a:tint val="50000"/>
                  <a:satMod val="300000"/>
                </a:srgbClr>
              </a:gs>
              <a:gs pos="35000">
                <a:srgbClr val="F9B639">
                  <a:tint val="37000"/>
                  <a:satMod val="300000"/>
                </a:srgbClr>
              </a:gs>
              <a:gs pos="100000">
                <a:srgbClr val="F9B639">
                  <a:tint val="15000"/>
                  <a:satMod val="350000"/>
                </a:srgbClr>
              </a:gs>
            </a:gsLst>
            <a:lin ang="16200000" scaled="1"/>
          </a:gradFill>
          <a:ln w="9525" cap="flat" cmpd="sng" algn="ctr">
            <a:solidFill>
              <a:srgbClr val="F9B63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可以通过简化资源分配图来检测当前系统是否处于死锁状态</a:t>
            </a:r>
          </a:p>
        </p:txBody>
      </p:sp>
      <p:sp>
        <p:nvSpPr>
          <p:cNvPr id="15" name="矩形 14"/>
          <p:cNvSpPr/>
          <p:nvPr/>
        </p:nvSpPr>
        <p:spPr>
          <a:xfrm>
            <a:off x="11759" y="29489"/>
            <a:ext cx="7728593" cy="646331"/>
          </a:xfrm>
          <a:prstGeom prst="rect">
            <a:avLst/>
          </a:prstGeom>
          <a:noFill/>
          <a:ln w="9525">
            <a:noFill/>
            <a:miter lim="800000"/>
            <a:headEnd/>
            <a:tailEnd/>
          </a:ln>
        </p:spPr>
        <p:txBody>
          <a:bodyPr/>
          <a:lstStyle/>
          <a:p>
            <a:pPr fontAlgn="ct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p:txBody>
      </p:sp>
    </p:spTree>
    <p:extLst>
      <p:ext uri="{BB962C8B-B14F-4D97-AF65-F5344CB8AC3E}">
        <p14:creationId xmlns:p14="http://schemas.microsoft.com/office/powerpoint/2010/main" val="169958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allAtOnce" animBg="1"/>
      <p:bldP spid="20"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10" name="组合 9">
            <a:extLst>
              <a:ext uri="{FF2B5EF4-FFF2-40B4-BE49-F238E27FC236}">
                <a16:creationId xmlns="" xmlns:a16="http://schemas.microsoft.com/office/drawing/2014/main" id="{682F1AF7-DAC6-4934-9524-23742AACAAE2}"/>
              </a:ext>
            </a:extLst>
          </p:cNvPr>
          <p:cNvGrpSpPr/>
          <p:nvPr/>
        </p:nvGrpSpPr>
        <p:grpSpPr>
          <a:xfrm>
            <a:off x="2987824" y="836712"/>
            <a:ext cx="6156174" cy="504056"/>
            <a:chOff x="2987824" y="836712"/>
            <a:chExt cx="6156174" cy="504056"/>
          </a:xfrm>
        </p:grpSpPr>
        <p:sp>
          <p:nvSpPr>
            <p:cNvPr id="11" name="剪去单角的矩形 3">
              <a:extLst>
                <a:ext uri="{FF2B5EF4-FFF2-40B4-BE49-F238E27FC236}">
                  <a16:creationId xmlns="" xmlns:a16="http://schemas.microsoft.com/office/drawing/2014/main" id="{2257CF50-779D-45F9-ADA9-681A7CAFEA0A}"/>
                </a:ext>
              </a:extLst>
            </p:cNvPr>
            <p:cNvSpPr/>
            <p:nvPr/>
          </p:nvSpPr>
          <p:spPr>
            <a:xfrm>
              <a:off x="2987824" y="836712"/>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a:t>
              </a:r>
            </a:p>
          </p:txBody>
        </p:sp>
        <p:sp>
          <p:nvSpPr>
            <p:cNvPr id="12" name="剪去单角的矩形 4">
              <a:extLst>
                <a:ext uri="{FF2B5EF4-FFF2-40B4-BE49-F238E27FC236}">
                  <a16:creationId xmlns="" xmlns:a16="http://schemas.microsoft.com/office/drawing/2014/main" id="{0DB011E8-9D35-43C9-B4B3-1CE29DDDFBDC}"/>
                </a:ext>
              </a:extLst>
            </p:cNvPr>
            <p:cNvSpPr/>
            <p:nvPr/>
          </p:nvSpPr>
          <p:spPr>
            <a:xfrm>
              <a:off x="5975645" y="836712"/>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死锁的解除</a:t>
              </a:r>
            </a:p>
          </p:txBody>
        </p:sp>
      </p:grpSp>
      <p:sp>
        <p:nvSpPr>
          <p:cNvPr id="14" name="Text Box 2">
            <a:extLst>
              <a:ext uri="{FF2B5EF4-FFF2-40B4-BE49-F238E27FC236}">
                <a16:creationId xmlns="" xmlns:a16="http://schemas.microsoft.com/office/drawing/2014/main" id="{CA09D4C6-1D91-4BD6-92A3-BC3EEA27CC9E}"/>
              </a:ext>
            </a:extLst>
          </p:cNvPr>
          <p:cNvSpPr txBox="1">
            <a:spLocks noChangeArrowheads="1"/>
          </p:cNvSpPr>
          <p:nvPr/>
        </p:nvSpPr>
        <p:spPr bwMode="auto">
          <a:xfrm>
            <a:off x="3059832" y="1372440"/>
            <a:ext cx="5904656" cy="1384995"/>
          </a:xfrm>
          <a:prstGeom prst="rect">
            <a:avLst/>
          </a:prstGeom>
          <a:noFill/>
          <a:ln w="9525">
            <a:noFill/>
            <a:miter lim="800000"/>
            <a:headEnd/>
            <a:tailEnd/>
          </a:ln>
        </p:spPr>
        <p:txBody>
          <a:bodyPr wrap="square">
            <a:spAutoFit/>
          </a:bodyPr>
          <a:lstStyle/>
          <a:p>
            <a:pPr algn="l"/>
            <a:r>
              <a:rPr lang="zh-CN" altLang="en-US" sz="2800" b="1" dirty="0" smtClean="0">
                <a:solidFill>
                  <a:schemeClr val="tx1"/>
                </a:solidFill>
                <a:latin typeface="华文楷体" panose="02010600040101010101" pitchFamily="2" charset="-122"/>
                <a:ea typeface="华文楷体" panose="02010600040101010101" pitchFamily="2" charset="-122"/>
              </a:rPr>
              <a:t>资源分配</a:t>
            </a:r>
            <a:r>
              <a:rPr lang="zh-CN" altLang="en-US" sz="2800" b="1" dirty="0">
                <a:solidFill>
                  <a:schemeClr val="tx1"/>
                </a:solidFill>
                <a:latin typeface="华文楷体" panose="02010600040101010101" pitchFamily="2" charset="-122"/>
                <a:ea typeface="华文楷体" panose="02010600040101010101" pitchFamily="2" charset="-122"/>
              </a:rPr>
              <a:t>图</a:t>
            </a:r>
            <a:r>
              <a:rPr lang="en-US" altLang="zh-CN" sz="2800" b="1" dirty="0">
                <a:solidFill>
                  <a:schemeClr val="tx1"/>
                </a:solidFill>
                <a:latin typeface="华文楷体" panose="02010600040101010101" pitchFamily="2" charset="-122"/>
                <a:ea typeface="华文楷体" panose="02010600040101010101" pitchFamily="2" charset="-122"/>
              </a:rPr>
              <a:t>RAG</a:t>
            </a:r>
            <a:r>
              <a:rPr lang="zh-CN" altLang="en-US" sz="2800" b="1" dirty="0">
                <a:solidFill>
                  <a:schemeClr val="tx1"/>
                </a:solidFill>
                <a:latin typeface="华文楷体" panose="02010600040101010101" pitchFamily="2" charset="-122"/>
                <a:ea typeface="华文楷体" panose="02010600040101010101" pitchFamily="2" charset="-122"/>
              </a:rPr>
              <a:t>（</a:t>
            </a:r>
            <a:r>
              <a:rPr lang="en-US" altLang="zh-CN" sz="2800" b="1" dirty="0">
                <a:solidFill>
                  <a:schemeClr val="tx1"/>
                </a:solidFill>
                <a:latin typeface="华文楷体" panose="02010600040101010101" pitchFamily="2" charset="-122"/>
                <a:ea typeface="华文楷体" panose="02010600040101010101" pitchFamily="2" charset="-122"/>
              </a:rPr>
              <a:t>Resource Allocation Graph</a:t>
            </a:r>
            <a:r>
              <a:rPr lang="zh-CN" altLang="en-US" sz="2800" b="1" dirty="0">
                <a:solidFill>
                  <a:schemeClr val="tx1"/>
                </a:solidFill>
                <a:latin typeface="华文楷体" panose="02010600040101010101" pitchFamily="2" charset="-122"/>
                <a:ea typeface="华文楷体" panose="02010600040101010101" pitchFamily="2" charset="-122"/>
              </a:rPr>
              <a:t>）</a:t>
            </a:r>
          </a:p>
          <a:p>
            <a:pPr algn="l"/>
            <a:endParaRPr kumimoji="0" lang="zh-CN" altLang="en-US" sz="2800" dirty="0">
              <a:solidFill>
                <a:schemeClr val="tx1"/>
              </a:solidFill>
              <a:latin typeface="华文楷体" panose="02010600040101010101" pitchFamily="2" charset="-122"/>
              <a:ea typeface="华文楷体" panose="02010600040101010101" pitchFamily="2" charset="-122"/>
            </a:endParaRPr>
          </a:p>
        </p:txBody>
      </p:sp>
      <p:sp>
        <p:nvSpPr>
          <p:cNvPr id="13" name="Text Box 4">
            <a:extLst>
              <a:ext uri="{FF2B5EF4-FFF2-40B4-BE49-F238E27FC236}">
                <a16:creationId xmlns="" xmlns:a16="http://schemas.microsoft.com/office/drawing/2014/main" id="{AD031A22-0555-44A0-8021-39411A5CF731}"/>
              </a:ext>
            </a:extLst>
          </p:cNvPr>
          <p:cNvSpPr txBox="1">
            <a:spLocks noChangeArrowheads="1"/>
          </p:cNvSpPr>
          <p:nvPr/>
        </p:nvSpPr>
        <p:spPr bwMode="auto">
          <a:xfrm>
            <a:off x="3059832" y="2276872"/>
            <a:ext cx="5976839" cy="4555093"/>
          </a:xfrm>
          <a:prstGeom prst="rect">
            <a:avLst/>
          </a:prstGeom>
          <a:noFill/>
          <a:ln w="9525">
            <a:noFill/>
            <a:miter lim="800000"/>
            <a:headEnd/>
            <a:tailEnd/>
          </a:ln>
        </p:spPr>
        <p:txBody>
          <a:bodyPr wrap="square">
            <a:spAutoFit/>
          </a:bodyPr>
          <a:lstStyle/>
          <a:p>
            <a:pPr algn="just">
              <a:lnSpc>
                <a:spcPct val="150000"/>
              </a:lnSpc>
              <a:spcBef>
                <a:spcPct val="50000"/>
              </a:spcBef>
              <a:buClr>
                <a:srgbClr val="D490C5"/>
              </a:buClr>
            </a:pPr>
            <a:r>
              <a:rPr kumimoji="0" lang="en-US" altLang="zh-CN" sz="2000" b="1" dirty="0">
                <a:solidFill>
                  <a:schemeClr val="tx1"/>
                </a:solidFill>
                <a:ea typeface="华文楷体" panose="02010600040101010101" pitchFamily="2" charset="-122"/>
                <a:cs typeface="Times New Roman" panose="02020603050405020304" pitchFamily="18" charset="0"/>
              </a:rPr>
              <a:t>1.</a:t>
            </a:r>
            <a:r>
              <a:rPr kumimoji="0" lang="zh-CN" altLang="en-US" sz="2000" b="1" dirty="0">
                <a:solidFill>
                  <a:schemeClr val="tx1"/>
                </a:solidFill>
                <a:ea typeface="华文楷体" panose="02010600040101010101" pitchFamily="2" charset="-122"/>
                <a:cs typeface="Times New Roman" panose="02020603050405020304" pitchFamily="18" charset="0"/>
              </a:rPr>
              <a:t>找只有分配边而没有请求边相连的进程结点，</a:t>
            </a:r>
            <a:r>
              <a:rPr kumimoji="0" lang="zh-CN" altLang="en-US" sz="2000" b="1" dirty="0">
                <a:solidFill>
                  <a:srgbClr val="FFC000"/>
                </a:solidFill>
                <a:ea typeface="华文楷体" panose="02010600040101010101" pitchFamily="2" charset="-122"/>
                <a:cs typeface="Times New Roman" panose="02020603050405020304" pitchFamily="18" charset="0"/>
              </a:rPr>
              <a:t>将其分配边删掉。</a:t>
            </a:r>
            <a:endParaRPr kumimoji="0" lang="en-US" altLang="zh-CN" sz="2000" b="1" dirty="0">
              <a:solidFill>
                <a:srgbClr val="FFC000"/>
              </a:solidFill>
              <a:ea typeface="华文楷体" panose="02010600040101010101" pitchFamily="2" charset="-122"/>
              <a:cs typeface="Times New Roman" panose="02020603050405020304" pitchFamily="18" charset="0"/>
            </a:endParaRPr>
          </a:p>
          <a:p>
            <a:pPr algn="just">
              <a:lnSpc>
                <a:spcPct val="150000"/>
              </a:lnSpc>
              <a:spcBef>
                <a:spcPct val="50000"/>
              </a:spcBef>
              <a:buClr>
                <a:srgbClr val="D490C5"/>
              </a:buClr>
            </a:pPr>
            <a:r>
              <a:rPr kumimoji="0" lang="en-US" altLang="zh-CN" sz="2000" b="1" dirty="0">
                <a:solidFill>
                  <a:schemeClr val="tx1"/>
                </a:solidFill>
                <a:ea typeface="华文楷体" panose="02010600040101010101" pitchFamily="2" charset="-122"/>
                <a:cs typeface="Times New Roman" panose="02020603050405020304" pitchFamily="18" charset="0"/>
              </a:rPr>
              <a:t>2.</a:t>
            </a:r>
            <a:r>
              <a:rPr kumimoji="0" lang="zh-CN" altLang="en-US" sz="2000" b="1" dirty="0">
                <a:solidFill>
                  <a:schemeClr val="tx1"/>
                </a:solidFill>
                <a:ea typeface="华文楷体" panose="02010600040101010101" pitchFamily="2" charset="-122"/>
                <a:cs typeface="Times New Roman" panose="02020603050405020304" pitchFamily="18" charset="0"/>
              </a:rPr>
              <a:t>找虽有请求边，但请求边可立即全部转化成分配边的进程结点，将其请求边转化为分配边，</a:t>
            </a:r>
            <a:r>
              <a:rPr kumimoji="0" lang="zh-CN" altLang="en-US" sz="2000" b="1" dirty="0">
                <a:solidFill>
                  <a:srgbClr val="FFC000"/>
                </a:solidFill>
                <a:ea typeface="华文楷体" panose="02010600040101010101" pitchFamily="2" charset="-122"/>
                <a:cs typeface="Times New Roman" panose="02020603050405020304" pitchFamily="18" charset="0"/>
              </a:rPr>
              <a:t>再将分配边删掉。</a:t>
            </a:r>
            <a:endParaRPr kumimoji="0" lang="en-US" altLang="zh-CN" sz="2000" b="1" dirty="0">
              <a:solidFill>
                <a:srgbClr val="FFC000"/>
              </a:solidFill>
              <a:ea typeface="华文楷体" panose="02010600040101010101" pitchFamily="2" charset="-122"/>
              <a:cs typeface="Times New Roman" panose="02020603050405020304" pitchFamily="18" charset="0"/>
            </a:endParaRPr>
          </a:p>
          <a:p>
            <a:pPr algn="just">
              <a:lnSpc>
                <a:spcPct val="150000"/>
              </a:lnSpc>
              <a:spcBef>
                <a:spcPct val="50000"/>
              </a:spcBef>
              <a:buClr>
                <a:srgbClr val="D490C5"/>
              </a:buClr>
            </a:pPr>
            <a:r>
              <a:rPr kumimoji="0" lang="en-US" altLang="zh-CN" sz="2000" b="1" dirty="0">
                <a:solidFill>
                  <a:schemeClr val="tx1"/>
                </a:solidFill>
                <a:ea typeface="华文楷体" panose="02010600040101010101" pitchFamily="2" charset="-122"/>
                <a:cs typeface="Times New Roman" panose="02020603050405020304" pitchFamily="18" charset="0"/>
              </a:rPr>
              <a:t>3.</a:t>
            </a:r>
            <a:r>
              <a:rPr kumimoji="0" lang="zh-CN" altLang="en-US" sz="2000" b="1" dirty="0">
                <a:solidFill>
                  <a:schemeClr val="tx1"/>
                </a:solidFill>
                <a:ea typeface="华文楷体" panose="02010600040101010101" pitchFamily="2" charset="-122"/>
                <a:cs typeface="Times New Roman" panose="02020603050405020304" pitchFamily="18" charset="0"/>
              </a:rPr>
              <a:t>经过</a:t>
            </a:r>
            <a:r>
              <a:rPr kumimoji="0" lang="en-US" altLang="zh-CN" sz="2000" b="1" dirty="0">
                <a:solidFill>
                  <a:schemeClr val="tx1"/>
                </a:solidFill>
                <a:ea typeface="华文楷体" panose="02010600040101010101" pitchFamily="2" charset="-122"/>
                <a:cs typeface="Times New Roman" panose="02020603050405020304" pitchFamily="18" charset="0"/>
              </a:rPr>
              <a:t>1</a:t>
            </a:r>
            <a:r>
              <a:rPr kumimoji="0" lang="zh-CN" altLang="en-US" sz="2000" b="1" dirty="0">
                <a:solidFill>
                  <a:schemeClr val="tx1"/>
                </a:solidFill>
                <a:ea typeface="华文楷体" panose="02010600040101010101" pitchFamily="2" charset="-122"/>
                <a:cs typeface="Times New Roman" panose="02020603050405020304" pitchFamily="18" charset="0"/>
              </a:rPr>
              <a:t>和</a:t>
            </a:r>
            <a:r>
              <a:rPr kumimoji="0" lang="en-US" altLang="zh-CN" sz="2000" b="1" dirty="0">
                <a:solidFill>
                  <a:schemeClr val="tx1"/>
                </a:solidFill>
                <a:ea typeface="华文楷体" panose="02010600040101010101" pitchFamily="2" charset="-122"/>
                <a:cs typeface="Times New Roman" panose="02020603050405020304" pitchFamily="18" charset="0"/>
              </a:rPr>
              <a:t>2</a:t>
            </a:r>
            <a:r>
              <a:rPr kumimoji="0" lang="zh-CN" altLang="en-US" sz="2000" b="1" dirty="0">
                <a:solidFill>
                  <a:schemeClr val="tx1"/>
                </a:solidFill>
                <a:ea typeface="华文楷体" panose="02010600040101010101" pitchFamily="2" charset="-122"/>
                <a:cs typeface="Times New Roman" panose="02020603050405020304" pitchFamily="18" charset="0"/>
              </a:rPr>
              <a:t>后，如果进程结点和资源结点全部成为孤立结点（即没有边相连），则该</a:t>
            </a:r>
            <a:r>
              <a:rPr kumimoji="0" lang="en-US" altLang="zh-CN" sz="2000" b="1" dirty="0">
                <a:solidFill>
                  <a:schemeClr val="tx1"/>
                </a:solidFill>
                <a:ea typeface="华文楷体" panose="02010600040101010101" pitchFamily="2" charset="-122"/>
                <a:cs typeface="Times New Roman" panose="02020603050405020304" pitchFamily="18" charset="0"/>
              </a:rPr>
              <a:t>RAG</a:t>
            </a:r>
            <a:r>
              <a:rPr kumimoji="0" lang="zh-CN" altLang="en-US" sz="2000" b="1" dirty="0">
                <a:solidFill>
                  <a:schemeClr val="tx1"/>
                </a:solidFill>
                <a:ea typeface="华文楷体" panose="02010600040101010101" pitchFamily="2" charset="-122"/>
                <a:cs typeface="Times New Roman" panose="02020603050405020304" pitchFamily="18" charset="0"/>
              </a:rPr>
              <a:t>是</a:t>
            </a:r>
            <a:r>
              <a:rPr kumimoji="0" lang="zh-CN" altLang="en-US" sz="2000" b="1" dirty="0">
                <a:solidFill>
                  <a:srgbClr val="FFC000"/>
                </a:solidFill>
                <a:ea typeface="华文楷体" panose="02010600040101010101" pitchFamily="2" charset="-122"/>
                <a:cs typeface="Times New Roman" panose="02020603050405020304" pitchFamily="18" charset="0"/>
              </a:rPr>
              <a:t>可完全简化</a:t>
            </a:r>
            <a:r>
              <a:rPr kumimoji="0" lang="zh-CN" altLang="en-US" sz="2000" b="1" dirty="0">
                <a:solidFill>
                  <a:schemeClr val="tx1"/>
                </a:solidFill>
                <a:ea typeface="华文楷体" panose="02010600040101010101" pitchFamily="2" charset="-122"/>
                <a:cs typeface="Times New Roman" panose="02020603050405020304" pitchFamily="18" charset="0"/>
              </a:rPr>
              <a:t>的；否则，图中必定存在环路，说明该</a:t>
            </a:r>
            <a:r>
              <a:rPr kumimoji="0" lang="en-US" altLang="zh-CN" sz="2000" b="1" dirty="0">
                <a:solidFill>
                  <a:schemeClr val="tx1"/>
                </a:solidFill>
                <a:ea typeface="华文楷体" panose="02010600040101010101" pitchFamily="2" charset="-122"/>
                <a:cs typeface="Times New Roman" panose="02020603050405020304" pitchFamily="18" charset="0"/>
              </a:rPr>
              <a:t>RAG</a:t>
            </a:r>
            <a:r>
              <a:rPr kumimoji="0" lang="zh-CN" altLang="en-US" sz="2000" b="1" dirty="0">
                <a:solidFill>
                  <a:schemeClr val="tx1"/>
                </a:solidFill>
                <a:ea typeface="华文楷体" panose="02010600040101010101" pitchFamily="2" charset="-122"/>
                <a:cs typeface="Times New Roman" panose="02020603050405020304" pitchFamily="18" charset="0"/>
              </a:rPr>
              <a:t>是</a:t>
            </a:r>
            <a:r>
              <a:rPr kumimoji="0" lang="zh-CN" altLang="en-US" sz="2000" b="1" dirty="0">
                <a:solidFill>
                  <a:srgbClr val="FFC000"/>
                </a:solidFill>
                <a:ea typeface="华文楷体" panose="02010600040101010101" pitchFamily="2" charset="-122"/>
                <a:cs typeface="Times New Roman" panose="02020603050405020304" pitchFamily="18" charset="0"/>
              </a:rPr>
              <a:t>不可完全简化</a:t>
            </a:r>
            <a:r>
              <a:rPr kumimoji="0" lang="zh-CN" altLang="en-US" sz="2000" b="1" dirty="0">
                <a:solidFill>
                  <a:schemeClr val="tx1"/>
                </a:solidFill>
                <a:ea typeface="华文楷体" panose="02010600040101010101" pitchFamily="2" charset="-122"/>
                <a:cs typeface="Times New Roman" panose="02020603050405020304" pitchFamily="18" charset="0"/>
              </a:rPr>
              <a:t>的。</a:t>
            </a:r>
            <a:endParaRPr lang="zh-CN" altLang="en-US" sz="2000" b="1" dirty="0">
              <a:solidFill>
                <a:schemeClr val="tx1"/>
              </a:solidFill>
              <a:ea typeface="华文楷体" panose="02010600040101010101" pitchFamily="2" charset="-122"/>
              <a:cs typeface="Times New Roman" panose="02020603050405020304" pitchFamily="18" charset="0"/>
            </a:endParaRPr>
          </a:p>
        </p:txBody>
      </p:sp>
      <p:sp>
        <p:nvSpPr>
          <p:cNvPr id="15" name="矩形 14"/>
          <p:cNvSpPr/>
          <p:nvPr/>
        </p:nvSpPr>
        <p:spPr>
          <a:xfrm>
            <a:off x="11759" y="29489"/>
            <a:ext cx="7728593" cy="646331"/>
          </a:xfrm>
          <a:prstGeom prst="rect">
            <a:avLst/>
          </a:prstGeom>
          <a:noFill/>
          <a:ln w="9525">
            <a:noFill/>
            <a:miter lim="800000"/>
            <a:headEnd/>
            <a:tailEnd/>
          </a:ln>
        </p:spPr>
        <p:txBody>
          <a:bodyPr/>
          <a:lstStyle/>
          <a:p>
            <a:pPr fontAlgn="ct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p:txBody>
      </p:sp>
    </p:spTree>
    <p:extLst>
      <p:ext uri="{BB962C8B-B14F-4D97-AF65-F5344CB8AC3E}">
        <p14:creationId xmlns:p14="http://schemas.microsoft.com/office/powerpoint/2010/main" val="362106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 calcmode="lin" valueType="num">
                                      <p:cBhvr additive="base">
                                        <p:cTn id="19"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10" name="组合 9">
            <a:extLst>
              <a:ext uri="{FF2B5EF4-FFF2-40B4-BE49-F238E27FC236}">
                <a16:creationId xmlns="" xmlns:a16="http://schemas.microsoft.com/office/drawing/2014/main" id="{682F1AF7-DAC6-4934-9524-23742AACAAE2}"/>
              </a:ext>
            </a:extLst>
          </p:cNvPr>
          <p:cNvGrpSpPr/>
          <p:nvPr/>
        </p:nvGrpSpPr>
        <p:grpSpPr>
          <a:xfrm>
            <a:off x="2987824" y="836712"/>
            <a:ext cx="6156174" cy="504056"/>
            <a:chOff x="2987824" y="836712"/>
            <a:chExt cx="6156174" cy="504056"/>
          </a:xfrm>
        </p:grpSpPr>
        <p:sp>
          <p:nvSpPr>
            <p:cNvPr id="11" name="剪去单角的矩形 3">
              <a:extLst>
                <a:ext uri="{FF2B5EF4-FFF2-40B4-BE49-F238E27FC236}">
                  <a16:creationId xmlns="" xmlns:a16="http://schemas.microsoft.com/office/drawing/2014/main" id="{2257CF50-779D-45F9-ADA9-681A7CAFEA0A}"/>
                </a:ext>
              </a:extLst>
            </p:cNvPr>
            <p:cNvSpPr/>
            <p:nvPr/>
          </p:nvSpPr>
          <p:spPr>
            <a:xfrm>
              <a:off x="2987824" y="836712"/>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a:t>
              </a:r>
            </a:p>
          </p:txBody>
        </p:sp>
        <p:sp>
          <p:nvSpPr>
            <p:cNvPr id="12" name="剪去单角的矩形 4">
              <a:extLst>
                <a:ext uri="{FF2B5EF4-FFF2-40B4-BE49-F238E27FC236}">
                  <a16:creationId xmlns="" xmlns:a16="http://schemas.microsoft.com/office/drawing/2014/main" id="{0DB011E8-9D35-43C9-B4B3-1CE29DDDFBDC}"/>
                </a:ext>
              </a:extLst>
            </p:cNvPr>
            <p:cNvSpPr/>
            <p:nvPr/>
          </p:nvSpPr>
          <p:spPr>
            <a:xfrm>
              <a:off x="5975645" y="836712"/>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死锁的解除</a:t>
              </a:r>
            </a:p>
          </p:txBody>
        </p:sp>
      </p:grpSp>
      <p:sp>
        <p:nvSpPr>
          <p:cNvPr id="14" name="Text Box 2">
            <a:extLst>
              <a:ext uri="{FF2B5EF4-FFF2-40B4-BE49-F238E27FC236}">
                <a16:creationId xmlns="" xmlns:a16="http://schemas.microsoft.com/office/drawing/2014/main" id="{CA09D4C6-1D91-4BD6-92A3-BC3EEA27CC9E}"/>
              </a:ext>
            </a:extLst>
          </p:cNvPr>
          <p:cNvSpPr txBox="1">
            <a:spLocks noChangeArrowheads="1"/>
          </p:cNvSpPr>
          <p:nvPr/>
        </p:nvSpPr>
        <p:spPr bwMode="auto">
          <a:xfrm>
            <a:off x="3059832" y="1372440"/>
            <a:ext cx="5904656" cy="1384995"/>
          </a:xfrm>
          <a:prstGeom prst="rect">
            <a:avLst/>
          </a:prstGeom>
          <a:noFill/>
          <a:ln w="9525">
            <a:noFill/>
            <a:miter lim="800000"/>
            <a:headEnd/>
            <a:tailEnd/>
          </a:ln>
        </p:spPr>
        <p:txBody>
          <a:bodyPr wrap="square">
            <a:spAutoFit/>
          </a:bodyPr>
          <a:lstStyle/>
          <a:p>
            <a:pPr algn="l"/>
            <a:r>
              <a:rPr lang="zh-CN" altLang="en-US" sz="2800" b="1" dirty="0" smtClean="0">
                <a:solidFill>
                  <a:srgbClr val="FF0000"/>
                </a:solidFill>
                <a:latin typeface="华文楷体" panose="02010600040101010101" pitchFamily="2" charset="-122"/>
                <a:ea typeface="华文楷体" panose="02010600040101010101" pitchFamily="2" charset="-122"/>
              </a:rPr>
              <a:t>资源分配</a:t>
            </a:r>
            <a:r>
              <a:rPr lang="zh-CN" altLang="en-US" sz="2800" b="1" dirty="0">
                <a:solidFill>
                  <a:srgbClr val="FF0000"/>
                </a:solidFill>
                <a:latin typeface="华文楷体" panose="02010600040101010101" pitchFamily="2" charset="-122"/>
                <a:ea typeface="华文楷体" panose="02010600040101010101" pitchFamily="2" charset="-122"/>
              </a:rPr>
              <a:t>图</a:t>
            </a:r>
            <a:r>
              <a:rPr lang="en-US" altLang="zh-CN" sz="2800" b="1" dirty="0">
                <a:solidFill>
                  <a:srgbClr val="FF0000"/>
                </a:solidFill>
                <a:latin typeface="华文楷体" panose="02010600040101010101" pitchFamily="2" charset="-122"/>
                <a:ea typeface="华文楷体" panose="02010600040101010101" pitchFamily="2" charset="-122"/>
              </a:rPr>
              <a:t>RAG</a:t>
            </a:r>
            <a:r>
              <a:rPr lang="zh-CN" altLang="en-US" sz="2800" b="1" dirty="0">
                <a:solidFill>
                  <a:srgbClr val="FF0000"/>
                </a:solidFill>
                <a:latin typeface="华文楷体" panose="02010600040101010101" pitchFamily="2" charset="-122"/>
                <a:ea typeface="华文楷体" panose="02010600040101010101" pitchFamily="2" charset="-122"/>
              </a:rPr>
              <a:t>（</a:t>
            </a:r>
            <a:r>
              <a:rPr lang="en-US" altLang="zh-CN" sz="2800" b="1" dirty="0">
                <a:solidFill>
                  <a:srgbClr val="FF0000"/>
                </a:solidFill>
                <a:latin typeface="华文楷体" panose="02010600040101010101" pitchFamily="2" charset="-122"/>
                <a:ea typeface="华文楷体" panose="02010600040101010101" pitchFamily="2" charset="-122"/>
              </a:rPr>
              <a:t>Resource Allocation Graph</a:t>
            </a:r>
            <a:r>
              <a:rPr lang="zh-CN" altLang="en-US" sz="2800" b="1" dirty="0">
                <a:solidFill>
                  <a:srgbClr val="FF0000"/>
                </a:solidFill>
                <a:latin typeface="华文楷体" panose="02010600040101010101" pitchFamily="2" charset="-122"/>
                <a:ea typeface="华文楷体" panose="02010600040101010101" pitchFamily="2" charset="-122"/>
              </a:rPr>
              <a:t>）</a:t>
            </a:r>
          </a:p>
          <a:p>
            <a:pPr algn="l"/>
            <a:endParaRPr kumimoji="0" lang="zh-CN" altLang="en-US" sz="2800" dirty="0">
              <a:solidFill>
                <a:prstClr val="black"/>
              </a:solidFill>
              <a:latin typeface="华文楷体" panose="02010600040101010101" pitchFamily="2" charset="-122"/>
              <a:ea typeface="华文楷体" panose="02010600040101010101" pitchFamily="2" charset="-122"/>
            </a:endParaRPr>
          </a:p>
        </p:txBody>
      </p:sp>
      <p:graphicFrame>
        <p:nvGraphicFramePr>
          <p:cNvPr id="15" name="Object 3">
            <a:extLst>
              <a:ext uri="{FF2B5EF4-FFF2-40B4-BE49-F238E27FC236}">
                <a16:creationId xmlns="" xmlns:a16="http://schemas.microsoft.com/office/drawing/2014/main" id="{D6061A4E-9DA2-4F5A-BF58-D314876DF19F}"/>
              </a:ext>
            </a:extLst>
          </p:cNvPr>
          <p:cNvGraphicFramePr>
            <a:graphicFrameLocks noChangeAspect="1"/>
          </p:cNvGraphicFramePr>
          <p:nvPr>
            <p:extLst>
              <p:ext uri="{D42A27DB-BD31-4B8C-83A1-F6EECF244321}">
                <p14:modId xmlns:p14="http://schemas.microsoft.com/office/powerpoint/2010/main" val="3063743657"/>
              </p:ext>
            </p:extLst>
          </p:nvPr>
        </p:nvGraphicFramePr>
        <p:xfrm>
          <a:off x="11759" y="2757435"/>
          <a:ext cx="9144000" cy="3081338"/>
        </p:xfrm>
        <a:graphic>
          <a:graphicData uri="http://schemas.openxmlformats.org/presentationml/2006/ole">
            <mc:AlternateContent xmlns:mc="http://schemas.openxmlformats.org/markup-compatibility/2006">
              <mc:Choice xmlns:v="urn:schemas-microsoft-com:vml" Requires="v">
                <p:oleObj spid="_x0000_s14390" name="VISIO" r:id="rId3" imgW="4573440" imgH="1542240" progId="">
                  <p:embed/>
                </p:oleObj>
              </mc:Choice>
              <mc:Fallback>
                <p:oleObj name="VISIO" r:id="rId3" imgW="4573440" imgH="1542240" progId="">
                  <p:embed/>
                  <p:pic>
                    <p:nvPicPr>
                      <p:cNvPr id="19046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9" y="2757435"/>
                        <a:ext cx="9144000" cy="3081338"/>
                      </a:xfrm>
                      <a:prstGeom prst="rect">
                        <a:avLst/>
                      </a:prstGeom>
                      <a:solidFill>
                        <a:srgbClr val="FFC000"/>
                      </a:solidFill>
                      <a:ln>
                        <a:noFill/>
                      </a:ln>
                      <a:effectLst/>
                      <a:extLst/>
                    </p:spPr>
                  </p:pic>
                </p:oleObj>
              </mc:Fallback>
            </mc:AlternateContent>
          </a:graphicData>
        </a:graphic>
      </p:graphicFrame>
      <p:sp>
        <p:nvSpPr>
          <p:cNvPr id="18" name="Text Box 2">
            <a:extLst>
              <a:ext uri="{FF2B5EF4-FFF2-40B4-BE49-F238E27FC236}">
                <a16:creationId xmlns="" xmlns:a16="http://schemas.microsoft.com/office/drawing/2014/main" id="{5AA4B3E0-8768-49E5-860D-961464AE775C}"/>
              </a:ext>
            </a:extLst>
          </p:cNvPr>
          <p:cNvSpPr txBox="1">
            <a:spLocks noChangeArrowheads="1"/>
          </p:cNvSpPr>
          <p:nvPr/>
        </p:nvSpPr>
        <p:spPr bwMode="auto">
          <a:xfrm>
            <a:off x="3203848" y="5877272"/>
            <a:ext cx="2211388" cy="461963"/>
          </a:xfrm>
          <a:prstGeom prst="rect">
            <a:avLst/>
          </a:prstGeom>
          <a:noFill/>
          <a:ln w="9525">
            <a:noFill/>
            <a:miter lim="800000"/>
            <a:headEnd/>
            <a:tailEnd/>
          </a:ln>
        </p:spPr>
        <p:txBody>
          <a:bodyPr wrap="none">
            <a:spAutoFit/>
          </a:bodyPr>
          <a:lstStyle/>
          <a:p>
            <a:pPr algn="l"/>
            <a:r>
              <a:rPr lang="zh-CN" altLang="en-US" sz="1600" b="1" dirty="0">
                <a:solidFill>
                  <a:schemeClr val="tx1"/>
                </a:solidFill>
                <a:latin typeface="华文楷体" panose="02010600040101010101" pitchFamily="2" charset="-122"/>
                <a:ea typeface="华文楷体" panose="02010600040101010101" pitchFamily="2" charset="-122"/>
              </a:rPr>
              <a:t>图  资源分配图的简化</a:t>
            </a:r>
            <a:r>
              <a:rPr lang="zh-CN" altLang="en-US" b="1" dirty="0">
                <a:solidFill>
                  <a:schemeClr val="tx1"/>
                </a:solidFill>
                <a:latin typeface="华文楷体" panose="02010600040101010101" pitchFamily="2" charset="-122"/>
                <a:ea typeface="华文楷体" panose="02010600040101010101" pitchFamily="2" charset="-122"/>
              </a:rPr>
              <a:t> </a:t>
            </a:r>
          </a:p>
        </p:txBody>
      </p:sp>
      <p:sp>
        <p:nvSpPr>
          <p:cNvPr id="19" name="矩形 18">
            <a:extLst>
              <a:ext uri="{FF2B5EF4-FFF2-40B4-BE49-F238E27FC236}">
                <a16:creationId xmlns="" xmlns:a16="http://schemas.microsoft.com/office/drawing/2014/main" id="{40E9D1C1-1260-4204-B871-1360F1DA0136}"/>
              </a:ext>
            </a:extLst>
          </p:cNvPr>
          <p:cNvSpPr/>
          <p:nvPr/>
        </p:nvSpPr>
        <p:spPr>
          <a:xfrm>
            <a:off x="5572125" y="3519488"/>
            <a:ext cx="285750" cy="142875"/>
          </a:xfrm>
          <a:prstGeom prst="rect">
            <a:avLst/>
          </a:prstGeom>
          <a:solidFill>
            <a:sysClr val="window" lastClr="FFFFFF"/>
          </a:solidFill>
          <a:ln w="25400" cap="flat" cmpd="sng" algn="ctr">
            <a:solidFill>
              <a:sysClr val="window" lastClr="FFFFFF"/>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3" name="矩形 12"/>
          <p:cNvSpPr/>
          <p:nvPr/>
        </p:nvSpPr>
        <p:spPr>
          <a:xfrm>
            <a:off x="11759" y="29489"/>
            <a:ext cx="7728593" cy="646331"/>
          </a:xfrm>
          <a:prstGeom prst="rect">
            <a:avLst/>
          </a:prstGeom>
          <a:noFill/>
          <a:ln w="9525">
            <a:noFill/>
            <a:miter lim="800000"/>
            <a:headEnd/>
            <a:tailEnd/>
          </a:ln>
        </p:spPr>
        <p:txBody>
          <a:bodyPr/>
          <a:lstStyle/>
          <a:p>
            <a:pPr fontAlgn="ct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p:txBody>
      </p:sp>
    </p:spTree>
    <p:extLst>
      <p:ext uri="{BB962C8B-B14F-4D97-AF65-F5344CB8AC3E}">
        <p14:creationId xmlns:p14="http://schemas.microsoft.com/office/powerpoint/2010/main" val="258540361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10" name="组合 9">
            <a:extLst>
              <a:ext uri="{FF2B5EF4-FFF2-40B4-BE49-F238E27FC236}">
                <a16:creationId xmlns="" xmlns:a16="http://schemas.microsoft.com/office/drawing/2014/main" id="{682F1AF7-DAC6-4934-9524-23742AACAAE2}"/>
              </a:ext>
            </a:extLst>
          </p:cNvPr>
          <p:cNvGrpSpPr/>
          <p:nvPr/>
        </p:nvGrpSpPr>
        <p:grpSpPr>
          <a:xfrm>
            <a:off x="2987824" y="836712"/>
            <a:ext cx="6156174" cy="504056"/>
            <a:chOff x="2987824" y="836712"/>
            <a:chExt cx="6156174" cy="504056"/>
          </a:xfrm>
        </p:grpSpPr>
        <p:sp>
          <p:nvSpPr>
            <p:cNvPr id="11" name="剪去单角的矩形 3">
              <a:extLst>
                <a:ext uri="{FF2B5EF4-FFF2-40B4-BE49-F238E27FC236}">
                  <a16:creationId xmlns="" xmlns:a16="http://schemas.microsoft.com/office/drawing/2014/main" id="{2257CF50-779D-45F9-ADA9-681A7CAFEA0A}"/>
                </a:ext>
              </a:extLst>
            </p:cNvPr>
            <p:cNvSpPr/>
            <p:nvPr/>
          </p:nvSpPr>
          <p:spPr>
            <a:xfrm>
              <a:off x="2987824" y="836712"/>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a:t>
              </a:r>
            </a:p>
          </p:txBody>
        </p:sp>
        <p:sp>
          <p:nvSpPr>
            <p:cNvPr id="12" name="剪去单角的矩形 4">
              <a:extLst>
                <a:ext uri="{FF2B5EF4-FFF2-40B4-BE49-F238E27FC236}">
                  <a16:creationId xmlns="" xmlns:a16="http://schemas.microsoft.com/office/drawing/2014/main" id="{0DB011E8-9D35-43C9-B4B3-1CE29DDDFBDC}"/>
                </a:ext>
              </a:extLst>
            </p:cNvPr>
            <p:cNvSpPr/>
            <p:nvPr/>
          </p:nvSpPr>
          <p:spPr>
            <a:xfrm>
              <a:off x="5975645" y="836712"/>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死锁的解除</a:t>
              </a:r>
            </a:p>
          </p:txBody>
        </p:sp>
      </p:grpSp>
      <p:sp>
        <p:nvSpPr>
          <p:cNvPr id="14" name="Text Box 2">
            <a:extLst>
              <a:ext uri="{FF2B5EF4-FFF2-40B4-BE49-F238E27FC236}">
                <a16:creationId xmlns="" xmlns:a16="http://schemas.microsoft.com/office/drawing/2014/main" id="{CA09D4C6-1D91-4BD6-92A3-BC3EEA27CC9E}"/>
              </a:ext>
            </a:extLst>
          </p:cNvPr>
          <p:cNvSpPr txBox="1">
            <a:spLocks noChangeArrowheads="1"/>
          </p:cNvSpPr>
          <p:nvPr/>
        </p:nvSpPr>
        <p:spPr bwMode="auto">
          <a:xfrm>
            <a:off x="3059832" y="1372440"/>
            <a:ext cx="5904656" cy="523220"/>
          </a:xfrm>
          <a:prstGeom prst="rect">
            <a:avLst/>
          </a:prstGeom>
          <a:noFill/>
          <a:ln w="9525">
            <a:noFill/>
            <a:miter lim="800000"/>
            <a:headEnd/>
            <a:tailEnd/>
          </a:ln>
        </p:spPr>
        <p:txBody>
          <a:bodyPr wrap="square">
            <a:spAutoFit/>
          </a:bodyPr>
          <a:lstStyle/>
          <a:p>
            <a:pPr algn="l"/>
            <a:r>
              <a:rPr lang="zh-CN" altLang="en-US" sz="2800" b="1" dirty="0" smtClean="0">
                <a:solidFill>
                  <a:srgbClr val="FF0000"/>
                </a:solidFill>
                <a:latin typeface="黑体" pitchFamily="2" charset="-122"/>
                <a:ea typeface="黑体" pitchFamily="2" charset="-122"/>
              </a:rPr>
              <a:t>死锁</a:t>
            </a:r>
            <a:r>
              <a:rPr lang="zh-CN" altLang="en-US" sz="2800" b="1" dirty="0">
                <a:solidFill>
                  <a:srgbClr val="FF0000"/>
                </a:solidFill>
                <a:latin typeface="黑体" pitchFamily="2" charset="-122"/>
                <a:ea typeface="黑体" pitchFamily="2" charset="-122"/>
              </a:rPr>
              <a:t>定理 </a:t>
            </a:r>
          </a:p>
        </p:txBody>
      </p:sp>
      <p:sp>
        <p:nvSpPr>
          <p:cNvPr id="13" name="Text Box 3">
            <a:extLst>
              <a:ext uri="{FF2B5EF4-FFF2-40B4-BE49-F238E27FC236}">
                <a16:creationId xmlns="" xmlns:a16="http://schemas.microsoft.com/office/drawing/2014/main" id="{F881E5D4-AAE5-4356-A5C6-9A6506187966}"/>
              </a:ext>
            </a:extLst>
          </p:cNvPr>
          <p:cNvSpPr txBox="1">
            <a:spLocks noChangeArrowheads="1"/>
          </p:cNvSpPr>
          <p:nvPr/>
        </p:nvSpPr>
        <p:spPr bwMode="auto">
          <a:xfrm>
            <a:off x="3084908" y="2484739"/>
            <a:ext cx="5962008" cy="3000821"/>
          </a:xfrm>
          <a:prstGeom prst="rect">
            <a:avLst/>
          </a:prstGeom>
          <a:noFill/>
          <a:ln w="9525" algn="ctr">
            <a:noFill/>
            <a:miter lim="800000"/>
            <a:headEnd/>
            <a:tailEnd/>
          </a:ln>
        </p:spPr>
        <p:txBody>
          <a:bodyPr wrap="square">
            <a:spAutoFit/>
          </a:bodyPr>
          <a:lstStyle/>
          <a:p>
            <a:pPr algn="l">
              <a:lnSpc>
                <a:spcPct val="150000"/>
              </a:lnSpc>
              <a:buClr>
                <a:srgbClr val="D490C5"/>
              </a:buClr>
              <a:buFont typeface="Wingdings" pitchFamily="2" charset="2"/>
              <a:buChar char="Ø"/>
            </a:pPr>
            <a:r>
              <a:rPr lang="en-US" altLang="zh-CN" sz="1800" b="1" dirty="0">
                <a:solidFill>
                  <a:prstClr val="black"/>
                </a:solidFill>
                <a:latin typeface="黑体" pitchFamily="2" charset="-122"/>
                <a:ea typeface="黑体" pitchFamily="2" charset="-122"/>
              </a:rPr>
              <a:t>  </a:t>
            </a:r>
            <a:r>
              <a:rPr lang="zh-CN" altLang="en-US" sz="1800" b="1" dirty="0">
                <a:solidFill>
                  <a:schemeClr val="tx1"/>
                </a:solidFill>
                <a:latin typeface="黑体" pitchFamily="2" charset="-122"/>
                <a:ea typeface="黑体" pitchFamily="2" charset="-122"/>
              </a:rPr>
              <a:t>引理</a:t>
            </a:r>
          </a:p>
          <a:p>
            <a:pPr algn="l">
              <a:lnSpc>
                <a:spcPct val="150000"/>
              </a:lnSpc>
              <a:buClr>
                <a:srgbClr val="D490C5"/>
              </a:buClr>
              <a:buFont typeface="Wingdings" pitchFamily="2" charset="2"/>
              <a:buNone/>
            </a:pPr>
            <a:r>
              <a:rPr lang="zh-CN" altLang="en-US" sz="1800" b="1" dirty="0">
                <a:solidFill>
                  <a:schemeClr val="tx1"/>
                </a:solidFill>
                <a:latin typeface="黑体" pitchFamily="2" charset="-122"/>
                <a:ea typeface="黑体" pitchFamily="2" charset="-122"/>
              </a:rPr>
              <a:t>    有关文献证明，所有的简化顺序，都将得到相同的不可简化图。</a:t>
            </a:r>
          </a:p>
          <a:p>
            <a:pPr algn="l">
              <a:lnSpc>
                <a:spcPct val="150000"/>
              </a:lnSpc>
              <a:buClr>
                <a:srgbClr val="D490C5"/>
              </a:buClr>
              <a:buFont typeface="Wingdings" pitchFamily="2" charset="2"/>
              <a:buNone/>
            </a:pPr>
            <a:endParaRPr lang="zh-CN" altLang="en-US" sz="1800" b="1" dirty="0">
              <a:solidFill>
                <a:schemeClr val="tx1"/>
              </a:solidFill>
              <a:latin typeface="黑体" pitchFamily="2" charset="-122"/>
              <a:ea typeface="黑体" pitchFamily="2" charset="-122"/>
            </a:endParaRPr>
          </a:p>
          <a:p>
            <a:pPr algn="l">
              <a:lnSpc>
                <a:spcPct val="150000"/>
              </a:lnSpc>
              <a:buClr>
                <a:srgbClr val="D490C5"/>
              </a:buClr>
              <a:buFont typeface="Wingdings" pitchFamily="2" charset="2"/>
              <a:buChar char="Ø"/>
            </a:pPr>
            <a:r>
              <a:rPr lang="zh-CN" altLang="en-US" sz="1800" b="1" dirty="0">
                <a:solidFill>
                  <a:schemeClr val="tx1"/>
                </a:solidFill>
                <a:latin typeface="黑体" pitchFamily="2" charset="-122"/>
                <a:ea typeface="黑体" pitchFamily="2" charset="-122"/>
              </a:rPr>
              <a:t>  死锁定理</a:t>
            </a:r>
          </a:p>
          <a:p>
            <a:pPr algn="l">
              <a:lnSpc>
                <a:spcPct val="150000"/>
              </a:lnSpc>
              <a:buClr>
                <a:srgbClr val="D490C5"/>
              </a:buClr>
              <a:buFont typeface="Wingdings" pitchFamily="2" charset="2"/>
              <a:buNone/>
            </a:pPr>
            <a:r>
              <a:rPr lang="zh-CN" altLang="en-US" sz="1800" b="1" dirty="0">
                <a:solidFill>
                  <a:prstClr val="black"/>
                </a:solidFill>
                <a:latin typeface="黑体" pitchFamily="2" charset="-122"/>
                <a:ea typeface="黑体" pitchFamily="2" charset="-122"/>
              </a:rPr>
              <a:t>    </a:t>
            </a:r>
            <a:r>
              <a:rPr lang="en-US" altLang="zh-CN" sz="1800" b="1" dirty="0">
                <a:solidFill>
                  <a:srgbClr val="FF0000"/>
                </a:solidFill>
                <a:latin typeface="黑体" pitchFamily="2" charset="-122"/>
                <a:ea typeface="黑体" pitchFamily="2" charset="-122"/>
              </a:rPr>
              <a:t>S</a:t>
            </a:r>
            <a:r>
              <a:rPr lang="zh-CN" altLang="en-US" sz="1800" b="1" dirty="0">
                <a:solidFill>
                  <a:srgbClr val="FF0000"/>
                </a:solidFill>
                <a:latin typeface="黑体" pitchFamily="2" charset="-122"/>
                <a:ea typeface="黑体" pitchFamily="2" charset="-122"/>
              </a:rPr>
              <a:t>为死锁状态的充分条件是：当且仅当</a:t>
            </a:r>
            <a:r>
              <a:rPr lang="en-US" altLang="zh-CN" sz="1800" b="1" dirty="0">
                <a:solidFill>
                  <a:srgbClr val="FF0000"/>
                </a:solidFill>
                <a:latin typeface="黑体" pitchFamily="2" charset="-122"/>
                <a:ea typeface="黑体" pitchFamily="2" charset="-122"/>
              </a:rPr>
              <a:t>S</a:t>
            </a:r>
            <a:r>
              <a:rPr lang="zh-CN" altLang="en-US" sz="1800" b="1" dirty="0">
                <a:solidFill>
                  <a:srgbClr val="FF0000"/>
                </a:solidFill>
                <a:latin typeface="黑体" pitchFamily="2" charset="-122"/>
                <a:ea typeface="黑体" pitchFamily="2" charset="-122"/>
              </a:rPr>
              <a:t>的资源分配图是不可完全简化的。</a:t>
            </a:r>
          </a:p>
        </p:txBody>
      </p:sp>
      <p:sp>
        <p:nvSpPr>
          <p:cNvPr id="15" name="矩形 14"/>
          <p:cNvSpPr/>
          <p:nvPr/>
        </p:nvSpPr>
        <p:spPr>
          <a:xfrm>
            <a:off x="11759" y="29489"/>
            <a:ext cx="7728593" cy="646331"/>
          </a:xfrm>
          <a:prstGeom prst="rect">
            <a:avLst/>
          </a:prstGeom>
          <a:noFill/>
          <a:ln w="9525">
            <a:noFill/>
            <a:miter lim="800000"/>
            <a:headEnd/>
            <a:tailEnd/>
          </a:ln>
        </p:spPr>
        <p:txBody>
          <a:bodyPr/>
          <a:lstStyle/>
          <a:p>
            <a:pPr fontAlgn="ct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p:txBody>
      </p:sp>
    </p:spTree>
    <p:extLst>
      <p:ext uri="{BB962C8B-B14F-4D97-AF65-F5344CB8AC3E}">
        <p14:creationId xmlns:p14="http://schemas.microsoft.com/office/powerpoint/2010/main" val="57554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10" name="组合 9">
            <a:extLst>
              <a:ext uri="{FF2B5EF4-FFF2-40B4-BE49-F238E27FC236}">
                <a16:creationId xmlns="" xmlns:a16="http://schemas.microsoft.com/office/drawing/2014/main" id="{682F1AF7-DAC6-4934-9524-23742AACAAE2}"/>
              </a:ext>
            </a:extLst>
          </p:cNvPr>
          <p:cNvGrpSpPr/>
          <p:nvPr/>
        </p:nvGrpSpPr>
        <p:grpSpPr>
          <a:xfrm>
            <a:off x="2987824" y="836712"/>
            <a:ext cx="6156174" cy="504056"/>
            <a:chOff x="2987824" y="836712"/>
            <a:chExt cx="6156174" cy="504056"/>
          </a:xfrm>
        </p:grpSpPr>
        <p:sp>
          <p:nvSpPr>
            <p:cNvPr id="11" name="剪去单角的矩形 3">
              <a:extLst>
                <a:ext uri="{FF2B5EF4-FFF2-40B4-BE49-F238E27FC236}">
                  <a16:creationId xmlns="" xmlns:a16="http://schemas.microsoft.com/office/drawing/2014/main" id="{2257CF50-779D-45F9-ADA9-681A7CAFEA0A}"/>
                </a:ext>
              </a:extLst>
            </p:cNvPr>
            <p:cNvSpPr/>
            <p:nvPr/>
          </p:nvSpPr>
          <p:spPr>
            <a:xfrm>
              <a:off x="2987824" y="836712"/>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a:t>
              </a:r>
            </a:p>
          </p:txBody>
        </p:sp>
        <p:sp>
          <p:nvSpPr>
            <p:cNvPr id="12" name="剪去单角的矩形 4">
              <a:extLst>
                <a:ext uri="{FF2B5EF4-FFF2-40B4-BE49-F238E27FC236}">
                  <a16:creationId xmlns="" xmlns:a16="http://schemas.microsoft.com/office/drawing/2014/main" id="{0DB011E8-9D35-43C9-B4B3-1CE29DDDFBDC}"/>
                </a:ext>
              </a:extLst>
            </p:cNvPr>
            <p:cNvSpPr/>
            <p:nvPr/>
          </p:nvSpPr>
          <p:spPr>
            <a:xfrm>
              <a:off x="5975645" y="836712"/>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死锁的解除</a:t>
              </a:r>
            </a:p>
          </p:txBody>
        </p:sp>
      </p:grpSp>
      <p:sp>
        <p:nvSpPr>
          <p:cNvPr id="14" name="Text Box 2">
            <a:extLst>
              <a:ext uri="{FF2B5EF4-FFF2-40B4-BE49-F238E27FC236}">
                <a16:creationId xmlns="" xmlns:a16="http://schemas.microsoft.com/office/drawing/2014/main" id="{CA09D4C6-1D91-4BD6-92A3-BC3EEA27CC9E}"/>
              </a:ext>
            </a:extLst>
          </p:cNvPr>
          <p:cNvSpPr txBox="1">
            <a:spLocks noChangeArrowheads="1"/>
          </p:cNvSpPr>
          <p:nvPr/>
        </p:nvSpPr>
        <p:spPr bwMode="auto">
          <a:xfrm>
            <a:off x="3059832" y="1372440"/>
            <a:ext cx="5904656" cy="523220"/>
          </a:xfrm>
          <a:prstGeom prst="rect">
            <a:avLst/>
          </a:prstGeom>
          <a:noFill/>
          <a:ln w="9525">
            <a:noFill/>
            <a:miter lim="800000"/>
            <a:headEnd/>
            <a:tailEnd/>
          </a:ln>
        </p:spPr>
        <p:txBody>
          <a:bodyPr wrap="square">
            <a:spAutoFit/>
          </a:bodyPr>
          <a:lstStyle/>
          <a:p>
            <a:pPr algn="l"/>
            <a:r>
              <a:rPr lang="zh-CN" altLang="en-US" sz="2800" b="1" dirty="0" smtClean="0">
                <a:solidFill>
                  <a:srgbClr val="FF0000"/>
                </a:solidFill>
                <a:latin typeface="黑体" pitchFamily="2" charset="-122"/>
                <a:ea typeface="黑体" pitchFamily="2" charset="-122"/>
              </a:rPr>
              <a:t>死锁</a:t>
            </a:r>
            <a:r>
              <a:rPr lang="zh-CN" altLang="en-US" sz="2800" b="1" dirty="0">
                <a:solidFill>
                  <a:srgbClr val="FF0000"/>
                </a:solidFill>
                <a:latin typeface="黑体" pitchFamily="2" charset="-122"/>
                <a:ea typeface="黑体" pitchFamily="2" charset="-122"/>
              </a:rPr>
              <a:t>检测中的数据结构 </a:t>
            </a:r>
          </a:p>
        </p:txBody>
      </p:sp>
      <p:sp>
        <p:nvSpPr>
          <p:cNvPr id="15" name="Rectangle 3">
            <a:extLst>
              <a:ext uri="{FF2B5EF4-FFF2-40B4-BE49-F238E27FC236}">
                <a16:creationId xmlns="" xmlns:a16="http://schemas.microsoft.com/office/drawing/2014/main" id="{ACFB6AC3-7956-4E36-860D-E853AEA93B7D}"/>
              </a:ext>
            </a:extLst>
          </p:cNvPr>
          <p:cNvSpPr txBox="1">
            <a:spLocks noChangeArrowheads="1"/>
          </p:cNvSpPr>
          <p:nvPr/>
        </p:nvSpPr>
        <p:spPr>
          <a:xfrm>
            <a:off x="3174032" y="2010578"/>
            <a:ext cx="5904657" cy="5030726"/>
          </a:xfrm>
          <a:prstGeom prst="rect">
            <a:avLst/>
          </a:prstGeom>
        </p:spPr>
        <p:txBody>
          <a:bodyPr/>
          <a:lstStyle/>
          <a:p>
            <a:pPr marL="342900" indent="-342900" algn="l">
              <a:lnSpc>
                <a:spcPct val="150000"/>
              </a:lnSpc>
              <a:spcBef>
                <a:spcPct val="20000"/>
              </a:spcBef>
              <a:buClr>
                <a:srgbClr val="F4E7ED"/>
              </a:buClr>
              <a:buSzPct val="75000"/>
              <a:defRPr/>
            </a:pPr>
            <a:r>
              <a:rPr lang="en-US" altLang="zh-CN" sz="1800" b="1" dirty="0">
                <a:solidFill>
                  <a:srgbClr val="FFC000"/>
                </a:solidFill>
                <a:latin typeface="华文楷体" panose="02010600040101010101" pitchFamily="2" charset="-122"/>
                <a:ea typeface="华文楷体" panose="02010600040101010101" pitchFamily="2" charset="-122"/>
              </a:rPr>
              <a:t>n</a:t>
            </a:r>
            <a:r>
              <a:rPr lang="zh-CN" altLang="en-US" sz="1800" b="1" dirty="0">
                <a:solidFill>
                  <a:srgbClr val="FFC000"/>
                </a:solidFill>
                <a:latin typeface="华文楷体" panose="02010600040101010101" pitchFamily="2" charset="-122"/>
                <a:ea typeface="华文楷体" panose="02010600040101010101" pitchFamily="2" charset="-122"/>
              </a:rPr>
              <a:t>个进程（</a:t>
            </a:r>
            <a:r>
              <a:rPr lang="en-US" altLang="zh-CN" sz="1800" b="1" dirty="0">
                <a:solidFill>
                  <a:srgbClr val="FFC000"/>
                </a:solidFill>
                <a:latin typeface="华文楷体" panose="02010600040101010101" pitchFamily="2" charset="-122"/>
                <a:ea typeface="华文楷体" panose="02010600040101010101" pitchFamily="2" charset="-122"/>
              </a:rPr>
              <a:t>P1,P2, …,</a:t>
            </a:r>
            <a:r>
              <a:rPr lang="en-US" altLang="zh-CN" sz="1800" b="1" dirty="0" err="1">
                <a:solidFill>
                  <a:srgbClr val="FFC000"/>
                </a:solidFill>
                <a:latin typeface="华文楷体" panose="02010600040101010101" pitchFamily="2" charset="-122"/>
                <a:ea typeface="华文楷体" panose="02010600040101010101" pitchFamily="2" charset="-122"/>
              </a:rPr>
              <a:t>Pn</a:t>
            </a:r>
            <a:r>
              <a:rPr lang="zh-CN" altLang="en-US" sz="1800" b="1" dirty="0">
                <a:solidFill>
                  <a:srgbClr val="FFC000"/>
                </a:solidFill>
                <a:latin typeface="华文楷体" panose="02010600040101010101" pitchFamily="2" charset="-122"/>
                <a:ea typeface="华文楷体" panose="02010600040101010101" pitchFamily="2" charset="-122"/>
              </a:rPr>
              <a:t>），</a:t>
            </a:r>
            <a:r>
              <a:rPr lang="en-US" altLang="zh-CN" sz="1800" b="1" dirty="0">
                <a:solidFill>
                  <a:srgbClr val="FFC000"/>
                </a:solidFill>
                <a:latin typeface="华文楷体" panose="02010600040101010101" pitchFamily="2" charset="-122"/>
                <a:ea typeface="华文楷体" panose="02010600040101010101" pitchFamily="2" charset="-122"/>
              </a:rPr>
              <a:t>m</a:t>
            </a:r>
            <a:r>
              <a:rPr lang="zh-CN" altLang="en-US" sz="1800" b="1" dirty="0">
                <a:solidFill>
                  <a:srgbClr val="FFC000"/>
                </a:solidFill>
                <a:latin typeface="华文楷体" panose="02010600040101010101" pitchFamily="2" charset="-122"/>
                <a:ea typeface="华文楷体" panose="02010600040101010101" pitchFamily="2" charset="-122"/>
              </a:rPr>
              <a:t>类资源（</a:t>
            </a:r>
            <a:r>
              <a:rPr lang="en-US" altLang="zh-CN" sz="1800" b="1" dirty="0">
                <a:solidFill>
                  <a:srgbClr val="FFC000"/>
                </a:solidFill>
                <a:latin typeface="华文楷体" panose="02010600040101010101" pitchFamily="2" charset="-122"/>
                <a:ea typeface="华文楷体" panose="02010600040101010101" pitchFamily="2" charset="-122"/>
              </a:rPr>
              <a:t>R1,R2, …,</a:t>
            </a:r>
            <a:r>
              <a:rPr lang="en-US" altLang="zh-CN" sz="1800" b="1" dirty="0" err="1">
                <a:solidFill>
                  <a:srgbClr val="FFC000"/>
                </a:solidFill>
                <a:latin typeface="华文楷体" panose="02010600040101010101" pitchFamily="2" charset="-122"/>
                <a:ea typeface="华文楷体" panose="02010600040101010101" pitchFamily="2" charset="-122"/>
              </a:rPr>
              <a:t>Rm</a:t>
            </a:r>
            <a:r>
              <a:rPr lang="zh-CN" altLang="en-US" sz="1800" b="1" dirty="0">
                <a:solidFill>
                  <a:srgbClr val="FFC000"/>
                </a:solidFill>
                <a:latin typeface="华文楷体" panose="02010600040101010101" pitchFamily="2" charset="-122"/>
                <a:ea typeface="华文楷体" panose="02010600040101010101" pitchFamily="2" charset="-122"/>
              </a:rPr>
              <a:t>）</a:t>
            </a:r>
            <a:endParaRPr lang="en-US" altLang="zh-CN" sz="1800" b="1" dirty="0">
              <a:solidFill>
                <a:srgbClr val="FFC000"/>
              </a:solidFill>
              <a:latin typeface="华文楷体" panose="02010600040101010101" pitchFamily="2" charset="-122"/>
              <a:ea typeface="华文楷体" panose="02010600040101010101" pitchFamily="2" charset="-122"/>
            </a:endParaRPr>
          </a:p>
          <a:p>
            <a:pPr marL="342900" indent="-342900" algn="l">
              <a:lnSpc>
                <a:spcPct val="150000"/>
              </a:lnSpc>
              <a:spcBef>
                <a:spcPct val="20000"/>
              </a:spcBef>
              <a:buClr>
                <a:srgbClr val="F4E7ED"/>
              </a:buClr>
              <a:buSzPct val="75000"/>
              <a:defRPr/>
            </a:pPr>
            <a:r>
              <a:rPr lang="en-US" altLang="zh-CN" sz="1800" b="1" dirty="0">
                <a:solidFill>
                  <a:schemeClr val="tx1"/>
                </a:solidFill>
                <a:latin typeface="华文楷体" panose="02010600040101010101" pitchFamily="2" charset="-122"/>
                <a:ea typeface="华文楷体" panose="02010600040101010101" pitchFamily="2" charset="-122"/>
              </a:rPr>
              <a:t>1.</a:t>
            </a:r>
            <a:r>
              <a:rPr lang="zh-CN" altLang="en-US" sz="1800" b="1" dirty="0">
                <a:solidFill>
                  <a:schemeClr val="tx1"/>
                </a:solidFill>
                <a:latin typeface="华文楷体" panose="02010600040101010101" pitchFamily="2" charset="-122"/>
                <a:ea typeface="华文楷体" panose="02010600040101010101" pitchFamily="2" charset="-122"/>
              </a:rPr>
              <a:t>可利用资源向量</a:t>
            </a:r>
            <a:r>
              <a:rPr lang="en-US" altLang="zh-CN" sz="1800" b="1" dirty="0">
                <a:solidFill>
                  <a:schemeClr val="tx1"/>
                </a:solidFill>
                <a:latin typeface="华文楷体" panose="02010600040101010101" pitchFamily="2" charset="-122"/>
                <a:ea typeface="华文楷体" panose="02010600040101010101" pitchFamily="2" charset="-122"/>
              </a:rPr>
              <a:t>Available</a:t>
            </a:r>
            <a:r>
              <a:rPr lang="zh-CN" altLang="en-US" sz="1800" b="1" dirty="0">
                <a:solidFill>
                  <a:schemeClr val="tx1"/>
                </a:solidFill>
                <a:latin typeface="华文楷体" panose="02010600040101010101" pitchFamily="2" charset="-122"/>
                <a:ea typeface="华文楷体" panose="02010600040101010101" pitchFamily="2" charset="-122"/>
              </a:rPr>
              <a:t>（</a:t>
            </a:r>
            <a:r>
              <a:rPr lang="en-US" altLang="zh-CN" sz="1800" b="1" dirty="0">
                <a:solidFill>
                  <a:schemeClr val="tx1"/>
                </a:solidFill>
                <a:latin typeface="华文楷体" panose="02010600040101010101" pitchFamily="2" charset="-122"/>
                <a:ea typeface="华文楷体" panose="02010600040101010101" pitchFamily="2" charset="-122"/>
              </a:rPr>
              <a:t>m</a:t>
            </a:r>
            <a:r>
              <a:rPr lang="zh-CN" altLang="en-US" sz="1800" b="1" dirty="0">
                <a:solidFill>
                  <a:schemeClr val="tx1"/>
                </a:solidFill>
                <a:latin typeface="华文楷体" panose="02010600040101010101" pitchFamily="2" charset="-122"/>
                <a:ea typeface="华文楷体" panose="02010600040101010101" pitchFamily="2" charset="-122"/>
              </a:rPr>
              <a:t>）</a:t>
            </a:r>
            <a:endParaRPr lang="en-US" altLang="zh-CN" sz="1800" b="1" dirty="0">
              <a:solidFill>
                <a:schemeClr val="tx1"/>
              </a:solidFill>
              <a:latin typeface="华文楷体" panose="02010600040101010101" pitchFamily="2" charset="-122"/>
              <a:ea typeface="华文楷体" panose="02010600040101010101" pitchFamily="2" charset="-122"/>
            </a:endParaRPr>
          </a:p>
          <a:p>
            <a:pPr marL="800100" lvl="1" indent="-342900" algn="l">
              <a:lnSpc>
                <a:spcPct val="150000"/>
              </a:lnSpc>
              <a:spcBef>
                <a:spcPct val="20000"/>
              </a:spcBef>
              <a:buClr>
                <a:srgbClr val="F4E7ED"/>
              </a:buClr>
              <a:buSzPct val="75000"/>
              <a:defRPr/>
            </a:pPr>
            <a:r>
              <a:rPr lang="en-US" altLang="zh-CN" sz="1800" b="1" dirty="0">
                <a:solidFill>
                  <a:schemeClr val="tx1"/>
                </a:solidFill>
                <a:latin typeface="华文楷体" panose="02010600040101010101" pitchFamily="2" charset="-122"/>
                <a:ea typeface="华文楷体" panose="02010600040101010101" pitchFamily="2" charset="-122"/>
              </a:rPr>
              <a:t>Available[j]</a:t>
            </a:r>
            <a:r>
              <a:rPr lang="zh-CN" altLang="en-US" sz="1800" b="1" dirty="0">
                <a:solidFill>
                  <a:schemeClr val="tx1"/>
                </a:solidFill>
                <a:latin typeface="华文楷体" panose="02010600040101010101" pitchFamily="2" charset="-122"/>
                <a:ea typeface="华文楷体" panose="02010600040101010101" pitchFamily="2" charset="-122"/>
              </a:rPr>
              <a:t>表示</a:t>
            </a:r>
            <a:r>
              <a:rPr lang="en-US" altLang="zh-CN" sz="1800" b="1" dirty="0" err="1">
                <a:solidFill>
                  <a:schemeClr val="tx1"/>
                </a:solidFill>
                <a:latin typeface="华文楷体" panose="02010600040101010101" pitchFamily="2" charset="-122"/>
                <a:ea typeface="华文楷体" panose="02010600040101010101" pitchFamily="2" charset="-122"/>
              </a:rPr>
              <a:t>Rj</a:t>
            </a:r>
            <a:r>
              <a:rPr lang="zh-CN" altLang="en-US" sz="1800" b="1" dirty="0">
                <a:solidFill>
                  <a:schemeClr val="tx1"/>
                </a:solidFill>
                <a:latin typeface="华文楷体" panose="02010600040101010101" pitchFamily="2" charset="-122"/>
                <a:ea typeface="华文楷体" panose="02010600040101010101" pitchFamily="2" charset="-122"/>
              </a:rPr>
              <a:t>类资源的可用数目。</a:t>
            </a:r>
            <a:endParaRPr lang="en-US" altLang="zh-CN" sz="1800" b="1" dirty="0">
              <a:solidFill>
                <a:schemeClr val="tx1"/>
              </a:solidFill>
              <a:latin typeface="华文楷体" panose="02010600040101010101" pitchFamily="2" charset="-122"/>
              <a:ea typeface="华文楷体" panose="02010600040101010101" pitchFamily="2" charset="-122"/>
            </a:endParaRPr>
          </a:p>
          <a:p>
            <a:pPr marL="342900" indent="-342900" algn="l">
              <a:lnSpc>
                <a:spcPct val="150000"/>
              </a:lnSpc>
              <a:spcBef>
                <a:spcPct val="20000"/>
              </a:spcBef>
              <a:buClr>
                <a:srgbClr val="F4E7ED"/>
              </a:buClr>
              <a:buSzPct val="75000"/>
              <a:defRPr/>
            </a:pPr>
            <a:r>
              <a:rPr lang="en-US" altLang="zh-CN" sz="1800" b="1" dirty="0">
                <a:solidFill>
                  <a:schemeClr val="tx1"/>
                </a:solidFill>
                <a:latin typeface="华文楷体" panose="02010600040101010101" pitchFamily="2" charset="-122"/>
                <a:ea typeface="华文楷体" panose="02010600040101010101" pitchFamily="2" charset="-122"/>
              </a:rPr>
              <a:t>2.</a:t>
            </a:r>
            <a:r>
              <a:rPr lang="zh-CN" altLang="en-US" sz="1800" b="1" dirty="0">
                <a:solidFill>
                  <a:schemeClr val="tx1"/>
                </a:solidFill>
                <a:latin typeface="华文楷体" panose="02010600040101010101" pitchFamily="2" charset="-122"/>
                <a:ea typeface="华文楷体" panose="02010600040101010101" pitchFamily="2" charset="-122"/>
              </a:rPr>
              <a:t>请求矩阵</a:t>
            </a:r>
            <a:r>
              <a:rPr lang="en-US" altLang="zh-CN" sz="1800" b="1" dirty="0">
                <a:solidFill>
                  <a:schemeClr val="tx1"/>
                </a:solidFill>
                <a:latin typeface="华文楷体" panose="02010600040101010101" pitchFamily="2" charset="-122"/>
                <a:ea typeface="华文楷体" panose="02010600040101010101" pitchFamily="2" charset="-122"/>
              </a:rPr>
              <a:t>Request</a:t>
            </a:r>
            <a:r>
              <a:rPr lang="zh-CN" altLang="en-US" sz="1800" b="1" dirty="0">
                <a:solidFill>
                  <a:schemeClr val="tx1"/>
                </a:solidFill>
                <a:latin typeface="华文楷体" panose="02010600040101010101" pitchFamily="2" charset="-122"/>
                <a:ea typeface="华文楷体" panose="02010600040101010101" pitchFamily="2" charset="-122"/>
              </a:rPr>
              <a:t>（</a:t>
            </a:r>
            <a:r>
              <a:rPr lang="en-US" altLang="zh-CN" sz="1800" b="1" dirty="0" err="1">
                <a:solidFill>
                  <a:schemeClr val="tx1"/>
                </a:solidFill>
                <a:latin typeface="华文楷体" panose="02010600040101010101" pitchFamily="2" charset="-122"/>
                <a:ea typeface="华文楷体" panose="02010600040101010101" pitchFamily="2" charset="-122"/>
              </a:rPr>
              <a:t>n×m</a:t>
            </a:r>
            <a:r>
              <a:rPr lang="zh-CN" altLang="en-US" sz="1800" b="1" dirty="0">
                <a:solidFill>
                  <a:schemeClr val="tx1"/>
                </a:solidFill>
                <a:latin typeface="华文楷体" panose="02010600040101010101" pitchFamily="2" charset="-122"/>
                <a:ea typeface="华文楷体" panose="02010600040101010101" pitchFamily="2" charset="-122"/>
              </a:rPr>
              <a:t>）</a:t>
            </a:r>
            <a:endParaRPr lang="en-US" altLang="zh-CN" sz="1800" b="1" dirty="0">
              <a:solidFill>
                <a:schemeClr val="tx1"/>
              </a:solidFill>
              <a:latin typeface="华文楷体" panose="02010600040101010101" pitchFamily="2" charset="-122"/>
              <a:ea typeface="华文楷体" panose="02010600040101010101" pitchFamily="2" charset="-122"/>
            </a:endParaRPr>
          </a:p>
          <a:p>
            <a:pPr marL="800100" lvl="1" indent="-342900" algn="l">
              <a:lnSpc>
                <a:spcPct val="150000"/>
              </a:lnSpc>
              <a:spcBef>
                <a:spcPct val="20000"/>
              </a:spcBef>
              <a:buClr>
                <a:srgbClr val="F4E7ED"/>
              </a:buClr>
              <a:buSzPct val="75000"/>
              <a:defRPr/>
            </a:pPr>
            <a:r>
              <a:rPr lang="en-US" altLang="zh-CN" sz="1800" b="1" dirty="0">
                <a:solidFill>
                  <a:schemeClr val="tx1"/>
                </a:solidFill>
                <a:latin typeface="华文楷体" panose="02010600040101010101" pitchFamily="2" charset="-122"/>
                <a:ea typeface="华文楷体" panose="02010600040101010101" pitchFamily="2" charset="-122"/>
              </a:rPr>
              <a:t>Request[</a:t>
            </a:r>
            <a:r>
              <a:rPr lang="en-US" altLang="zh-CN" sz="1800" b="1" dirty="0" err="1">
                <a:solidFill>
                  <a:schemeClr val="tx1"/>
                </a:solidFill>
                <a:latin typeface="华文楷体" panose="02010600040101010101" pitchFamily="2" charset="-122"/>
                <a:ea typeface="华文楷体" panose="02010600040101010101" pitchFamily="2" charset="-122"/>
              </a:rPr>
              <a:t>i</a:t>
            </a:r>
            <a:r>
              <a:rPr lang="en-US" altLang="zh-CN" sz="1800" b="1" dirty="0">
                <a:solidFill>
                  <a:schemeClr val="tx1"/>
                </a:solidFill>
                <a:latin typeface="华文楷体" panose="02010600040101010101" pitchFamily="2" charset="-122"/>
                <a:ea typeface="华文楷体" panose="02010600040101010101" pitchFamily="2" charset="-122"/>
              </a:rPr>
              <a:t>, j]</a:t>
            </a:r>
            <a:r>
              <a:rPr lang="zh-CN" altLang="en-US" sz="1800" b="1" dirty="0">
                <a:solidFill>
                  <a:schemeClr val="tx1"/>
                </a:solidFill>
                <a:latin typeface="华文楷体" panose="02010600040101010101" pitchFamily="2" charset="-122"/>
                <a:ea typeface="华文楷体" panose="02010600040101010101" pitchFamily="2" charset="-122"/>
              </a:rPr>
              <a:t>表示进程</a:t>
            </a:r>
            <a:r>
              <a:rPr lang="en-US" altLang="zh-CN" sz="1800" b="1" dirty="0">
                <a:solidFill>
                  <a:schemeClr val="tx1"/>
                </a:solidFill>
                <a:latin typeface="华文楷体" panose="02010600040101010101" pitchFamily="2" charset="-122"/>
                <a:ea typeface="华文楷体" panose="02010600040101010101" pitchFamily="2" charset="-122"/>
              </a:rPr>
              <a:t>Pi</a:t>
            </a:r>
            <a:r>
              <a:rPr lang="zh-CN" altLang="en-US" sz="1800" b="1" dirty="0">
                <a:solidFill>
                  <a:schemeClr val="tx1"/>
                </a:solidFill>
                <a:latin typeface="华文楷体" panose="02010600040101010101" pitchFamily="2" charset="-122"/>
                <a:ea typeface="华文楷体" panose="02010600040101010101" pitchFamily="2" charset="-122"/>
              </a:rPr>
              <a:t>对</a:t>
            </a:r>
            <a:r>
              <a:rPr lang="en-US" altLang="zh-CN" sz="1800" b="1" dirty="0" err="1">
                <a:solidFill>
                  <a:schemeClr val="tx1"/>
                </a:solidFill>
                <a:latin typeface="华文楷体" panose="02010600040101010101" pitchFamily="2" charset="-122"/>
                <a:ea typeface="华文楷体" panose="02010600040101010101" pitchFamily="2" charset="-122"/>
              </a:rPr>
              <a:t>Rj</a:t>
            </a:r>
            <a:r>
              <a:rPr lang="zh-CN" altLang="en-US" sz="1800" b="1" dirty="0">
                <a:solidFill>
                  <a:schemeClr val="tx1"/>
                </a:solidFill>
                <a:latin typeface="华文楷体" panose="02010600040101010101" pitchFamily="2" charset="-122"/>
                <a:ea typeface="华文楷体" panose="02010600040101010101" pitchFamily="2" charset="-122"/>
              </a:rPr>
              <a:t>类资源的请求量。</a:t>
            </a:r>
            <a:endParaRPr lang="en-US" altLang="zh-CN" sz="1800" b="1" dirty="0">
              <a:solidFill>
                <a:schemeClr val="tx1"/>
              </a:solidFill>
              <a:latin typeface="华文楷体" panose="02010600040101010101" pitchFamily="2" charset="-122"/>
              <a:ea typeface="华文楷体" panose="02010600040101010101" pitchFamily="2" charset="-122"/>
            </a:endParaRPr>
          </a:p>
          <a:p>
            <a:pPr marL="342900" indent="-342900" algn="l">
              <a:lnSpc>
                <a:spcPct val="150000"/>
              </a:lnSpc>
              <a:spcBef>
                <a:spcPct val="20000"/>
              </a:spcBef>
              <a:buClr>
                <a:srgbClr val="F4E7ED"/>
              </a:buClr>
              <a:buSzPct val="75000"/>
              <a:defRPr/>
            </a:pPr>
            <a:r>
              <a:rPr lang="en-US" altLang="zh-CN" sz="1800" b="1" dirty="0">
                <a:solidFill>
                  <a:schemeClr val="tx1"/>
                </a:solidFill>
                <a:latin typeface="华文楷体" panose="02010600040101010101" pitchFamily="2" charset="-122"/>
                <a:ea typeface="华文楷体" panose="02010600040101010101" pitchFamily="2" charset="-122"/>
              </a:rPr>
              <a:t>3.</a:t>
            </a:r>
            <a:r>
              <a:rPr lang="zh-CN" altLang="en-US" sz="1800" b="1" dirty="0">
                <a:solidFill>
                  <a:schemeClr val="tx1"/>
                </a:solidFill>
                <a:latin typeface="华文楷体" panose="02010600040101010101" pitchFamily="2" charset="-122"/>
                <a:ea typeface="华文楷体" panose="02010600040101010101" pitchFamily="2" charset="-122"/>
              </a:rPr>
              <a:t>分配矩阵</a:t>
            </a:r>
            <a:r>
              <a:rPr lang="en-US" altLang="zh-CN" sz="1800" b="1" dirty="0">
                <a:solidFill>
                  <a:schemeClr val="tx1"/>
                </a:solidFill>
                <a:latin typeface="华文楷体" panose="02010600040101010101" pitchFamily="2" charset="-122"/>
                <a:ea typeface="华文楷体" panose="02010600040101010101" pitchFamily="2" charset="-122"/>
              </a:rPr>
              <a:t>Allocation</a:t>
            </a:r>
            <a:r>
              <a:rPr lang="zh-CN" altLang="en-US" sz="1800" b="1" dirty="0">
                <a:solidFill>
                  <a:schemeClr val="tx1"/>
                </a:solidFill>
                <a:latin typeface="华文楷体" panose="02010600040101010101" pitchFamily="2" charset="-122"/>
                <a:ea typeface="华文楷体" panose="02010600040101010101" pitchFamily="2" charset="-122"/>
              </a:rPr>
              <a:t>（</a:t>
            </a:r>
            <a:r>
              <a:rPr lang="en-US" altLang="zh-CN" sz="1800" b="1" dirty="0" err="1">
                <a:solidFill>
                  <a:schemeClr val="tx1"/>
                </a:solidFill>
                <a:latin typeface="华文楷体" panose="02010600040101010101" pitchFamily="2" charset="-122"/>
                <a:ea typeface="华文楷体" panose="02010600040101010101" pitchFamily="2" charset="-122"/>
              </a:rPr>
              <a:t>n×m</a:t>
            </a:r>
            <a:r>
              <a:rPr lang="zh-CN" altLang="en-US" sz="1800" b="1" dirty="0">
                <a:solidFill>
                  <a:schemeClr val="tx1"/>
                </a:solidFill>
                <a:latin typeface="华文楷体" panose="02010600040101010101" pitchFamily="2" charset="-122"/>
                <a:ea typeface="华文楷体" panose="02010600040101010101" pitchFamily="2" charset="-122"/>
              </a:rPr>
              <a:t>）</a:t>
            </a:r>
            <a:endParaRPr lang="en-US" altLang="zh-CN" sz="1800" b="1" dirty="0">
              <a:solidFill>
                <a:schemeClr val="tx1"/>
              </a:solidFill>
              <a:latin typeface="华文楷体" panose="02010600040101010101" pitchFamily="2" charset="-122"/>
              <a:ea typeface="华文楷体" panose="02010600040101010101" pitchFamily="2" charset="-122"/>
            </a:endParaRPr>
          </a:p>
          <a:p>
            <a:pPr marL="800100" lvl="1" indent="-342900" algn="l">
              <a:lnSpc>
                <a:spcPct val="150000"/>
              </a:lnSpc>
              <a:spcBef>
                <a:spcPct val="20000"/>
              </a:spcBef>
              <a:buClr>
                <a:srgbClr val="F4E7ED"/>
              </a:buClr>
              <a:buSzPct val="75000"/>
              <a:defRPr/>
            </a:pPr>
            <a:r>
              <a:rPr lang="en-US" altLang="zh-CN" sz="1800" b="1" dirty="0">
                <a:solidFill>
                  <a:schemeClr val="tx1"/>
                </a:solidFill>
                <a:latin typeface="华文楷体" panose="02010600040101010101" pitchFamily="2" charset="-122"/>
                <a:ea typeface="华文楷体" panose="02010600040101010101" pitchFamily="2" charset="-122"/>
              </a:rPr>
              <a:t>Allocation [</a:t>
            </a:r>
            <a:r>
              <a:rPr lang="en-US" altLang="zh-CN" sz="1800" b="1" dirty="0" err="1">
                <a:solidFill>
                  <a:schemeClr val="tx1"/>
                </a:solidFill>
                <a:latin typeface="华文楷体" panose="02010600040101010101" pitchFamily="2" charset="-122"/>
                <a:ea typeface="华文楷体" panose="02010600040101010101" pitchFamily="2" charset="-122"/>
              </a:rPr>
              <a:t>i</a:t>
            </a:r>
            <a:r>
              <a:rPr lang="en-US" altLang="zh-CN" sz="1800" b="1" dirty="0">
                <a:solidFill>
                  <a:schemeClr val="tx1"/>
                </a:solidFill>
                <a:latin typeface="华文楷体" panose="02010600040101010101" pitchFamily="2" charset="-122"/>
                <a:ea typeface="华文楷体" panose="02010600040101010101" pitchFamily="2" charset="-122"/>
              </a:rPr>
              <a:t>, j]</a:t>
            </a:r>
            <a:r>
              <a:rPr lang="zh-CN" altLang="en-US" sz="1800" b="1" dirty="0">
                <a:solidFill>
                  <a:schemeClr val="tx1"/>
                </a:solidFill>
                <a:latin typeface="华文楷体" panose="02010600040101010101" pitchFamily="2" charset="-122"/>
                <a:ea typeface="华文楷体" panose="02010600040101010101" pitchFamily="2" charset="-122"/>
              </a:rPr>
              <a:t>表示已分配给进程</a:t>
            </a:r>
            <a:r>
              <a:rPr lang="en-US" altLang="zh-CN" sz="1800" b="1" dirty="0">
                <a:solidFill>
                  <a:schemeClr val="tx1"/>
                </a:solidFill>
                <a:latin typeface="华文楷体" panose="02010600040101010101" pitchFamily="2" charset="-122"/>
                <a:ea typeface="华文楷体" panose="02010600040101010101" pitchFamily="2" charset="-122"/>
              </a:rPr>
              <a:t>Pi</a:t>
            </a:r>
            <a:r>
              <a:rPr lang="zh-CN" altLang="en-US" sz="1800" b="1" dirty="0">
                <a:solidFill>
                  <a:schemeClr val="tx1"/>
                </a:solidFill>
                <a:latin typeface="华文楷体" panose="02010600040101010101" pitchFamily="2" charset="-122"/>
                <a:ea typeface="华文楷体" panose="02010600040101010101" pitchFamily="2" charset="-122"/>
              </a:rPr>
              <a:t>的</a:t>
            </a:r>
            <a:r>
              <a:rPr lang="en-US" altLang="zh-CN" sz="1800" b="1" dirty="0" err="1">
                <a:solidFill>
                  <a:schemeClr val="tx1"/>
                </a:solidFill>
                <a:latin typeface="华文楷体" panose="02010600040101010101" pitchFamily="2" charset="-122"/>
                <a:ea typeface="华文楷体" panose="02010600040101010101" pitchFamily="2" charset="-122"/>
              </a:rPr>
              <a:t>Rj</a:t>
            </a:r>
            <a:r>
              <a:rPr lang="zh-CN" altLang="en-US" sz="1800" b="1" dirty="0">
                <a:solidFill>
                  <a:schemeClr val="tx1"/>
                </a:solidFill>
                <a:latin typeface="华文楷体" panose="02010600040101010101" pitchFamily="2" charset="-122"/>
                <a:ea typeface="华文楷体" panose="02010600040101010101" pitchFamily="2" charset="-122"/>
              </a:rPr>
              <a:t>类资源的数目。</a:t>
            </a:r>
            <a:endParaRPr lang="en-US" altLang="zh-CN" sz="1800" b="1" dirty="0">
              <a:solidFill>
                <a:schemeClr val="tx1"/>
              </a:solidFill>
              <a:latin typeface="华文楷体" panose="02010600040101010101" pitchFamily="2" charset="-122"/>
              <a:ea typeface="华文楷体" panose="02010600040101010101" pitchFamily="2" charset="-122"/>
            </a:endParaRPr>
          </a:p>
          <a:p>
            <a:pPr marL="342900" indent="-342900" algn="l">
              <a:lnSpc>
                <a:spcPct val="150000"/>
              </a:lnSpc>
              <a:spcBef>
                <a:spcPct val="20000"/>
              </a:spcBef>
              <a:buClr>
                <a:srgbClr val="F4E7ED"/>
              </a:buClr>
              <a:buSzPct val="75000"/>
              <a:defRPr/>
            </a:pPr>
            <a:r>
              <a:rPr lang="en-US" altLang="zh-CN" sz="1800" b="1" dirty="0">
                <a:solidFill>
                  <a:schemeClr val="tx1"/>
                </a:solidFill>
                <a:latin typeface="华文楷体" panose="02010600040101010101" pitchFamily="2" charset="-122"/>
                <a:ea typeface="华文楷体" panose="02010600040101010101" pitchFamily="2" charset="-122"/>
              </a:rPr>
              <a:t>4. </a:t>
            </a:r>
            <a:r>
              <a:rPr lang="zh-CN" altLang="en-US" sz="1800" b="1" dirty="0">
                <a:solidFill>
                  <a:schemeClr val="tx1"/>
                </a:solidFill>
                <a:latin typeface="华文楷体" panose="02010600040101010101" pitchFamily="2" charset="-122"/>
                <a:ea typeface="华文楷体" panose="02010600040101010101" pitchFamily="2" charset="-122"/>
              </a:rPr>
              <a:t>工作向量</a:t>
            </a:r>
            <a:r>
              <a:rPr lang="en-US" altLang="zh-CN" sz="1800" b="1" dirty="0">
                <a:solidFill>
                  <a:schemeClr val="tx1"/>
                </a:solidFill>
                <a:latin typeface="华文楷体" panose="02010600040101010101" pitchFamily="2" charset="-122"/>
                <a:ea typeface="华文楷体" panose="02010600040101010101" pitchFamily="2" charset="-122"/>
              </a:rPr>
              <a:t>Work</a:t>
            </a:r>
          </a:p>
        </p:txBody>
      </p:sp>
      <p:sp>
        <p:nvSpPr>
          <p:cNvPr id="13" name="矩形 12"/>
          <p:cNvSpPr/>
          <p:nvPr/>
        </p:nvSpPr>
        <p:spPr>
          <a:xfrm>
            <a:off x="11759" y="29489"/>
            <a:ext cx="7728593" cy="646331"/>
          </a:xfrm>
          <a:prstGeom prst="rect">
            <a:avLst/>
          </a:prstGeom>
          <a:noFill/>
          <a:ln w="9525">
            <a:noFill/>
            <a:miter lim="800000"/>
            <a:headEnd/>
            <a:tailEnd/>
          </a:ln>
        </p:spPr>
        <p:txBody>
          <a:bodyPr/>
          <a:lstStyle/>
          <a:p>
            <a:pPr fontAlgn="ct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p:txBody>
      </p:sp>
    </p:spTree>
    <p:extLst>
      <p:ext uri="{BB962C8B-B14F-4D97-AF65-F5344CB8AC3E}">
        <p14:creationId xmlns:p14="http://schemas.microsoft.com/office/powerpoint/2010/main" val="33755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10" name="组合 9">
            <a:extLst>
              <a:ext uri="{FF2B5EF4-FFF2-40B4-BE49-F238E27FC236}">
                <a16:creationId xmlns="" xmlns:a16="http://schemas.microsoft.com/office/drawing/2014/main" id="{682F1AF7-DAC6-4934-9524-23742AACAAE2}"/>
              </a:ext>
            </a:extLst>
          </p:cNvPr>
          <p:cNvGrpSpPr/>
          <p:nvPr/>
        </p:nvGrpSpPr>
        <p:grpSpPr>
          <a:xfrm>
            <a:off x="2987824" y="836712"/>
            <a:ext cx="6156174" cy="504056"/>
            <a:chOff x="2987824" y="836712"/>
            <a:chExt cx="6156174" cy="504056"/>
          </a:xfrm>
        </p:grpSpPr>
        <p:sp>
          <p:nvSpPr>
            <p:cNvPr id="11" name="剪去单角的矩形 3">
              <a:extLst>
                <a:ext uri="{FF2B5EF4-FFF2-40B4-BE49-F238E27FC236}">
                  <a16:creationId xmlns="" xmlns:a16="http://schemas.microsoft.com/office/drawing/2014/main" id="{2257CF50-779D-45F9-ADA9-681A7CAFEA0A}"/>
                </a:ext>
              </a:extLst>
            </p:cNvPr>
            <p:cNvSpPr/>
            <p:nvPr/>
          </p:nvSpPr>
          <p:spPr>
            <a:xfrm>
              <a:off x="2987824" y="836712"/>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a:t>
              </a:r>
            </a:p>
          </p:txBody>
        </p:sp>
        <p:sp>
          <p:nvSpPr>
            <p:cNvPr id="12" name="剪去单角的矩形 4">
              <a:extLst>
                <a:ext uri="{FF2B5EF4-FFF2-40B4-BE49-F238E27FC236}">
                  <a16:creationId xmlns="" xmlns:a16="http://schemas.microsoft.com/office/drawing/2014/main" id="{0DB011E8-9D35-43C9-B4B3-1CE29DDDFBDC}"/>
                </a:ext>
              </a:extLst>
            </p:cNvPr>
            <p:cNvSpPr/>
            <p:nvPr/>
          </p:nvSpPr>
          <p:spPr>
            <a:xfrm>
              <a:off x="5975645" y="836712"/>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死锁的解除</a:t>
              </a:r>
            </a:p>
          </p:txBody>
        </p:sp>
      </p:grpSp>
      <p:sp>
        <p:nvSpPr>
          <p:cNvPr id="14" name="Text Box 2">
            <a:extLst>
              <a:ext uri="{FF2B5EF4-FFF2-40B4-BE49-F238E27FC236}">
                <a16:creationId xmlns="" xmlns:a16="http://schemas.microsoft.com/office/drawing/2014/main" id="{CA09D4C6-1D91-4BD6-92A3-BC3EEA27CC9E}"/>
              </a:ext>
            </a:extLst>
          </p:cNvPr>
          <p:cNvSpPr txBox="1">
            <a:spLocks noChangeArrowheads="1"/>
          </p:cNvSpPr>
          <p:nvPr/>
        </p:nvSpPr>
        <p:spPr bwMode="auto">
          <a:xfrm>
            <a:off x="3059832" y="1372440"/>
            <a:ext cx="5904656" cy="523220"/>
          </a:xfrm>
          <a:prstGeom prst="rect">
            <a:avLst/>
          </a:prstGeom>
          <a:noFill/>
          <a:ln w="9525">
            <a:noFill/>
            <a:miter lim="800000"/>
            <a:headEnd/>
            <a:tailEnd/>
          </a:ln>
        </p:spPr>
        <p:txBody>
          <a:bodyPr wrap="square">
            <a:spAutoFit/>
          </a:bodyPr>
          <a:lstStyle/>
          <a:p>
            <a:pPr algn="l"/>
            <a:r>
              <a:rPr lang="zh-CN" altLang="en-US" sz="2800" b="1" dirty="0" smtClean="0">
                <a:solidFill>
                  <a:srgbClr val="FF0000"/>
                </a:solidFill>
                <a:latin typeface="黑体" pitchFamily="2" charset="-122"/>
                <a:ea typeface="黑体" pitchFamily="2" charset="-122"/>
              </a:rPr>
              <a:t>死锁</a:t>
            </a:r>
            <a:r>
              <a:rPr lang="zh-CN" altLang="en-US" sz="2800" b="1" dirty="0">
                <a:solidFill>
                  <a:srgbClr val="FF0000"/>
                </a:solidFill>
                <a:latin typeface="黑体" pitchFamily="2" charset="-122"/>
                <a:ea typeface="黑体" pitchFamily="2" charset="-122"/>
              </a:rPr>
              <a:t>检测算法 </a:t>
            </a:r>
          </a:p>
        </p:txBody>
      </p:sp>
      <p:sp>
        <p:nvSpPr>
          <p:cNvPr id="13" name="Text Box 3">
            <a:extLst>
              <a:ext uri="{FF2B5EF4-FFF2-40B4-BE49-F238E27FC236}">
                <a16:creationId xmlns="" xmlns:a16="http://schemas.microsoft.com/office/drawing/2014/main" id="{5806BB1C-6D80-43E3-91E6-98D034F6CBF4}"/>
              </a:ext>
            </a:extLst>
          </p:cNvPr>
          <p:cNvSpPr txBox="1">
            <a:spLocks noChangeArrowheads="1"/>
          </p:cNvSpPr>
          <p:nvPr/>
        </p:nvSpPr>
        <p:spPr bwMode="auto">
          <a:xfrm>
            <a:off x="3851920" y="1927332"/>
            <a:ext cx="4027064" cy="4610236"/>
          </a:xfrm>
          <a:prstGeom prst="rect">
            <a:avLst/>
          </a:prstGeom>
          <a:noFill/>
          <a:ln w="9525">
            <a:noFill/>
            <a:miter lim="800000"/>
            <a:headEnd/>
            <a:tailEnd/>
          </a:ln>
        </p:spPr>
        <p:txBody>
          <a:bodyPr wrap="none">
            <a:spAutoFit/>
          </a:bodyPr>
          <a:lstStyle/>
          <a:p>
            <a:pPr algn="l">
              <a:lnSpc>
                <a:spcPct val="150000"/>
              </a:lnSpc>
            </a:pPr>
            <a:r>
              <a:rPr lang="en-US" altLang="zh-CN" sz="1800" b="1" dirty="0">
                <a:solidFill>
                  <a:schemeClr val="tx1"/>
                </a:solidFill>
                <a:ea typeface="宋体" charset="-122"/>
              </a:rPr>
              <a:t>Work ∶=Available; </a:t>
            </a:r>
          </a:p>
          <a:p>
            <a:pPr algn="l">
              <a:lnSpc>
                <a:spcPct val="150000"/>
              </a:lnSpc>
            </a:pPr>
            <a:r>
              <a:rPr lang="en-US" altLang="zh-CN" sz="1800" b="1" dirty="0">
                <a:solidFill>
                  <a:schemeClr val="tx1"/>
                </a:solidFill>
                <a:ea typeface="宋体" charset="-122"/>
              </a:rPr>
              <a:t>    L∶={</a:t>
            </a:r>
            <a:r>
              <a:rPr lang="en-US" altLang="zh-CN" sz="1800" b="1" dirty="0" err="1">
                <a:solidFill>
                  <a:schemeClr val="tx1"/>
                </a:solidFill>
                <a:ea typeface="宋体" charset="-122"/>
              </a:rPr>
              <a:t>L</a:t>
            </a:r>
            <a:r>
              <a:rPr lang="en-US" altLang="zh-CN" sz="1800" b="1" baseline="-25000" dirty="0" err="1">
                <a:solidFill>
                  <a:schemeClr val="tx1"/>
                </a:solidFill>
                <a:ea typeface="宋体" charset="-122"/>
              </a:rPr>
              <a:t>i</a:t>
            </a:r>
            <a:r>
              <a:rPr lang="en-US" altLang="zh-CN" sz="1800" b="1" dirty="0" err="1">
                <a:solidFill>
                  <a:schemeClr val="tx1"/>
                </a:solidFill>
                <a:ea typeface="宋体" charset="-122"/>
              </a:rPr>
              <a:t>|Allocation</a:t>
            </a:r>
            <a:r>
              <a:rPr lang="en-US" altLang="zh-CN" sz="1800" b="1" baseline="-25000" dirty="0" err="1">
                <a:solidFill>
                  <a:schemeClr val="tx1"/>
                </a:solidFill>
                <a:ea typeface="宋体" charset="-122"/>
              </a:rPr>
              <a:t>i</a:t>
            </a:r>
            <a:r>
              <a:rPr lang="en-US" altLang="zh-CN" sz="1800" b="1" dirty="0">
                <a:solidFill>
                  <a:schemeClr val="tx1"/>
                </a:solidFill>
                <a:ea typeface="宋体" charset="-122"/>
              </a:rPr>
              <a:t>=0∩Request</a:t>
            </a:r>
            <a:r>
              <a:rPr lang="en-US" altLang="zh-CN" sz="1800" b="1" baseline="-25000" dirty="0">
                <a:solidFill>
                  <a:schemeClr val="tx1"/>
                </a:solidFill>
                <a:ea typeface="宋体" charset="-122"/>
              </a:rPr>
              <a:t>i</a:t>
            </a:r>
            <a:r>
              <a:rPr lang="en-US" altLang="zh-CN" sz="1800" b="1" dirty="0">
                <a:solidFill>
                  <a:schemeClr val="tx1"/>
                </a:solidFill>
                <a:ea typeface="宋体" charset="-122"/>
              </a:rPr>
              <a:t>=0}</a:t>
            </a:r>
          </a:p>
          <a:p>
            <a:pPr algn="l">
              <a:lnSpc>
                <a:spcPct val="150000"/>
              </a:lnSpc>
            </a:pPr>
            <a:r>
              <a:rPr lang="en-US" altLang="zh-CN" sz="1800" b="1" dirty="0">
                <a:solidFill>
                  <a:schemeClr val="tx1"/>
                </a:solidFill>
                <a:ea typeface="宋体" charset="-122"/>
              </a:rPr>
              <a:t>   for all L</a:t>
            </a:r>
            <a:r>
              <a:rPr lang="en-US" altLang="zh-CN" sz="1800" b="1" baseline="-25000" dirty="0">
                <a:solidFill>
                  <a:schemeClr val="tx1"/>
                </a:solidFill>
                <a:ea typeface="宋体" charset="-122"/>
              </a:rPr>
              <a:t>i </a:t>
            </a:r>
            <a:r>
              <a:rPr lang="en-US" altLang="zh-CN" sz="1800" b="1" dirty="0">
                <a:solidFill>
                  <a:schemeClr val="tx1"/>
                </a:solidFill>
                <a:ea typeface="宋体" charset="-122"/>
              </a:rPr>
              <a:t>  </a:t>
            </a:r>
            <a:r>
              <a:rPr lang="zh-CN" altLang="en-US" sz="1800" b="1" dirty="0">
                <a:solidFill>
                  <a:schemeClr val="tx1"/>
                </a:solidFill>
                <a:ea typeface="宋体" charset="-122"/>
              </a:rPr>
              <a:t>   </a:t>
            </a:r>
            <a:r>
              <a:rPr lang="en-US" altLang="zh-CN" sz="1800" b="1" dirty="0">
                <a:solidFill>
                  <a:schemeClr val="tx1"/>
                </a:solidFill>
                <a:ea typeface="宋体" charset="-122"/>
              </a:rPr>
              <a:t> L do</a:t>
            </a:r>
          </a:p>
          <a:p>
            <a:pPr algn="l">
              <a:lnSpc>
                <a:spcPct val="150000"/>
              </a:lnSpc>
            </a:pPr>
            <a:r>
              <a:rPr lang="en-US" altLang="zh-CN" sz="1800" b="1" dirty="0">
                <a:solidFill>
                  <a:schemeClr val="tx1"/>
                </a:solidFill>
                <a:ea typeface="宋体" charset="-122"/>
              </a:rPr>
              <a:t>      begin</a:t>
            </a:r>
          </a:p>
          <a:p>
            <a:pPr algn="l">
              <a:lnSpc>
                <a:spcPct val="150000"/>
              </a:lnSpc>
            </a:pPr>
            <a:r>
              <a:rPr lang="en-US" altLang="zh-CN" sz="1800" b="1" dirty="0">
                <a:solidFill>
                  <a:schemeClr val="tx1"/>
                </a:solidFill>
                <a:ea typeface="宋体" charset="-122"/>
              </a:rPr>
              <a:t>           for all </a:t>
            </a:r>
            <a:r>
              <a:rPr lang="en-US" altLang="zh-CN" sz="1800" b="1" dirty="0" err="1">
                <a:solidFill>
                  <a:schemeClr val="tx1"/>
                </a:solidFill>
                <a:ea typeface="宋体" charset="-122"/>
              </a:rPr>
              <a:t>Request</a:t>
            </a:r>
            <a:r>
              <a:rPr lang="en-US" altLang="zh-CN" sz="1800" b="1" baseline="-25000" dirty="0" err="1">
                <a:solidFill>
                  <a:schemeClr val="tx1"/>
                </a:solidFill>
                <a:ea typeface="宋体" charset="-122"/>
              </a:rPr>
              <a:t>i</a:t>
            </a:r>
            <a:r>
              <a:rPr lang="en-US" altLang="zh-CN" sz="1800" b="1" dirty="0" err="1">
                <a:solidFill>
                  <a:schemeClr val="tx1"/>
                </a:solidFill>
                <a:ea typeface="宋体" charset="-122"/>
              </a:rPr>
              <a:t>≤Work</a:t>
            </a:r>
            <a:r>
              <a:rPr lang="en-US" altLang="zh-CN" sz="1800" b="1" dirty="0">
                <a:solidFill>
                  <a:schemeClr val="tx1"/>
                </a:solidFill>
                <a:ea typeface="宋体" charset="-122"/>
              </a:rPr>
              <a:t>  do</a:t>
            </a:r>
          </a:p>
          <a:p>
            <a:pPr algn="l">
              <a:lnSpc>
                <a:spcPct val="150000"/>
              </a:lnSpc>
            </a:pPr>
            <a:r>
              <a:rPr lang="en-US" altLang="zh-CN" sz="1800" b="1" dirty="0">
                <a:solidFill>
                  <a:schemeClr val="tx1"/>
                </a:solidFill>
                <a:ea typeface="宋体" charset="-122"/>
              </a:rPr>
              <a:t>               begin</a:t>
            </a:r>
          </a:p>
          <a:p>
            <a:pPr algn="l">
              <a:lnSpc>
                <a:spcPct val="150000"/>
              </a:lnSpc>
            </a:pPr>
            <a:r>
              <a:rPr lang="en-US" altLang="zh-CN" sz="1800" b="1" dirty="0">
                <a:solidFill>
                  <a:schemeClr val="tx1"/>
                </a:solidFill>
                <a:ea typeface="宋体" charset="-122"/>
              </a:rPr>
              <a:t>                  Work∶=</a:t>
            </a:r>
            <a:r>
              <a:rPr lang="en-US" altLang="zh-CN" sz="1800" b="1" dirty="0" err="1">
                <a:solidFill>
                  <a:schemeClr val="tx1"/>
                </a:solidFill>
                <a:ea typeface="宋体" charset="-122"/>
              </a:rPr>
              <a:t>Work+Allocation</a:t>
            </a:r>
            <a:r>
              <a:rPr lang="en-US" altLang="zh-CN" sz="1800" b="1" baseline="-25000" dirty="0" err="1">
                <a:solidFill>
                  <a:schemeClr val="tx1"/>
                </a:solidFill>
                <a:ea typeface="宋体" charset="-122"/>
              </a:rPr>
              <a:t>i</a:t>
            </a:r>
            <a:r>
              <a:rPr lang="en-US" altLang="zh-CN" sz="1800" b="1" dirty="0">
                <a:solidFill>
                  <a:schemeClr val="tx1"/>
                </a:solidFill>
                <a:ea typeface="宋体" charset="-122"/>
              </a:rPr>
              <a:t>;</a:t>
            </a:r>
          </a:p>
          <a:p>
            <a:pPr algn="l">
              <a:lnSpc>
                <a:spcPct val="150000"/>
              </a:lnSpc>
            </a:pPr>
            <a:r>
              <a:rPr lang="en-US" altLang="zh-CN" sz="1800" b="1" dirty="0">
                <a:solidFill>
                  <a:schemeClr val="tx1"/>
                </a:solidFill>
                <a:ea typeface="宋体" charset="-122"/>
              </a:rPr>
              <a:t>                </a:t>
            </a:r>
            <a:r>
              <a:rPr lang="en-US" altLang="zh-CN" sz="1800" b="1" dirty="0" err="1">
                <a:solidFill>
                  <a:schemeClr val="tx1"/>
                </a:solidFill>
                <a:ea typeface="宋体" charset="-122"/>
              </a:rPr>
              <a:t>L</a:t>
            </a:r>
            <a:r>
              <a:rPr lang="en-US" altLang="zh-CN" sz="1800" b="1" baseline="-25000" dirty="0" err="1">
                <a:solidFill>
                  <a:schemeClr val="tx1"/>
                </a:solidFill>
                <a:ea typeface="宋体" charset="-122"/>
              </a:rPr>
              <a:t>i</a:t>
            </a:r>
            <a:r>
              <a:rPr lang="en-US" altLang="zh-CN" sz="1800" b="1" dirty="0" err="1">
                <a:solidFill>
                  <a:schemeClr val="tx1"/>
                </a:solidFill>
                <a:ea typeface="宋体" charset="-122"/>
              </a:rPr>
              <a:t>∪L</a:t>
            </a:r>
            <a:r>
              <a:rPr lang="en-US" altLang="zh-CN" sz="1800" b="1" dirty="0">
                <a:solidFill>
                  <a:schemeClr val="tx1"/>
                </a:solidFill>
                <a:ea typeface="宋体" charset="-122"/>
              </a:rPr>
              <a:t>;</a:t>
            </a:r>
          </a:p>
          <a:p>
            <a:pPr algn="l">
              <a:lnSpc>
                <a:spcPct val="150000"/>
              </a:lnSpc>
            </a:pPr>
            <a:r>
              <a:rPr lang="en-US" altLang="zh-CN" sz="1800" b="1" dirty="0">
                <a:solidFill>
                  <a:schemeClr val="tx1"/>
                </a:solidFill>
                <a:ea typeface="宋体" charset="-122"/>
              </a:rPr>
              <a:t>             end</a:t>
            </a:r>
          </a:p>
          <a:p>
            <a:pPr algn="l">
              <a:lnSpc>
                <a:spcPct val="150000"/>
              </a:lnSpc>
            </a:pPr>
            <a:r>
              <a:rPr lang="en-US" altLang="zh-CN" sz="1800" b="1" dirty="0">
                <a:solidFill>
                  <a:schemeClr val="tx1"/>
                </a:solidFill>
                <a:ea typeface="宋体" charset="-122"/>
              </a:rPr>
              <a:t>          end</a:t>
            </a:r>
          </a:p>
          <a:p>
            <a:pPr algn="l">
              <a:lnSpc>
                <a:spcPct val="150000"/>
              </a:lnSpc>
            </a:pPr>
            <a:r>
              <a:rPr lang="en-US" altLang="zh-CN" sz="1800" b="1" dirty="0">
                <a:solidFill>
                  <a:schemeClr val="tx1"/>
                </a:solidFill>
                <a:ea typeface="宋体" charset="-122"/>
              </a:rPr>
              <a:t>     deadlock∶  =┒(L={p</a:t>
            </a:r>
            <a:r>
              <a:rPr lang="en-US" altLang="zh-CN" sz="1800" b="1" baseline="-25000" dirty="0">
                <a:solidFill>
                  <a:schemeClr val="tx1"/>
                </a:solidFill>
                <a:ea typeface="宋体" charset="-122"/>
              </a:rPr>
              <a:t>1</a:t>
            </a:r>
            <a:r>
              <a:rPr lang="en-US" altLang="zh-CN" sz="1800" b="1" dirty="0">
                <a:solidFill>
                  <a:schemeClr val="tx1"/>
                </a:solidFill>
                <a:ea typeface="宋体" charset="-122"/>
              </a:rPr>
              <a:t>, p</a:t>
            </a:r>
            <a:r>
              <a:rPr lang="en-US" altLang="zh-CN" sz="1800" b="1" baseline="-25000" dirty="0">
                <a:solidFill>
                  <a:schemeClr val="tx1"/>
                </a:solidFill>
                <a:ea typeface="宋体" charset="-122"/>
              </a:rPr>
              <a:t>2</a:t>
            </a:r>
            <a:r>
              <a:rPr lang="en-US" altLang="zh-CN" sz="1800" b="1" dirty="0">
                <a:solidFill>
                  <a:schemeClr val="tx1"/>
                </a:solidFill>
                <a:ea typeface="宋体" charset="-122"/>
              </a:rPr>
              <a:t>, …, </a:t>
            </a:r>
            <a:r>
              <a:rPr lang="en-US" altLang="zh-CN" sz="1800" b="1" dirty="0" err="1">
                <a:solidFill>
                  <a:schemeClr val="tx1"/>
                </a:solidFill>
                <a:ea typeface="宋体" charset="-122"/>
              </a:rPr>
              <a:t>p</a:t>
            </a:r>
            <a:r>
              <a:rPr lang="en-US" altLang="zh-CN" sz="1800" b="1" baseline="-25000" dirty="0" err="1">
                <a:solidFill>
                  <a:schemeClr val="tx1"/>
                </a:solidFill>
                <a:ea typeface="宋体" charset="-122"/>
              </a:rPr>
              <a:t>n</a:t>
            </a:r>
            <a:r>
              <a:rPr lang="en-US" altLang="zh-CN" sz="1800" b="1" dirty="0">
                <a:solidFill>
                  <a:schemeClr val="tx1"/>
                </a:solidFill>
                <a:ea typeface="宋体" charset="-122"/>
              </a:rPr>
              <a:t>}); </a:t>
            </a:r>
          </a:p>
        </p:txBody>
      </p:sp>
      <p:sp>
        <p:nvSpPr>
          <p:cNvPr id="15" name="矩形 14"/>
          <p:cNvSpPr/>
          <p:nvPr/>
        </p:nvSpPr>
        <p:spPr>
          <a:xfrm>
            <a:off x="11759" y="29489"/>
            <a:ext cx="7728593" cy="646331"/>
          </a:xfrm>
          <a:prstGeom prst="rect">
            <a:avLst/>
          </a:prstGeom>
          <a:noFill/>
          <a:ln w="9525">
            <a:noFill/>
            <a:miter lim="800000"/>
            <a:headEnd/>
            <a:tailEnd/>
          </a:ln>
        </p:spPr>
        <p:txBody>
          <a:bodyPr/>
          <a:lstStyle/>
          <a:p>
            <a:pPr fontAlgn="ct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p:txBody>
      </p:sp>
    </p:spTree>
    <p:extLst>
      <p:ext uri="{BB962C8B-B14F-4D97-AF65-F5344CB8AC3E}">
        <p14:creationId xmlns:p14="http://schemas.microsoft.com/office/powerpoint/2010/main" val="411578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ext uri="{D42A27DB-BD31-4B8C-83A1-F6EECF244321}">
                <p14:modId xmlns:p14="http://schemas.microsoft.com/office/powerpoint/2010/main" val="3257752219"/>
              </p:ext>
            </p:extLst>
          </p:nvPr>
        </p:nvGraphicFramePr>
        <p:xfrm>
          <a:off x="118865"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10" name="组合 9">
            <a:extLst>
              <a:ext uri="{FF2B5EF4-FFF2-40B4-BE49-F238E27FC236}">
                <a16:creationId xmlns="" xmlns:a16="http://schemas.microsoft.com/office/drawing/2014/main" id="{682F1AF7-DAC6-4934-9524-23742AACAAE2}"/>
              </a:ext>
            </a:extLst>
          </p:cNvPr>
          <p:cNvGrpSpPr/>
          <p:nvPr/>
        </p:nvGrpSpPr>
        <p:grpSpPr>
          <a:xfrm>
            <a:off x="2987824" y="836712"/>
            <a:ext cx="6156174" cy="504056"/>
            <a:chOff x="2987824" y="836712"/>
            <a:chExt cx="6156174" cy="504056"/>
          </a:xfrm>
        </p:grpSpPr>
        <p:sp>
          <p:nvSpPr>
            <p:cNvPr id="11" name="剪去单角的矩形 3">
              <a:extLst>
                <a:ext uri="{FF2B5EF4-FFF2-40B4-BE49-F238E27FC236}">
                  <a16:creationId xmlns="" xmlns:a16="http://schemas.microsoft.com/office/drawing/2014/main" id="{2257CF50-779D-45F9-ADA9-681A7CAFEA0A}"/>
                </a:ext>
              </a:extLst>
            </p:cNvPr>
            <p:cNvSpPr/>
            <p:nvPr/>
          </p:nvSpPr>
          <p:spPr>
            <a:xfrm>
              <a:off x="2987824" y="836712"/>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a:t>
              </a:r>
            </a:p>
          </p:txBody>
        </p:sp>
        <p:sp>
          <p:nvSpPr>
            <p:cNvPr id="12" name="剪去单角的矩形 4">
              <a:extLst>
                <a:ext uri="{FF2B5EF4-FFF2-40B4-BE49-F238E27FC236}">
                  <a16:creationId xmlns="" xmlns:a16="http://schemas.microsoft.com/office/drawing/2014/main" id="{0DB011E8-9D35-43C9-B4B3-1CE29DDDFBDC}"/>
                </a:ext>
              </a:extLst>
            </p:cNvPr>
            <p:cNvSpPr/>
            <p:nvPr/>
          </p:nvSpPr>
          <p:spPr>
            <a:xfrm>
              <a:off x="5975645" y="836712"/>
              <a:ext cx="3168353"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死锁的解除</a:t>
              </a:r>
            </a:p>
          </p:txBody>
        </p:sp>
      </p:grpSp>
      <p:sp>
        <p:nvSpPr>
          <p:cNvPr id="15" name="矩形 14">
            <a:extLst>
              <a:ext uri="{FF2B5EF4-FFF2-40B4-BE49-F238E27FC236}">
                <a16:creationId xmlns="" xmlns:a16="http://schemas.microsoft.com/office/drawing/2014/main" id="{CF0A1DEF-FE4B-4D2A-BD34-F0DEA89601E1}"/>
              </a:ext>
            </a:extLst>
          </p:cNvPr>
          <p:cNvSpPr>
            <a:spLocks noChangeArrowheads="1"/>
          </p:cNvSpPr>
          <p:nvPr/>
        </p:nvSpPr>
        <p:spPr bwMode="auto">
          <a:xfrm>
            <a:off x="3200425" y="1639404"/>
            <a:ext cx="5730974" cy="4761753"/>
          </a:xfrm>
          <a:prstGeom prst="rect">
            <a:avLst/>
          </a:prstGeom>
          <a:noFill/>
          <a:ln w="9525">
            <a:noFill/>
            <a:miter lim="800000"/>
            <a:headEnd/>
            <a:tailEnd/>
          </a:ln>
        </p:spPr>
        <p:txBody>
          <a:bodyPr wrap="square">
            <a:spAutoFit/>
          </a:bodyPr>
          <a:lstStyle/>
          <a:p>
            <a:pPr algn="l">
              <a:lnSpc>
                <a:spcPct val="150000"/>
              </a:lnSpc>
            </a:pPr>
            <a:r>
              <a:rPr kumimoji="0" lang="zh-CN" altLang="en-US" b="1" dirty="0">
                <a:solidFill>
                  <a:srgbClr val="FFC000"/>
                </a:solidFill>
                <a:latin typeface="华文楷体" panose="02010600040101010101" pitchFamily="2" charset="-122"/>
                <a:ea typeface="华文楷体" panose="02010600040101010101" pitchFamily="2" charset="-122"/>
              </a:rPr>
              <a:t>死锁解除方法</a:t>
            </a:r>
            <a:r>
              <a:rPr kumimoji="0" lang="zh-CN" altLang="en-US" b="1" dirty="0">
                <a:solidFill>
                  <a:schemeClr val="tx1"/>
                </a:solidFill>
                <a:latin typeface="华文楷体" panose="02010600040101010101" pitchFamily="2" charset="-122"/>
                <a:ea typeface="华文楷体" panose="02010600040101010101" pitchFamily="2" charset="-122"/>
              </a:rPr>
              <a:t>按复杂程度递增顺序排列：</a:t>
            </a:r>
            <a:endParaRPr kumimoji="0" lang="en-US" altLang="zh-CN" b="1" dirty="0">
              <a:solidFill>
                <a:schemeClr val="tx1"/>
              </a:solidFill>
              <a:latin typeface="华文楷体" panose="02010600040101010101" pitchFamily="2" charset="-122"/>
              <a:ea typeface="华文楷体" panose="02010600040101010101" pitchFamily="2" charset="-122"/>
            </a:endParaRPr>
          </a:p>
          <a:p>
            <a:pPr marL="342900" indent="-342900" algn="l">
              <a:lnSpc>
                <a:spcPct val="150000"/>
              </a:lnSpc>
              <a:buFont typeface="+mj-lt"/>
              <a:buAutoNum type="arabicPeriod"/>
            </a:pPr>
            <a:r>
              <a:rPr kumimoji="0" lang="zh-CN" altLang="en-US" sz="1800" b="1" dirty="0" smtClean="0">
                <a:solidFill>
                  <a:schemeClr val="tx1"/>
                </a:solidFill>
                <a:latin typeface="华文楷体" panose="02010600040101010101" pitchFamily="2" charset="-122"/>
                <a:ea typeface="华文楷体" panose="02010600040101010101" pitchFamily="2" charset="-122"/>
              </a:rPr>
              <a:t>撤消</a:t>
            </a:r>
            <a:r>
              <a:rPr kumimoji="0" lang="zh-CN" altLang="en-US" sz="1800" b="1" dirty="0">
                <a:solidFill>
                  <a:schemeClr val="tx1"/>
                </a:solidFill>
                <a:latin typeface="华文楷体" panose="02010600040101010101" pitchFamily="2" charset="-122"/>
                <a:ea typeface="华文楷体" panose="02010600040101010101" pitchFamily="2" charset="-122"/>
              </a:rPr>
              <a:t>所有的死锁进程。</a:t>
            </a:r>
            <a:endParaRPr kumimoji="0" lang="en-US" altLang="zh-CN" sz="1800" b="1" dirty="0">
              <a:solidFill>
                <a:schemeClr val="tx1"/>
              </a:solidFill>
              <a:latin typeface="华文楷体" panose="02010600040101010101" pitchFamily="2" charset="-122"/>
              <a:ea typeface="华文楷体" panose="02010600040101010101" pitchFamily="2" charset="-122"/>
            </a:endParaRPr>
          </a:p>
          <a:p>
            <a:pPr marL="342900" indent="-342900" algn="l">
              <a:lnSpc>
                <a:spcPct val="150000"/>
              </a:lnSpc>
              <a:buFont typeface="+mj-lt"/>
              <a:buAutoNum type="arabicPeriod"/>
            </a:pPr>
            <a:r>
              <a:rPr kumimoji="0" lang="zh-CN" altLang="en-US" sz="1800" b="1" dirty="0" smtClean="0">
                <a:solidFill>
                  <a:schemeClr val="tx1"/>
                </a:solidFill>
                <a:latin typeface="华文楷体" panose="02010600040101010101" pitchFamily="2" charset="-122"/>
                <a:ea typeface="华文楷体" panose="02010600040101010101" pitchFamily="2" charset="-122"/>
              </a:rPr>
              <a:t>将</a:t>
            </a:r>
            <a:r>
              <a:rPr kumimoji="0" lang="zh-CN" altLang="en-US" sz="1800" b="1" dirty="0">
                <a:solidFill>
                  <a:schemeClr val="tx1"/>
                </a:solidFill>
                <a:latin typeface="华文楷体" panose="02010600040101010101" pitchFamily="2" charset="-122"/>
                <a:ea typeface="华文楷体" panose="02010600040101010101" pitchFamily="2" charset="-122"/>
              </a:rPr>
              <a:t>每个死锁进程回退到先前定义的某个检查点（</a:t>
            </a:r>
            <a:r>
              <a:rPr kumimoji="0" lang="en-US" altLang="zh-CN" sz="1800" b="1" dirty="0">
                <a:solidFill>
                  <a:schemeClr val="tx1"/>
                </a:solidFill>
                <a:latin typeface="华文楷体" panose="02010600040101010101" pitchFamily="2" charset="-122"/>
                <a:ea typeface="华文楷体" panose="02010600040101010101" pitchFamily="2" charset="-122"/>
              </a:rPr>
              <a:t>checkpoint</a:t>
            </a:r>
            <a:r>
              <a:rPr kumimoji="0" lang="zh-CN" altLang="en-US" sz="1800" b="1" dirty="0">
                <a:solidFill>
                  <a:schemeClr val="tx1"/>
                </a:solidFill>
                <a:latin typeface="华文楷体" panose="02010600040101010101" pitchFamily="2" charset="-122"/>
                <a:ea typeface="华文楷体" panose="02010600040101010101" pitchFamily="2" charset="-122"/>
              </a:rPr>
              <a:t>）， 再重新启动所有进程。这种方法要求系统中建立回退和重启机制。</a:t>
            </a:r>
            <a:endParaRPr kumimoji="0" lang="en-US" altLang="zh-CN" sz="1800" b="1" dirty="0">
              <a:solidFill>
                <a:schemeClr val="tx1"/>
              </a:solidFill>
              <a:latin typeface="华文楷体" panose="02010600040101010101" pitchFamily="2" charset="-122"/>
              <a:ea typeface="华文楷体" panose="02010600040101010101" pitchFamily="2" charset="-122"/>
            </a:endParaRPr>
          </a:p>
          <a:p>
            <a:pPr marL="342900" indent="-342900" algn="l">
              <a:lnSpc>
                <a:spcPct val="150000"/>
              </a:lnSpc>
              <a:buFont typeface="+mj-lt"/>
              <a:buAutoNum type="arabicPeriod"/>
            </a:pPr>
            <a:r>
              <a:rPr kumimoji="0" lang="zh-CN" altLang="en-US" sz="1800" b="1" dirty="0" smtClean="0">
                <a:solidFill>
                  <a:schemeClr val="tx1"/>
                </a:solidFill>
                <a:latin typeface="华文楷体" panose="02010600040101010101" pitchFamily="2" charset="-122"/>
                <a:ea typeface="华文楷体" panose="02010600040101010101" pitchFamily="2" charset="-122"/>
              </a:rPr>
              <a:t>逐个</a:t>
            </a:r>
            <a:r>
              <a:rPr kumimoji="0" lang="zh-CN" altLang="en-US" sz="1800" b="1" dirty="0">
                <a:solidFill>
                  <a:schemeClr val="tx1"/>
                </a:solidFill>
                <a:latin typeface="华文楷体" panose="02010600040101010101" pitchFamily="2" charset="-122"/>
                <a:ea typeface="华文楷体" panose="02010600040101010101" pitchFamily="2" charset="-122"/>
              </a:rPr>
              <a:t>撤消死锁进程，直至死锁不存在。撤消进程的顺序应基于某种最小代价原则。每次撤消后，死锁检测算法应重新检测死锁是否依然存在。</a:t>
            </a:r>
            <a:endParaRPr kumimoji="0" lang="en-US" altLang="zh-CN" sz="1800" b="1" dirty="0">
              <a:solidFill>
                <a:schemeClr val="tx1"/>
              </a:solidFill>
              <a:latin typeface="华文楷体" panose="02010600040101010101" pitchFamily="2" charset="-122"/>
              <a:ea typeface="华文楷体" panose="02010600040101010101" pitchFamily="2" charset="-122"/>
            </a:endParaRPr>
          </a:p>
          <a:p>
            <a:pPr marL="342900" indent="-342900" algn="l">
              <a:lnSpc>
                <a:spcPct val="150000"/>
              </a:lnSpc>
              <a:buFont typeface="+mj-lt"/>
              <a:buAutoNum type="arabicPeriod"/>
            </a:pPr>
            <a:r>
              <a:rPr kumimoji="0" lang="zh-CN" altLang="en-US" sz="1800" b="1" dirty="0" smtClean="0">
                <a:solidFill>
                  <a:schemeClr val="tx1"/>
                </a:solidFill>
                <a:latin typeface="华文楷体" panose="02010600040101010101" pitchFamily="2" charset="-122"/>
                <a:ea typeface="华文楷体" panose="02010600040101010101" pitchFamily="2" charset="-122"/>
              </a:rPr>
              <a:t>将</a:t>
            </a:r>
            <a:r>
              <a:rPr kumimoji="0" lang="zh-CN" altLang="en-US" sz="1800" b="1" dirty="0">
                <a:solidFill>
                  <a:schemeClr val="tx1"/>
                </a:solidFill>
                <a:latin typeface="华文楷体" panose="02010600040101010101" pitchFamily="2" charset="-122"/>
                <a:ea typeface="华文楷体" panose="02010600040101010101" pitchFamily="2" charset="-122"/>
              </a:rPr>
              <a:t>资源从一进程手中剥夺过来给另一进程使用，如此进行，直至死锁不存在。被剥夺资源的进程必须被退回到它先前获得该资源的那一点上。</a:t>
            </a:r>
          </a:p>
        </p:txBody>
      </p:sp>
      <p:sp>
        <p:nvSpPr>
          <p:cNvPr id="9" name="矩形 2">
            <a:extLst>
              <a:ext uri="{FF2B5EF4-FFF2-40B4-BE49-F238E27FC236}">
                <a16:creationId xmlns="" xmlns:a16="http://schemas.microsoft.com/office/drawing/2014/main" id="{F8E5888F-BDBC-48A9-8467-30A2AD0CDB55}"/>
              </a:ext>
            </a:extLst>
          </p:cNvPr>
          <p:cNvSpPr>
            <a:spLocks noChangeArrowheads="1"/>
          </p:cNvSpPr>
          <p:nvPr/>
        </p:nvSpPr>
        <p:spPr bwMode="auto">
          <a:xfrm>
            <a:off x="179512" y="2642625"/>
            <a:ext cx="2736304" cy="4154984"/>
          </a:xfrm>
          <a:prstGeom prst="rect">
            <a:avLst/>
          </a:prstGeom>
          <a:noFill/>
          <a:ln w="9525">
            <a:solidFill>
              <a:schemeClr val="tx1"/>
            </a:solidFill>
            <a:miter lim="800000"/>
            <a:headEnd/>
            <a:tailEnd/>
          </a:ln>
        </p:spPr>
        <p:txBody>
          <a:bodyPr wrap="square">
            <a:spAutoFit/>
          </a:bodyPr>
          <a:lstStyle/>
          <a:p>
            <a:pPr algn="l">
              <a:lnSpc>
                <a:spcPct val="150000"/>
              </a:lnSpc>
            </a:pPr>
            <a:r>
              <a:rPr kumimoji="0" lang="zh-CN" altLang="en-US" sz="1600" b="1" dirty="0">
                <a:solidFill>
                  <a:schemeClr val="tx1"/>
                </a:solidFill>
                <a:latin typeface="华文楷体" panose="02010600040101010101" pitchFamily="2" charset="-122"/>
                <a:ea typeface="华文楷体" panose="02010600040101010101" pitchFamily="2" charset="-122"/>
              </a:rPr>
              <a:t>对于</a:t>
            </a:r>
            <a:r>
              <a:rPr kumimoji="0" lang="en-US" altLang="zh-CN" sz="1600" b="1" dirty="0">
                <a:solidFill>
                  <a:schemeClr val="tx1"/>
                </a:solidFill>
                <a:latin typeface="华文楷体" panose="02010600040101010101" pitchFamily="2" charset="-122"/>
                <a:ea typeface="华文楷体" panose="02010600040101010101" pitchFamily="2" charset="-122"/>
              </a:rPr>
              <a:t>3</a:t>
            </a:r>
            <a:r>
              <a:rPr kumimoji="0" lang="zh-CN" altLang="en-US" sz="1600" b="1" dirty="0">
                <a:solidFill>
                  <a:schemeClr val="tx1"/>
                </a:solidFill>
                <a:latin typeface="华文楷体" panose="02010600040101010101" pitchFamily="2" charset="-122"/>
                <a:ea typeface="华文楷体" panose="02010600040101010101" pitchFamily="2" charset="-122"/>
              </a:rPr>
              <a:t>和</a:t>
            </a:r>
            <a:r>
              <a:rPr kumimoji="0" lang="en-US" altLang="zh-CN" sz="1600" b="1" dirty="0">
                <a:solidFill>
                  <a:schemeClr val="tx1"/>
                </a:solidFill>
                <a:latin typeface="华文楷体" panose="02010600040101010101" pitchFamily="2" charset="-122"/>
                <a:ea typeface="华文楷体" panose="02010600040101010101" pitchFamily="2" charset="-122"/>
              </a:rPr>
              <a:t>4</a:t>
            </a:r>
            <a:r>
              <a:rPr kumimoji="0" lang="zh-CN" altLang="en-US" sz="1600" b="1" dirty="0">
                <a:solidFill>
                  <a:schemeClr val="tx1"/>
                </a:solidFill>
                <a:latin typeface="华文楷体" panose="02010600040101010101" pitchFamily="2" charset="-122"/>
                <a:ea typeface="华文楷体" panose="02010600040101010101" pitchFamily="2" charset="-122"/>
              </a:rPr>
              <a:t>，选中被撤消或被剥夺资源的进程</a:t>
            </a:r>
            <a:r>
              <a:rPr kumimoji="0" lang="zh-CN" altLang="en-US" sz="1600" b="1" dirty="0">
                <a:solidFill>
                  <a:srgbClr val="FFC000"/>
                </a:solidFill>
                <a:latin typeface="华文楷体" panose="02010600040101010101" pitchFamily="2" charset="-122"/>
                <a:ea typeface="华文楷体" panose="02010600040101010101" pitchFamily="2" charset="-122"/>
              </a:rPr>
              <a:t>具有如下特征</a:t>
            </a:r>
            <a:r>
              <a:rPr kumimoji="0" lang="zh-CN" altLang="en-US" sz="1600" b="1" dirty="0">
                <a:solidFill>
                  <a:schemeClr val="tx1"/>
                </a:solidFill>
                <a:latin typeface="华文楷体" panose="02010600040101010101" pitchFamily="2" charset="-122"/>
                <a:ea typeface="华文楷体" panose="02010600040101010101" pitchFamily="2" charset="-122"/>
              </a:rPr>
              <a:t>：</a:t>
            </a:r>
            <a:endParaRPr kumimoji="0" lang="en-US" altLang="zh-CN" sz="1600" b="1" dirty="0">
              <a:solidFill>
                <a:schemeClr val="tx1"/>
              </a:solidFill>
              <a:latin typeface="华文楷体" panose="02010600040101010101" pitchFamily="2" charset="-122"/>
              <a:ea typeface="华文楷体" panose="02010600040101010101" pitchFamily="2" charset="-122"/>
            </a:endParaRPr>
          </a:p>
          <a:p>
            <a:pPr marL="342900" indent="-342900" algn="l">
              <a:lnSpc>
                <a:spcPct val="150000"/>
              </a:lnSpc>
              <a:buFont typeface="+mj-lt"/>
              <a:buAutoNum type="arabicPeriod"/>
            </a:pPr>
            <a:r>
              <a:rPr kumimoji="0" lang="zh-CN" altLang="en-US" sz="1600" b="1" dirty="0">
                <a:solidFill>
                  <a:schemeClr val="tx1"/>
                </a:solidFill>
                <a:latin typeface="华文楷体" panose="02010600040101010101" pitchFamily="2" charset="-122"/>
                <a:ea typeface="华文楷体" panose="02010600040101010101" pitchFamily="2" charset="-122"/>
              </a:rPr>
              <a:t> 已占用处理器的时间最短</a:t>
            </a:r>
            <a:endParaRPr kumimoji="0" lang="en-US" altLang="zh-CN" sz="1600" b="1" dirty="0">
              <a:solidFill>
                <a:schemeClr val="tx1"/>
              </a:solidFill>
              <a:latin typeface="华文楷体" panose="02010600040101010101" pitchFamily="2" charset="-122"/>
              <a:ea typeface="华文楷体" panose="02010600040101010101" pitchFamily="2" charset="-122"/>
            </a:endParaRPr>
          </a:p>
          <a:p>
            <a:pPr marL="342900" indent="-342900" algn="l">
              <a:lnSpc>
                <a:spcPct val="150000"/>
              </a:lnSpc>
              <a:buFont typeface="+mj-lt"/>
              <a:buAutoNum type="arabicPeriod"/>
            </a:pPr>
            <a:r>
              <a:rPr kumimoji="0" lang="zh-CN" altLang="en-US" sz="1600" b="1" dirty="0">
                <a:solidFill>
                  <a:schemeClr val="tx1"/>
                </a:solidFill>
                <a:latin typeface="华文楷体" panose="02010600040101010101" pitchFamily="2" charset="-122"/>
                <a:ea typeface="华文楷体" panose="02010600040101010101" pitchFamily="2" charset="-122"/>
              </a:rPr>
              <a:t> 已产生的输出最少</a:t>
            </a:r>
            <a:endParaRPr kumimoji="0" lang="en-US" altLang="zh-CN" sz="1600" b="1" dirty="0">
              <a:solidFill>
                <a:schemeClr val="tx1"/>
              </a:solidFill>
              <a:latin typeface="华文楷体" panose="02010600040101010101" pitchFamily="2" charset="-122"/>
              <a:ea typeface="华文楷体" panose="02010600040101010101" pitchFamily="2" charset="-122"/>
            </a:endParaRPr>
          </a:p>
          <a:p>
            <a:pPr marL="342900" indent="-342900" algn="l">
              <a:lnSpc>
                <a:spcPct val="150000"/>
              </a:lnSpc>
              <a:buFont typeface="+mj-lt"/>
              <a:buAutoNum type="arabicPeriod"/>
            </a:pPr>
            <a:r>
              <a:rPr kumimoji="0" lang="zh-CN" altLang="en-US" sz="1600" b="1" dirty="0">
                <a:solidFill>
                  <a:schemeClr val="tx1"/>
                </a:solidFill>
                <a:latin typeface="华文楷体" panose="02010600040101010101" pitchFamily="2" charset="-122"/>
                <a:ea typeface="华文楷体" panose="02010600040101010101" pitchFamily="2" charset="-122"/>
              </a:rPr>
              <a:t> 所估计的剩余运行时间最长</a:t>
            </a:r>
            <a:endParaRPr kumimoji="0" lang="en-US" altLang="zh-CN" sz="1600" b="1" dirty="0">
              <a:solidFill>
                <a:schemeClr val="tx1"/>
              </a:solidFill>
              <a:latin typeface="华文楷体" panose="02010600040101010101" pitchFamily="2" charset="-122"/>
              <a:ea typeface="华文楷体" panose="02010600040101010101" pitchFamily="2" charset="-122"/>
            </a:endParaRPr>
          </a:p>
          <a:p>
            <a:pPr marL="342900" indent="-342900" algn="l">
              <a:lnSpc>
                <a:spcPct val="150000"/>
              </a:lnSpc>
              <a:buFont typeface="+mj-lt"/>
              <a:buAutoNum type="arabicPeriod"/>
            </a:pPr>
            <a:r>
              <a:rPr kumimoji="0" lang="zh-CN" altLang="en-US" sz="1600" b="1" dirty="0">
                <a:solidFill>
                  <a:schemeClr val="tx1"/>
                </a:solidFill>
                <a:latin typeface="华文楷体" panose="02010600040101010101" pitchFamily="2" charset="-122"/>
                <a:ea typeface="华文楷体" panose="02010600040101010101" pitchFamily="2" charset="-122"/>
              </a:rPr>
              <a:t> 所占用的资源最少</a:t>
            </a:r>
            <a:endParaRPr kumimoji="0" lang="en-US" altLang="zh-CN" sz="1600" b="1" dirty="0">
              <a:solidFill>
                <a:schemeClr val="tx1"/>
              </a:solidFill>
              <a:latin typeface="华文楷体" panose="02010600040101010101" pitchFamily="2" charset="-122"/>
              <a:ea typeface="华文楷体" panose="02010600040101010101" pitchFamily="2" charset="-122"/>
            </a:endParaRPr>
          </a:p>
          <a:p>
            <a:pPr marL="342900" indent="-342900" algn="l">
              <a:lnSpc>
                <a:spcPct val="150000"/>
              </a:lnSpc>
              <a:buFont typeface="+mj-lt"/>
              <a:buAutoNum type="arabicPeriod"/>
            </a:pPr>
            <a:r>
              <a:rPr kumimoji="0" lang="zh-CN" altLang="en-US" sz="1600" b="1" dirty="0">
                <a:solidFill>
                  <a:schemeClr val="tx1"/>
                </a:solidFill>
                <a:latin typeface="华文楷体" panose="02010600040101010101" pitchFamily="2" charset="-122"/>
                <a:ea typeface="华文楷体" panose="02010600040101010101" pitchFamily="2" charset="-122"/>
              </a:rPr>
              <a:t> 优先权</a:t>
            </a:r>
            <a:r>
              <a:rPr kumimoji="0" lang="zh-CN" altLang="en-US" sz="1600" b="1" dirty="0" smtClean="0">
                <a:solidFill>
                  <a:schemeClr val="tx1"/>
                </a:solidFill>
                <a:latin typeface="华文楷体" panose="02010600040101010101" pitchFamily="2" charset="-122"/>
                <a:ea typeface="华文楷体" panose="02010600040101010101" pitchFamily="2" charset="-122"/>
              </a:rPr>
              <a:t>最低</a:t>
            </a:r>
            <a:endParaRPr kumimoji="0" lang="en-US" altLang="zh-CN" sz="1600" b="1" dirty="0" smtClean="0">
              <a:solidFill>
                <a:schemeClr val="tx1"/>
              </a:solidFill>
              <a:latin typeface="华文楷体" panose="02010600040101010101" pitchFamily="2" charset="-122"/>
              <a:ea typeface="华文楷体" panose="02010600040101010101" pitchFamily="2" charset="-122"/>
            </a:endParaRPr>
          </a:p>
          <a:p>
            <a:pPr marL="342900" indent="-342900" algn="l">
              <a:lnSpc>
                <a:spcPct val="150000"/>
              </a:lnSpc>
              <a:buFont typeface="+mj-lt"/>
              <a:buAutoNum type="arabicPeriod"/>
            </a:pPr>
            <a:endParaRPr kumimoji="0" lang="zh-CN" altLang="en-US" sz="1600" b="1" dirty="0">
              <a:solidFill>
                <a:schemeClr val="tx1"/>
              </a:solidFill>
              <a:latin typeface="华文楷体" panose="02010600040101010101" pitchFamily="2" charset="-122"/>
              <a:ea typeface="华文楷体" panose="02010600040101010101" pitchFamily="2" charset="-122"/>
            </a:endParaRPr>
          </a:p>
        </p:txBody>
      </p:sp>
      <p:sp>
        <p:nvSpPr>
          <p:cNvPr id="13" name="矩形 12"/>
          <p:cNvSpPr/>
          <p:nvPr/>
        </p:nvSpPr>
        <p:spPr>
          <a:xfrm>
            <a:off x="11759" y="29489"/>
            <a:ext cx="7728593" cy="646331"/>
          </a:xfrm>
          <a:prstGeom prst="rect">
            <a:avLst/>
          </a:prstGeom>
          <a:noFill/>
          <a:ln w="9525">
            <a:noFill/>
            <a:miter lim="800000"/>
            <a:headEnd/>
            <a:tailEnd/>
          </a:ln>
        </p:spPr>
        <p:txBody>
          <a:bodyPr/>
          <a:lstStyle/>
          <a:p>
            <a:pPr fontAlgn="ct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p:txBody>
      </p:sp>
    </p:spTree>
    <p:extLst>
      <p:ext uri="{BB962C8B-B14F-4D97-AF65-F5344CB8AC3E}">
        <p14:creationId xmlns:p14="http://schemas.microsoft.com/office/powerpoint/2010/main" val="100936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 calcmode="lin" valueType="num">
                                      <p:cBhvr additive="base">
                                        <p:cTn id="11"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 calcmode="lin" valueType="num">
                                      <p:cBhvr additive="base">
                                        <p:cTn id="17"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xEl>
                                              <p:pRg st="3" end="3"/>
                                            </p:txEl>
                                          </p:spTgt>
                                        </p:tgtEl>
                                        <p:attrNameLst>
                                          <p:attrName>style.visibility</p:attrName>
                                        </p:attrNameLst>
                                      </p:cBhvr>
                                      <p:to>
                                        <p:strVal val="visible"/>
                                      </p:to>
                                    </p:set>
                                    <p:anim calcmode="lin" valueType="num">
                                      <p:cBhvr additive="base">
                                        <p:cTn id="23"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5">
                                            <p:txEl>
                                              <p:pRg st="4" end="4"/>
                                            </p:txEl>
                                          </p:spTgt>
                                        </p:tgtEl>
                                        <p:attrNameLst>
                                          <p:attrName>style.visibility</p:attrName>
                                        </p:attrNameLst>
                                      </p:cBhvr>
                                      <p:to>
                                        <p:strVal val="visible"/>
                                      </p:to>
                                    </p:set>
                                    <p:anim calcmode="lin" valueType="num">
                                      <p:cBhvr additive="base">
                                        <p:cTn id="29" dur="500" fill="hold"/>
                                        <p:tgtEl>
                                          <p:spTgt spid="1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sp>
        <p:nvSpPr>
          <p:cNvPr id="7"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6" cy="599350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10" name="组合 9">
            <a:extLst>
              <a:ext uri="{FF2B5EF4-FFF2-40B4-BE49-F238E27FC236}">
                <a16:creationId xmlns="" xmlns:a16="http://schemas.microsoft.com/office/drawing/2014/main" id="{682F1AF7-DAC6-4934-9524-23742AACAAE2}"/>
              </a:ext>
            </a:extLst>
          </p:cNvPr>
          <p:cNvGrpSpPr/>
          <p:nvPr/>
        </p:nvGrpSpPr>
        <p:grpSpPr>
          <a:xfrm>
            <a:off x="2987824" y="836712"/>
            <a:ext cx="6156174" cy="504056"/>
            <a:chOff x="2987824" y="836712"/>
            <a:chExt cx="6156174" cy="504056"/>
          </a:xfrm>
        </p:grpSpPr>
        <p:sp>
          <p:nvSpPr>
            <p:cNvPr id="11" name="剪去单角的矩形 3">
              <a:extLst>
                <a:ext uri="{FF2B5EF4-FFF2-40B4-BE49-F238E27FC236}">
                  <a16:creationId xmlns="" xmlns:a16="http://schemas.microsoft.com/office/drawing/2014/main" id="{2257CF50-779D-45F9-ADA9-681A7CAFEA0A}"/>
                </a:ext>
              </a:extLst>
            </p:cNvPr>
            <p:cNvSpPr/>
            <p:nvPr/>
          </p:nvSpPr>
          <p:spPr>
            <a:xfrm>
              <a:off x="2987824" y="836712"/>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a:t>
              </a:r>
            </a:p>
          </p:txBody>
        </p:sp>
        <p:sp>
          <p:nvSpPr>
            <p:cNvPr id="12" name="剪去单角的矩形 4">
              <a:extLst>
                <a:ext uri="{FF2B5EF4-FFF2-40B4-BE49-F238E27FC236}">
                  <a16:creationId xmlns="" xmlns:a16="http://schemas.microsoft.com/office/drawing/2014/main" id="{0DB011E8-9D35-43C9-B4B3-1CE29DDDFBDC}"/>
                </a:ext>
              </a:extLst>
            </p:cNvPr>
            <p:cNvSpPr/>
            <p:nvPr/>
          </p:nvSpPr>
          <p:spPr>
            <a:xfrm>
              <a:off x="5975645" y="836712"/>
              <a:ext cx="3168353"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死锁的解除</a:t>
              </a:r>
            </a:p>
          </p:txBody>
        </p:sp>
      </p:grpSp>
      <p:sp>
        <p:nvSpPr>
          <p:cNvPr id="9" name="矩形 2">
            <a:extLst>
              <a:ext uri="{FF2B5EF4-FFF2-40B4-BE49-F238E27FC236}">
                <a16:creationId xmlns="" xmlns:a16="http://schemas.microsoft.com/office/drawing/2014/main" id="{F8E5888F-BDBC-48A9-8467-30A2AD0CDB55}"/>
              </a:ext>
            </a:extLst>
          </p:cNvPr>
          <p:cNvSpPr>
            <a:spLocks noChangeArrowheads="1"/>
          </p:cNvSpPr>
          <p:nvPr/>
        </p:nvSpPr>
        <p:spPr bwMode="auto">
          <a:xfrm>
            <a:off x="3491880" y="2060848"/>
            <a:ext cx="5199028" cy="3323987"/>
          </a:xfrm>
          <a:prstGeom prst="rect">
            <a:avLst/>
          </a:prstGeom>
          <a:noFill/>
          <a:ln w="9525">
            <a:noFill/>
            <a:miter lim="800000"/>
            <a:headEnd/>
            <a:tailEnd/>
          </a:ln>
        </p:spPr>
        <p:txBody>
          <a:bodyPr wrap="square">
            <a:spAutoFit/>
          </a:bodyPr>
          <a:lstStyle/>
          <a:p>
            <a:pPr algn="l">
              <a:lnSpc>
                <a:spcPct val="150000"/>
              </a:lnSpc>
            </a:pPr>
            <a:r>
              <a:rPr kumimoji="0" lang="zh-CN" altLang="en-US" sz="2000" b="1" dirty="0">
                <a:solidFill>
                  <a:schemeClr val="tx1"/>
                </a:solidFill>
                <a:latin typeface="华文楷体" panose="02010600040101010101" pitchFamily="2" charset="-122"/>
                <a:ea typeface="华文楷体" panose="02010600040101010101" pitchFamily="2" charset="-122"/>
              </a:rPr>
              <a:t>对于</a:t>
            </a:r>
            <a:r>
              <a:rPr kumimoji="0" lang="en-US" altLang="zh-CN" sz="2000" b="1" dirty="0">
                <a:solidFill>
                  <a:schemeClr val="tx1"/>
                </a:solidFill>
                <a:latin typeface="华文楷体" panose="02010600040101010101" pitchFamily="2" charset="-122"/>
                <a:ea typeface="华文楷体" panose="02010600040101010101" pitchFamily="2" charset="-122"/>
              </a:rPr>
              <a:t>3</a:t>
            </a:r>
            <a:r>
              <a:rPr kumimoji="0" lang="zh-CN" altLang="en-US" sz="2000" b="1" dirty="0">
                <a:solidFill>
                  <a:schemeClr val="tx1"/>
                </a:solidFill>
                <a:latin typeface="华文楷体" panose="02010600040101010101" pitchFamily="2" charset="-122"/>
                <a:ea typeface="华文楷体" panose="02010600040101010101" pitchFamily="2" charset="-122"/>
              </a:rPr>
              <a:t>和</a:t>
            </a:r>
            <a:r>
              <a:rPr kumimoji="0" lang="en-US" altLang="zh-CN" sz="2000" b="1" dirty="0">
                <a:solidFill>
                  <a:schemeClr val="tx1"/>
                </a:solidFill>
                <a:latin typeface="华文楷体" panose="02010600040101010101" pitchFamily="2" charset="-122"/>
                <a:ea typeface="华文楷体" panose="02010600040101010101" pitchFamily="2" charset="-122"/>
              </a:rPr>
              <a:t>4</a:t>
            </a:r>
            <a:r>
              <a:rPr kumimoji="0" lang="zh-CN" altLang="en-US" sz="2000" b="1" dirty="0">
                <a:solidFill>
                  <a:schemeClr val="tx1"/>
                </a:solidFill>
                <a:latin typeface="华文楷体" panose="02010600040101010101" pitchFamily="2" charset="-122"/>
                <a:ea typeface="华文楷体" panose="02010600040101010101" pitchFamily="2" charset="-122"/>
              </a:rPr>
              <a:t>，选中被撤消或被剥夺资源的进程</a:t>
            </a:r>
            <a:r>
              <a:rPr kumimoji="0" lang="zh-CN" altLang="en-US" sz="2000" b="1" dirty="0">
                <a:solidFill>
                  <a:srgbClr val="FFC000"/>
                </a:solidFill>
                <a:latin typeface="华文楷体" panose="02010600040101010101" pitchFamily="2" charset="-122"/>
                <a:ea typeface="华文楷体" panose="02010600040101010101" pitchFamily="2" charset="-122"/>
              </a:rPr>
              <a:t>具有如下特征</a:t>
            </a:r>
            <a:r>
              <a:rPr kumimoji="0" lang="zh-CN" altLang="en-US" sz="2000" b="1" dirty="0">
                <a:solidFill>
                  <a:schemeClr val="tx1"/>
                </a:solidFill>
                <a:latin typeface="华文楷体" panose="02010600040101010101" pitchFamily="2" charset="-122"/>
                <a:ea typeface="华文楷体" panose="02010600040101010101" pitchFamily="2" charset="-122"/>
              </a:rPr>
              <a:t>：</a:t>
            </a:r>
            <a:endParaRPr kumimoji="0" lang="en-US" altLang="zh-CN" sz="2000" b="1" dirty="0">
              <a:solidFill>
                <a:schemeClr val="tx1"/>
              </a:solidFill>
              <a:latin typeface="华文楷体" panose="02010600040101010101" pitchFamily="2" charset="-122"/>
              <a:ea typeface="华文楷体" panose="02010600040101010101" pitchFamily="2" charset="-122"/>
            </a:endParaRPr>
          </a:p>
          <a:p>
            <a:pPr marL="914400" lvl="1" indent="-457200" algn="l">
              <a:lnSpc>
                <a:spcPct val="150000"/>
              </a:lnSpc>
              <a:buFont typeface="+mj-lt"/>
              <a:buAutoNum type="arabicPeriod"/>
            </a:pPr>
            <a:r>
              <a:rPr kumimoji="0" lang="zh-CN" altLang="en-US" sz="2000" b="1" dirty="0">
                <a:solidFill>
                  <a:schemeClr val="tx1"/>
                </a:solidFill>
                <a:latin typeface="华文楷体" panose="02010600040101010101" pitchFamily="2" charset="-122"/>
                <a:ea typeface="华文楷体" panose="02010600040101010101" pitchFamily="2" charset="-122"/>
              </a:rPr>
              <a:t> 已占用处理器的时间最</a:t>
            </a:r>
            <a:r>
              <a:rPr kumimoji="0" lang="zh-CN" altLang="en-US" sz="2000" b="1" dirty="0" smtClean="0">
                <a:solidFill>
                  <a:schemeClr val="tx1"/>
                </a:solidFill>
                <a:latin typeface="华文楷体" panose="02010600040101010101" pitchFamily="2" charset="-122"/>
                <a:ea typeface="华文楷体" panose="02010600040101010101" pitchFamily="2" charset="-122"/>
              </a:rPr>
              <a:t>短。</a:t>
            </a:r>
            <a:endParaRPr kumimoji="0" lang="en-US" altLang="zh-CN" sz="2000" b="1" dirty="0">
              <a:solidFill>
                <a:schemeClr val="tx1"/>
              </a:solidFill>
              <a:latin typeface="华文楷体" panose="02010600040101010101" pitchFamily="2" charset="-122"/>
              <a:ea typeface="华文楷体" panose="02010600040101010101" pitchFamily="2" charset="-122"/>
            </a:endParaRPr>
          </a:p>
          <a:p>
            <a:pPr marL="914400" lvl="1" indent="-457200" algn="l">
              <a:lnSpc>
                <a:spcPct val="150000"/>
              </a:lnSpc>
              <a:buFont typeface="+mj-lt"/>
              <a:buAutoNum type="arabicPeriod"/>
            </a:pPr>
            <a:r>
              <a:rPr kumimoji="0" lang="zh-CN" altLang="en-US" sz="2000" b="1" dirty="0">
                <a:solidFill>
                  <a:schemeClr val="tx1"/>
                </a:solidFill>
                <a:latin typeface="华文楷体" panose="02010600040101010101" pitchFamily="2" charset="-122"/>
                <a:ea typeface="华文楷体" panose="02010600040101010101" pitchFamily="2" charset="-122"/>
              </a:rPr>
              <a:t> 已产生的输出</a:t>
            </a:r>
            <a:r>
              <a:rPr kumimoji="0" lang="zh-CN" altLang="en-US" sz="2000" b="1" dirty="0" smtClean="0">
                <a:solidFill>
                  <a:schemeClr val="tx1"/>
                </a:solidFill>
                <a:latin typeface="华文楷体" panose="02010600040101010101" pitchFamily="2" charset="-122"/>
                <a:ea typeface="华文楷体" panose="02010600040101010101" pitchFamily="2" charset="-122"/>
              </a:rPr>
              <a:t>最少。</a:t>
            </a:r>
            <a:endParaRPr kumimoji="0" lang="en-US" altLang="zh-CN" sz="2000" b="1" dirty="0">
              <a:solidFill>
                <a:schemeClr val="tx1"/>
              </a:solidFill>
              <a:latin typeface="华文楷体" panose="02010600040101010101" pitchFamily="2" charset="-122"/>
              <a:ea typeface="华文楷体" panose="02010600040101010101" pitchFamily="2" charset="-122"/>
            </a:endParaRPr>
          </a:p>
          <a:p>
            <a:pPr marL="914400" lvl="1" indent="-457200" algn="l">
              <a:lnSpc>
                <a:spcPct val="150000"/>
              </a:lnSpc>
              <a:buFont typeface="+mj-lt"/>
              <a:buAutoNum type="arabicPeriod"/>
            </a:pPr>
            <a:r>
              <a:rPr kumimoji="0" lang="zh-CN" altLang="en-US" sz="2000" b="1" dirty="0">
                <a:solidFill>
                  <a:schemeClr val="tx1"/>
                </a:solidFill>
                <a:latin typeface="华文楷体" panose="02010600040101010101" pitchFamily="2" charset="-122"/>
                <a:ea typeface="华文楷体" panose="02010600040101010101" pitchFamily="2" charset="-122"/>
              </a:rPr>
              <a:t> 所估计的剩余运行时间最</a:t>
            </a:r>
            <a:r>
              <a:rPr kumimoji="0" lang="zh-CN" altLang="en-US" sz="2000" b="1" dirty="0" smtClean="0">
                <a:solidFill>
                  <a:schemeClr val="tx1"/>
                </a:solidFill>
                <a:latin typeface="华文楷体" panose="02010600040101010101" pitchFamily="2" charset="-122"/>
                <a:ea typeface="华文楷体" panose="02010600040101010101" pitchFamily="2" charset="-122"/>
              </a:rPr>
              <a:t>长。</a:t>
            </a:r>
            <a:endParaRPr kumimoji="0" lang="en-US" altLang="zh-CN" sz="2000" b="1" dirty="0">
              <a:solidFill>
                <a:schemeClr val="tx1"/>
              </a:solidFill>
              <a:latin typeface="华文楷体" panose="02010600040101010101" pitchFamily="2" charset="-122"/>
              <a:ea typeface="华文楷体" panose="02010600040101010101" pitchFamily="2" charset="-122"/>
            </a:endParaRPr>
          </a:p>
          <a:p>
            <a:pPr marL="914400" lvl="1" indent="-457200" algn="l">
              <a:lnSpc>
                <a:spcPct val="150000"/>
              </a:lnSpc>
              <a:buFont typeface="+mj-lt"/>
              <a:buAutoNum type="arabicPeriod"/>
            </a:pPr>
            <a:r>
              <a:rPr kumimoji="0" lang="zh-CN" altLang="en-US" sz="2000" b="1" dirty="0">
                <a:solidFill>
                  <a:schemeClr val="tx1"/>
                </a:solidFill>
                <a:latin typeface="华文楷体" panose="02010600040101010101" pitchFamily="2" charset="-122"/>
                <a:ea typeface="华文楷体" panose="02010600040101010101" pitchFamily="2" charset="-122"/>
              </a:rPr>
              <a:t> 所占用的资源</a:t>
            </a:r>
            <a:r>
              <a:rPr kumimoji="0" lang="zh-CN" altLang="en-US" sz="2000" b="1" dirty="0" smtClean="0">
                <a:solidFill>
                  <a:schemeClr val="tx1"/>
                </a:solidFill>
                <a:latin typeface="华文楷体" panose="02010600040101010101" pitchFamily="2" charset="-122"/>
                <a:ea typeface="华文楷体" panose="02010600040101010101" pitchFamily="2" charset="-122"/>
              </a:rPr>
              <a:t>最少。</a:t>
            </a:r>
            <a:endParaRPr kumimoji="0" lang="en-US" altLang="zh-CN" sz="2000" b="1" dirty="0">
              <a:solidFill>
                <a:schemeClr val="tx1"/>
              </a:solidFill>
              <a:latin typeface="华文楷体" panose="02010600040101010101" pitchFamily="2" charset="-122"/>
              <a:ea typeface="华文楷体" panose="02010600040101010101" pitchFamily="2" charset="-122"/>
            </a:endParaRPr>
          </a:p>
          <a:p>
            <a:pPr marL="914400" lvl="1" indent="-457200" algn="l">
              <a:lnSpc>
                <a:spcPct val="150000"/>
              </a:lnSpc>
              <a:buFont typeface="+mj-lt"/>
              <a:buAutoNum type="arabicPeriod"/>
            </a:pPr>
            <a:r>
              <a:rPr kumimoji="0" lang="zh-CN" altLang="en-US" sz="2000" b="1" dirty="0">
                <a:solidFill>
                  <a:schemeClr val="tx1"/>
                </a:solidFill>
                <a:latin typeface="华文楷体" panose="02010600040101010101" pitchFamily="2" charset="-122"/>
                <a:ea typeface="华文楷体" panose="02010600040101010101" pitchFamily="2" charset="-122"/>
              </a:rPr>
              <a:t> 优先权</a:t>
            </a:r>
            <a:r>
              <a:rPr kumimoji="0" lang="zh-CN" altLang="en-US" sz="2000" b="1" dirty="0" smtClean="0">
                <a:solidFill>
                  <a:schemeClr val="tx1"/>
                </a:solidFill>
                <a:latin typeface="华文楷体" panose="02010600040101010101" pitchFamily="2" charset="-122"/>
                <a:ea typeface="华文楷体" panose="02010600040101010101" pitchFamily="2" charset="-122"/>
              </a:rPr>
              <a:t>最低。</a:t>
            </a:r>
            <a:endParaRPr kumimoji="0" lang="zh-CN" altLang="en-US" sz="2000" b="1" dirty="0">
              <a:solidFill>
                <a:schemeClr val="tx1"/>
              </a:solidFill>
              <a:latin typeface="华文楷体" panose="02010600040101010101" pitchFamily="2" charset="-122"/>
              <a:ea typeface="华文楷体" panose="02010600040101010101" pitchFamily="2" charset="-122"/>
            </a:endParaRPr>
          </a:p>
        </p:txBody>
      </p:sp>
      <p:sp>
        <p:nvSpPr>
          <p:cNvPr id="13" name="矩形 12"/>
          <p:cNvSpPr/>
          <p:nvPr/>
        </p:nvSpPr>
        <p:spPr>
          <a:xfrm>
            <a:off x="11759" y="29489"/>
            <a:ext cx="7728593" cy="646331"/>
          </a:xfrm>
          <a:prstGeom prst="rect">
            <a:avLst/>
          </a:prstGeom>
          <a:noFill/>
          <a:ln w="9525">
            <a:noFill/>
            <a:miter lim="800000"/>
            <a:headEnd/>
            <a:tailEnd/>
          </a:ln>
        </p:spPr>
        <p:txBody>
          <a:bodyPr/>
          <a:lstStyle/>
          <a:p>
            <a:pPr fontAlgn="ctr"/>
            <a:r>
              <a:rPr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p:txBody>
      </p:sp>
    </p:spTree>
    <p:extLst>
      <p:ext uri="{BB962C8B-B14F-4D97-AF65-F5344CB8AC3E}">
        <p14:creationId xmlns:p14="http://schemas.microsoft.com/office/powerpoint/2010/main" val="3296039107"/>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title"/>
          </p:nvPr>
        </p:nvSpPr>
        <p:spPr/>
        <p:txBody>
          <a:bodyP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本章重点</a:t>
            </a:r>
          </a:p>
        </p:txBody>
      </p:sp>
      <p:sp>
        <p:nvSpPr>
          <p:cNvPr id="6" name="Text Box 4">
            <a:extLst>
              <a:ext uri="{FF2B5EF4-FFF2-40B4-BE49-F238E27FC236}">
                <a16:creationId xmlns="" xmlns:a16="http://schemas.microsoft.com/office/drawing/2014/main" id="{C85815D3-FE23-4365-958B-5910E874D4EE}"/>
              </a:ext>
            </a:extLst>
          </p:cNvPr>
          <p:cNvSpPr txBox="1">
            <a:spLocks noChangeArrowheads="1"/>
          </p:cNvSpPr>
          <p:nvPr/>
        </p:nvSpPr>
        <p:spPr bwMode="auto">
          <a:xfrm>
            <a:off x="571500" y="1643063"/>
            <a:ext cx="7046913" cy="3416300"/>
          </a:xfrm>
          <a:prstGeom prst="rect">
            <a:avLst/>
          </a:prstGeom>
          <a:noFill/>
          <a:ln w="9525" algn="ctr">
            <a:noFill/>
            <a:miter lim="800000"/>
            <a:headEnd/>
            <a:tailEnd/>
          </a:ln>
        </p:spPr>
        <p:txBody>
          <a:bodyPr wrap="none">
            <a:spAutoFit/>
          </a:bodyPr>
          <a:lstStyle/>
          <a:p>
            <a:pPr algn="l">
              <a:lnSpc>
                <a:spcPct val="150000"/>
              </a:lnSpc>
              <a:buClr>
                <a:srgbClr val="D490C5"/>
              </a:buClr>
              <a:buFont typeface="Wingdings" pitchFamily="2" charset="2"/>
              <a:buChar char="Ø"/>
            </a:pPr>
            <a:r>
              <a:rPr lang="en-US" altLang="zh-CN" b="1" dirty="0">
                <a:solidFill>
                  <a:schemeClr val="tx1"/>
                </a:solidFill>
                <a:latin typeface="华文楷体" panose="02010600040101010101" pitchFamily="2" charset="-122"/>
                <a:ea typeface="华文楷体" panose="02010600040101010101" pitchFamily="2" charset="-122"/>
              </a:rPr>
              <a:t>   </a:t>
            </a:r>
            <a:r>
              <a:rPr lang="zh-CN" altLang="en-US" b="1" dirty="0">
                <a:solidFill>
                  <a:schemeClr val="tx1"/>
                </a:solidFill>
                <a:latin typeface="华文楷体" panose="02010600040101010101" pitchFamily="2" charset="-122"/>
                <a:ea typeface="华文楷体" panose="02010600040101010101" pitchFamily="2" charset="-122"/>
              </a:rPr>
              <a:t>三级调度；</a:t>
            </a:r>
          </a:p>
          <a:p>
            <a:pPr algn="l">
              <a:lnSpc>
                <a:spcPct val="150000"/>
              </a:lnSpc>
              <a:buClr>
                <a:srgbClr val="D490C5"/>
              </a:buClr>
              <a:buFont typeface="Wingdings" pitchFamily="2" charset="2"/>
              <a:buChar char="Ø"/>
            </a:pPr>
            <a:r>
              <a:rPr lang="zh-CN" altLang="en-US" b="1" dirty="0">
                <a:solidFill>
                  <a:schemeClr val="tx1"/>
                </a:solidFill>
                <a:latin typeface="华文楷体" panose="02010600040101010101" pitchFamily="2" charset="-122"/>
                <a:ea typeface="华文楷体" panose="02010600040101010101" pitchFamily="2" charset="-122"/>
              </a:rPr>
              <a:t>   调度算法（</a:t>
            </a:r>
            <a:r>
              <a:rPr lang="en-US" altLang="zh-CN" b="1" dirty="0">
                <a:solidFill>
                  <a:schemeClr val="tx1"/>
                </a:solidFill>
                <a:latin typeface="华文楷体" panose="02010600040101010101" pitchFamily="2" charset="-122"/>
                <a:ea typeface="华文楷体" panose="02010600040101010101" pitchFamily="2" charset="-122"/>
              </a:rPr>
              <a:t>FCFS</a:t>
            </a:r>
            <a:r>
              <a:rPr lang="zh-CN" altLang="en-US" b="1" dirty="0">
                <a:solidFill>
                  <a:schemeClr val="tx1"/>
                </a:solidFill>
                <a:latin typeface="华文楷体" panose="02010600040101010101" pitchFamily="2" charset="-122"/>
                <a:ea typeface="华文楷体" panose="02010600040101010101" pitchFamily="2" charset="-122"/>
              </a:rPr>
              <a:t>、</a:t>
            </a:r>
            <a:r>
              <a:rPr lang="en-US" altLang="zh-CN" b="1" dirty="0">
                <a:solidFill>
                  <a:schemeClr val="tx1"/>
                </a:solidFill>
                <a:latin typeface="华文楷体" panose="02010600040101010101" pitchFamily="2" charset="-122"/>
                <a:ea typeface="华文楷体" panose="02010600040101010101" pitchFamily="2" charset="-122"/>
              </a:rPr>
              <a:t>SJ(P)F</a:t>
            </a:r>
            <a:r>
              <a:rPr lang="zh-CN" altLang="en-US" b="1" dirty="0">
                <a:solidFill>
                  <a:schemeClr val="tx1"/>
                </a:solidFill>
                <a:latin typeface="华文楷体" panose="02010600040101010101" pitchFamily="2" charset="-122"/>
                <a:ea typeface="华文楷体" panose="02010600040101010101" pitchFamily="2" charset="-122"/>
              </a:rPr>
              <a:t>、</a:t>
            </a:r>
            <a:r>
              <a:rPr lang="en-US" altLang="zh-CN" b="1" dirty="0">
                <a:solidFill>
                  <a:schemeClr val="tx1"/>
                </a:solidFill>
                <a:latin typeface="华文楷体" panose="02010600040101010101" pitchFamily="2" charset="-122"/>
                <a:ea typeface="华文楷体" panose="02010600040101010101" pitchFamily="2" charset="-122"/>
              </a:rPr>
              <a:t>HRRN</a:t>
            </a:r>
            <a:r>
              <a:rPr lang="zh-CN" altLang="en-US" b="1" dirty="0">
                <a:solidFill>
                  <a:schemeClr val="tx1"/>
                </a:solidFill>
                <a:latin typeface="华文楷体" panose="02010600040101010101" pitchFamily="2" charset="-122"/>
                <a:ea typeface="华文楷体" panose="02010600040101010101" pitchFamily="2" charset="-122"/>
              </a:rPr>
              <a:t>、</a:t>
            </a:r>
            <a:r>
              <a:rPr lang="en-US" altLang="zh-CN" b="1" dirty="0">
                <a:solidFill>
                  <a:schemeClr val="tx1"/>
                </a:solidFill>
                <a:latin typeface="华文楷体" panose="02010600040101010101" pitchFamily="2" charset="-122"/>
                <a:ea typeface="华文楷体" panose="02010600040101010101" pitchFamily="2" charset="-122"/>
              </a:rPr>
              <a:t>RR</a:t>
            </a:r>
            <a:r>
              <a:rPr lang="zh-CN" altLang="en-US" b="1" dirty="0">
                <a:solidFill>
                  <a:schemeClr val="tx1"/>
                </a:solidFill>
                <a:latin typeface="华文楷体" panose="02010600040101010101" pitchFamily="2" charset="-122"/>
                <a:ea typeface="华文楷体" panose="02010600040101010101" pitchFamily="2" charset="-122"/>
              </a:rPr>
              <a:t>、</a:t>
            </a:r>
            <a:r>
              <a:rPr lang="en-US" altLang="zh-CN" b="1" dirty="0">
                <a:solidFill>
                  <a:schemeClr val="tx1"/>
                </a:solidFill>
                <a:latin typeface="华文楷体" panose="02010600040101010101" pitchFamily="2" charset="-122"/>
                <a:ea typeface="华文楷体" panose="02010600040101010101" pitchFamily="2" charset="-122"/>
              </a:rPr>
              <a:t>FB</a:t>
            </a:r>
            <a:r>
              <a:rPr lang="zh-CN" altLang="en-US" b="1" dirty="0">
                <a:solidFill>
                  <a:schemeClr val="tx1"/>
                </a:solidFill>
                <a:latin typeface="华文楷体" panose="02010600040101010101" pitchFamily="2" charset="-122"/>
                <a:ea typeface="华文楷体" panose="02010600040101010101" pitchFamily="2" charset="-122"/>
              </a:rPr>
              <a:t>）；</a:t>
            </a:r>
          </a:p>
          <a:p>
            <a:pPr algn="l">
              <a:lnSpc>
                <a:spcPct val="150000"/>
              </a:lnSpc>
              <a:buClr>
                <a:srgbClr val="D490C5"/>
              </a:buClr>
              <a:buFont typeface="Wingdings" pitchFamily="2" charset="2"/>
              <a:buChar char="Ø"/>
            </a:pPr>
            <a:r>
              <a:rPr lang="zh-CN" altLang="en-US" b="1" dirty="0">
                <a:solidFill>
                  <a:schemeClr val="tx1"/>
                </a:solidFill>
                <a:latin typeface="华文楷体" panose="02010600040101010101" pitchFamily="2" charset="-122"/>
                <a:ea typeface="华文楷体" panose="02010600040101010101" pitchFamily="2" charset="-122"/>
              </a:rPr>
              <a:t>   实时调度（</a:t>
            </a:r>
            <a:r>
              <a:rPr lang="en-US" altLang="zh-CN" b="1" dirty="0">
                <a:solidFill>
                  <a:schemeClr val="tx1"/>
                </a:solidFill>
                <a:latin typeface="华文楷体" panose="02010600040101010101" pitchFamily="2" charset="-122"/>
                <a:ea typeface="华文楷体" panose="02010600040101010101" pitchFamily="2" charset="-122"/>
              </a:rPr>
              <a:t>EDF</a:t>
            </a:r>
            <a:r>
              <a:rPr lang="zh-CN" altLang="en-US" b="1" dirty="0">
                <a:solidFill>
                  <a:schemeClr val="tx1"/>
                </a:solidFill>
                <a:latin typeface="华文楷体" panose="02010600040101010101" pitchFamily="2" charset="-122"/>
                <a:ea typeface="华文楷体" panose="02010600040101010101" pitchFamily="2" charset="-122"/>
              </a:rPr>
              <a:t>、</a:t>
            </a:r>
            <a:r>
              <a:rPr lang="en-US" altLang="zh-CN" b="1" dirty="0">
                <a:solidFill>
                  <a:schemeClr val="tx1"/>
                </a:solidFill>
                <a:latin typeface="华文楷体" panose="02010600040101010101" pitchFamily="2" charset="-122"/>
                <a:ea typeface="华文楷体" panose="02010600040101010101" pitchFamily="2" charset="-122"/>
              </a:rPr>
              <a:t>LLF</a:t>
            </a:r>
            <a:r>
              <a:rPr lang="zh-CN" altLang="en-US" b="1" dirty="0">
                <a:solidFill>
                  <a:schemeClr val="tx1"/>
                </a:solidFill>
                <a:latin typeface="华文楷体" panose="02010600040101010101" pitchFamily="2" charset="-122"/>
                <a:ea typeface="华文楷体" panose="02010600040101010101" pitchFamily="2" charset="-122"/>
              </a:rPr>
              <a:t>）；</a:t>
            </a:r>
          </a:p>
          <a:p>
            <a:pPr algn="l">
              <a:lnSpc>
                <a:spcPct val="150000"/>
              </a:lnSpc>
              <a:buClr>
                <a:srgbClr val="D490C5"/>
              </a:buClr>
              <a:buFont typeface="Wingdings" pitchFamily="2" charset="2"/>
              <a:buChar char="Ø"/>
            </a:pPr>
            <a:r>
              <a:rPr lang="zh-CN" altLang="en-US" b="1" dirty="0">
                <a:solidFill>
                  <a:schemeClr val="tx1"/>
                </a:solidFill>
                <a:latin typeface="华文楷体" panose="02010600040101010101" pitchFamily="2" charset="-122"/>
                <a:ea typeface="华文楷体" panose="02010600040101010101" pitchFamily="2" charset="-122"/>
              </a:rPr>
              <a:t>   死锁的概念；</a:t>
            </a:r>
          </a:p>
          <a:p>
            <a:pPr algn="l">
              <a:lnSpc>
                <a:spcPct val="150000"/>
              </a:lnSpc>
              <a:buClr>
                <a:srgbClr val="D490C5"/>
              </a:buClr>
              <a:buFont typeface="Wingdings" pitchFamily="2" charset="2"/>
              <a:buChar char="Ø"/>
            </a:pPr>
            <a:r>
              <a:rPr lang="zh-CN" altLang="en-US" b="1" dirty="0">
                <a:solidFill>
                  <a:schemeClr val="tx1"/>
                </a:solidFill>
                <a:latin typeface="华文楷体" panose="02010600040101010101" pitchFamily="2" charset="-122"/>
                <a:ea typeface="华文楷体" panose="02010600040101010101" pitchFamily="2" charset="-122"/>
              </a:rPr>
              <a:t>   银行家算法（</a:t>
            </a:r>
            <a:r>
              <a:rPr lang="en-US" altLang="zh-CN" b="1" dirty="0">
                <a:solidFill>
                  <a:schemeClr val="tx1"/>
                </a:solidFill>
                <a:latin typeface="华文楷体" panose="02010600040101010101" pitchFamily="2" charset="-122"/>
                <a:ea typeface="华文楷体" panose="02010600040101010101" pitchFamily="2" charset="-122"/>
              </a:rPr>
              <a:t>Banker’s Algorithm</a:t>
            </a:r>
            <a:r>
              <a:rPr lang="zh-CN" altLang="en-US" b="1" dirty="0">
                <a:solidFill>
                  <a:schemeClr val="tx1"/>
                </a:solidFill>
                <a:latin typeface="华文楷体" panose="02010600040101010101" pitchFamily="2" charset="-122"/>
                <a:ea typeface="华文楷体" panose="02010600040101010101" pitchFamily="2" charset="-122"/>
              </a:rPr>
              <a:t>）；</a:t>
            </a:r>
          </a:p>
          <a:p>
            <a:pPr algn="l">
              <a:lnSpc>
                <a:spcPct val="150000"/>
              </a:lnSpc>
              <a:buClr>
                <a:srgbClr val="D490C5"/>
              </a:buClr>
              <a:buFont typeface="Wingdings" pitchFamily="2" charset="2"/>
              <a:buChar char="Ø"/>
            </a:pPr>
            <a:r>
              <a:rPr lang="zh-CN" altLang="en-US" b="1" dirty="0">
                <a:solidFill>
                  <a:schemeClr val="tx1"/>
                </a:solidFill>
                <a:latin typeface="华文楷体" panose="02010600040101010101" pitchFamily="2" charset="-122"/>
                <a:ea typeface="华文楷体" panose="02010600040101010101" pitchFamily="2" charset="-122"/>
              </a:rPr>
              <a:t>   死锁的检测和修复。</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 xmlns:a16="http://schemas.microsoft.com/office/drawing/2014/main" id="{2E11BEFF-D89C-4990-A33A-B228B9029B56}"/>
              </a:ext>
            </a:extLst>
          </p:cNvPr>
          <p:cNvSpPr>
            <a:spLocks noGrp="1" noChangeArrowheads="1"/>
          </p:cNvSpPr>
          <p:nvPr>
            <p:ph type="title"/>
          </p:nvPr>
        </p:nvSpPr>
        <p:spPr>
          <a:xfrm>
            <a:off x="11758" y="2492896"/>
            <a:ext cx="9132241" cy="4365103"/>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800601"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8" name="Rectangle 2">
            <a:extLst>
              <a:ext uri="{FF2B5EF4-FFF2-40B4-BE49-F238E27FC236}">
                <a16:creationId xmlns="" xmlns:a16="http://schemas.microsoft.com/office/drawing/2014/main" id="{0F88FD5D-FFF0-44AF-8E46-266D1F365C07}"/>
              </a:ext>
            </a:extLst>
          </p:cNvPr>
          <p:cNvSpPr txBox="1">
            <a:spLocks noChangeArrowheads="1"/>
          </p:cNvSpPr>
          <p:nvPr/>
        </p:nvSpPr>
        <p:spPr>
          <a:xfrm>
            <a:off x="3131840" y="1196752"/>
            <a:ext cx="5072098" cy="738664"/>
          </a:xfrm>
          <a:prstGeom prst="rect">
            <a:avLst/>
          </a:prstGeom>
          <a:gradFill rotWithShape="1">
            <a:gsLst>
              <a:gs pos="0">
                <a:srgbClr val="B83D68">
                  <a:shade val="51000"/>
                  <a:satMod val="130000"/>
                </a:srgbClr>
              </a:gs>
              <a:gs pos="80000">
                <a:srgbClr val="B83D68">
                  <a:shade val="93000"/>
                  <a:satMod val="130000"/>
                </a:srgbClr>
              </a:gs>
              <a:gs pos="100000">
                <a:srgbClr val="B83D68">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p>
            <a:pPr marL="0" marR="0" lvl="0" indent="0" algn="l" defTabSz="873125" eaLnBrk="1" fontAlgn="auto" latinLnBrk="0" hangingPunct="1">
              <a:lnSpc>
                <a:spcPct val="15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FFFFCC"/>
                </a:solidFill>
                <a:effectLst/>
                <a:uLnTx/>
                <a:uFillTx/>
                <a:latin typeface="黑体" pitchFamily="2" charset="-122"/>
                <a:ea typeface="黑体" pitchFamily="2" charset="-122"/>
                <a:cs typeface="+mn-cs"/>
              </a:rPr>
              <a:t>4 </a:t>
            </a:r>
            <a:r>
              <a:rPr kumimoji="0" lang="zh-CN" altLang="en-US" sz="2800" b="1" i="0" u="none" strike="noStrike" kern="0" cap="none" spc="0" normalizeH="0" baseline="0" noProof="0" dirty="0">
                <a:ln>
                  <a:noFill/>
                </a:ln>
                <a:solidFill>
                  <a:srgbClr val="FFFFCC"/>
                </a:solidFill>
                <a:effectLst/>
                <a:uLnTx/>
                <a:uFillTx/>
                <a:latin typeface="黑体" pitchFamily="2" charset="-122"/>
                <a:ea typeface="黑体" pitchFamily="2" charset="-122"/>
                <a:cs typeface="+mn-cs"/>
              </a:rPr>
              <a:t>实时系统的目标</a:t>
            </a:r>
          </a:p>
        </p:txBody>
      </p:sp>
      <p:sp>
        <p:nvSpPr>
          <p:cNvPr id="9" name="Rectangle 3">
            <a:extLst>
              <a:ext uri="{FF2B5EF4-FFF2-40B4-BE49-F238E27FC236}">
                <a16:creationId xmlns="" xmlns:a16="http://schemas.microsoft.com/office/drawing/2014/main" id="{6A8346E2-E0BE-47F9-B578-9395CBFDF350}"/>
              </a:ext>
            </a:extLst>
          </p:cNvPr>
          <p:cNvSpPr txBox="1">
            <a:spLocks noChangeArrowheads="1"/>
          </p:cNvSpPr>
          <p:nvPr/>
        </p:nvSpPr>
        <p:spPr>
          <a:xfrm>
            <a:off x="827584" y="2636912"/>
            <a:ext cx="7715250" cy="3886200"/>
          </a:xfrm>
          <a:prstGeom prst="rect">
            <a:avLst/>
          </a:prstGeom>
        </p:spPr>
        <p:txBody>
          <a:bodyPr/>
          <a:lstStyle/>
          <a:p>
            <a:pPr marL="342900" indent="-342900" algn="l">
              <a:lnSpc>
                <a:spcPct val="150000"/>
              </a:lnSpc>
              <a:spcBef>
                <a:spcPct val="20000"/>
              </a:spcBef>
              <a:buClr>
                <a:srgbClr val="F4E7ED"/>
              </a:buClr>
              <a:buSzPct val="75000"/>
              <a:buFont typeface="Wingdings" pitchFamily="2" charset="2"/>
              <a:buChar char="n"/>
              <a:defRPr/>
            </a:pPr>
            <a:r>
              <a:rPr kumimoji="0" lang="zh-CN" altLang="en-US" b="1" kern="0" dirty="0">
                <a:solidFill>
                  <a:srgbClr val="FF0000"/>
                </a:solidFill>
                <a:latin typeface="黑体" pitchFamily="2" charset="-122"/>
                <a:ea typeface="黑体" pitchFamily="2" charset="-122"/>
              </a:rPr>
              <a:t>截止时间</a:t>
            </a:r>
            <a:r>
              <a:rPr kumimoji="0" lang="zh-CN" altLang="en-US" b="1" kern="0" dirty="0">
                <a:solidFill>
                  <a:schemeClr val="tx1"/>
                </a:solidFill>
                <a:latin typeface="黑体" pitchFamily="2" charset="-122"/>
                <a:ea typeface="黑体" pitchFamily="2" charset="-122"/>
              </a:rPr>
              <a:t>的保证</a:t>
            </a:r>
          </a:p>
          <a:p>
            <a:pPr marL="742950" lvl="1" indent="-285750" algn="l">
              <a:lnSpc>
                <a:spcPct val="150000"/>
              </a:lnSpc>
              <a:spcBef>
                <a:spcPct val="20000"/>
              </a:spcBef>
              <a:buClr>
                <a:srgbClr val="AC66BB"/>
              </a:buClr>
              <a:buSzPct val="80000"/>
              <a:buFont typeface="Wingdings" pitchFamily="2" charset="2"/>
              <a:buChar char="¨"/>
              <a:defRPr/>
            </a:pPr>
            <a:r>
              <a:rPr kumimoji="0" lang="zh-CN" altLang="en-US" b="1" kern="0" dirty="0">
                <a:solidFill>
                  <a:schemeClr val="tx1"/>
                </a:solidFill>
                <a:latin typeface="黑体" pitchFamily="2" charset="-122"/>
                <a:ea typeface="黑体" pitchFamily="2" charset="-122"/>
              </a:rPr>
              <a:t>截止时间，是指某任务必须开始执行的最迟时间，或必须完成的最迟时间</a:t>
            </a:r>
          </a:p>
          <a:p>
            <a:pPr marL="285750" indent="-285750" algn="l">
              <a:lnSpc>
                <a:spcPct val="150000"/>
              </a:lnSpc>
              <a:spcBef>
                <a:spcPct val="20000"/>
              </a:spcBef>
              <a:buClr>
                <a:srgbClr val="AC66BB"/>
              </a:buClr>
              <a:buSzPct val="80000"/>
              <a:buFont typeface="Wingdings" pitchFamily="2" charset="2"/>
              <a:buChar char="¨"/>
            </a:pPr>
            <a:r>
              <a:rPr kumimoji="0" lang="zh-CN" altLang="en-US" b="1" kern="0" dirty="0">
                <a:solidFill>
                  <a:schemeClr val="tx1"/>
                </a:solidFill>
                <a:latin typeface="黑体" pitchFamily="2" charset="-122"/>
                <a:ea typeface="黑体" pitchFamily="2" charset="-122"/>
              </a:rPr>
              <a:t>可预测性</a:t>
            </a:r>
            <a:endParaRPr kumimoji="0" lang="en-US" altLang="zh-CN" b="1" kern="0" dirty="0">
              <a:solidFill>
                <a:schemeClr val="tx1"/>
              </a:solidFill>
              <a:latin typeface="黑体" pitchFamily="2" charset="-122"/>
              <a:ea typeface="黑体" pitchFamily="2" charset="-122"/>
            </a:endParaRPr>
          </a:p>
        </p:txBody>
      </p:sp>
    </p:spTree>
    <p:extLst>
      <p:ext uri="{BB962C8B-B14F-4D97-AF65-F5344CB8AC3E}">
        <p14:creationId xmlns:p14="http://schemas.microsoft.com/office/powerpoint/2010/main" val="201543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第三章测验</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Rectangle 3">
            <a:extLst>
              <a:ext uri="{FF2B5EF4-FFF2-40B4-BE49-F238E27FC236}">
                <a16:creationId xmlns="" xmlns:a16="http://schemas.microsoft.com/office/drawing/2014/main" id="{DAB4AFA0-C10F-491B-A286-6163D0E9698F}"/>
              </a:ext>
            </a:extLst>
          </p:cNvPr>
          <p:cNvSpPr>
            <a:spLocks noChangeArrowheads="1"/>
          </p:cNvSpPr>
          <p:nvPr/>
        </p:nvSpPr>
        <p:spPr bwMode="auto">
          <a:xfrm>
            <a:off x="467544" y="1412776"/>
            <a:ext cx="7772400" cy="4679950"/>
          </a:xfrm>
          <a:prstGeom prst="rect">
            <a:avLst/>
          </a:prstGeom>
          <a:noFill/>
          <a:ln w="9525">
            <a:noFill/>
            <a:miter lim="800000"/>
            <a:headEnd/>
            <a:tailEnd/>
          </a:ln>
        </p:spPr>
        <p:txBody>
          <a:bodyPr/>
          <a:lstStyle/>
          <a:p>
            <a:pPr marL="609600" indent="-609600" algn="l">
              <a:spcBef>
                <a:spcPct val="20000"/>
              </a:spcBef>
              <a:buClr>
                <a:prstClr val="black"/>
              </a:buClr>
              <a:buSzPct val="75000"/>
              <a:buFontTx/>
              <a:buAutoNum type="arabicPeriod"/>
            </a:pPr>
            <a:r>
              <a:rPr kumimoji="0" lang="zh-CN" altLang="en-US" dirty="0">
                <a:solidFill>
                  <a:schemeClr val="tx1"/>
                </a:solidFill>
                <a:latin typeface="华文楷体" panose="02010600040101010101" pitchFamily="2" charset="-122"/>
                <a:ea typeface="华文楷体" panose="02010600040101010101" pitchFamily="2" charset="-122"/>
              </a:rPr>
              <a:t>既考虑作业等待时间，又考虑作业执行时间的调度算法是</a:t>
            </a:r>
            <a:r>
              <a:rPr kumimoji="0" lang="en-US" altLang="zh-CN" dirty="0">
                <a:solidFill>
                  <a:schemeClr val="tx1"/>
                </a:solidFill>
                <a:latin typeface="华文楷体" panose="02010600040101010101" pitchFamily="2" charset="-122"/>
                <a:ea typeface="华文楷体" panose="02010600040101010101" pitchFamily="2" charset="-122"/>
              </a:rPr>
              <a:t>——</a:t>
            </a:r>
            <a:r>
              <a:rPr kumimoji="0" lang="zh-CN" altLang="en-US" dirty="0">
                <a:solidFill>
                  <a:schemeClr val="tx1"/>
                </a:solidFill>
                <a:latin typeface="华文楷体" panose="02010600040101010101" pitchFamily="2" charset="-122"/>
                <a:ea typeface="华文楷体" panose="02010600040101010101" pitchFamily="2" charset="-122"/>
              </a:rPr>
              <a:t>。</a:t>
            </a:r>
          </a:p>
          <a:p>
            <a:pPr marL="609600" indent="-609600" algn="l">
              <a:spcBef>
                <a:spcPct val="20000"/>
              </a:spcBef>
              <a:buClr>
                <a:prstClr val="black"/>
              </a:buClr>
              <a:buSzPct val="75000"/>
              <a:buFont typeface="Wingdings" pitchFamily="2" charset="2"/>
              <a:buNone/>
            </a:pPr>
            <a:r>
              <a:rPr kumimoji="0" lang="zh-CN" altLang="en-US" dirty="0">
                <a:solidFill>
                  <a:schemeClr val="tx1"/>
                </a:solidFill>
                <a:latin typeface="华文楷体" panose="02010600040101010101" pitchFamily="2" charset="-122"/>
                <a:ea typeface="华文楷体" panose="02010600040101010101" pitchFamily="2" charset="-122"/>
              </a:rPr>
              <a:t>       </a:t>
            </a:r>
            <a:r>
              <a:rPr kumimoji="0" lang="en-US" altLang="zh-CN" dirty="0">
                <a:solidFill>
                  <a:schemeClr val="tx1"/>
                </a:solidFill>
                <a:latin typeface="华文楷体" panose="02010600040101010101" pitchFamily="2" charset="-122"/>
                <a:ea typeface="华文楷体" panose="02010600040101010101" pitchFamily="2" charset="-122"/>
              </a:rPr>
              <a:t>A. </a:t>
            </a:r>
            <a:r>
              <a:rPr kumimoji="0" lang="zh-CN" altLang="en-US" dirty="0">
                <a:solidFill>
                  <a:schemeClr val="tx1"/>
                </a:solidFill>
                <a:latin typeface="华文楷体" panose="02010600040101010101" pitchFamily="2" charset="-122"/>
                <a:ea typeface="华文楷体" panose="02010600040101010101" pitchFamily="2" charset="-122"/>
              </a:rPr>
              <a:t>响应比高者优先          </a:t>
            </a:r>
            <a:r>
              <a:rPr kumimoji="0" lang="en-US" altLang="zh-CN" dirty="0">
                <a:solidFill>
                  <a:schemeClr val="tx1"/>
                </a:solidFill>
                <a:latin typeface="华文楷体" panose="02010600040101010101" pitchFamily="2" charset="-122"/>
                <a:ea typeface="华文楷体" panose="02010600040101010101" pitchFamily="2" charset="-122"/>
              </a:rPr>
              <a:t>B. </a:t>
            </a:r>
            <a:r>
              <a:rPr kumimoji="0" lang="zh-CN" altLang="en-US" dirty="0">
                <a:solidFill>
                  <a:schemeClr val="tx1"/>
                </a:solidFill>
                <a:latin typeface="华文楷体" panose="02010600040101010101" pitchFamily="2" charset="-122"/>
                <a:ea typeface="华文楷体" panose="02010600040101010101" pitchFamily="2" charset="-122"/>
              </a:rPr>
              <a:t>短作业优先</a:t>
            </a:r>
          </a:p>
          <a:p>
            <a:pPr marL="609600" indent="-609600" algn="l">
              <a:spcBef>
                <a:spcPct val="20000"/>
              </a:spcBef>
              <a:buClr>
                <a:prstClr val="black"/>
              </a:buClr>
              <a:buSzPct val="75000"/>
              <a:buFont typeface="Wingdings" pitchFamily="2" charset="2"/>
              <a:buNone/>
            </a:pPr>
            <a:r>
              <a:rPr kumimoji="0" lang="zh-CN" altLang="en-US" dirty="0">
                <a:solidFill>
                  <a:schemeClr val="tx1"/>
                </a:solidFill>
                <a:latin typeface="华文楷体" panose="02010600040101010101" pitchFamily="2" charset="-122"/>
                <a:ea typeface="华文楷体" panose="02010600040101010101" pitchFamily="2" charset="-122"/>
              </a:rPr>
              <a:t>       </a:t>
            </a:r>
            <a:r>
              <a:rPr kumimoji="0" lang="en-US" altLang="zh-CN" dirty="0">
                <a:solidFill>
                  <a:schemeClr val="tx1"/>
                </a:solidFill>
                <a:latin typeface="华文楷体" panose="02010600040101010101" pitchFamily="2" charset="-122"/>
                <a:ea typeface="华文楷体" panose="02010600040101010101" pitchFamily="2" charset="-122"/>
              </a:rPr>
              <a:t>C. </a:t>
            </a:r>
            <a:r>
              <a:rPr kumimoji="0" lang="zh-CN" altLang="en-US" dirty="0">
                <a:solidFill>
                  <a:schemeClr val="tx1"/>
                </a:solidFill>
                <a:latin typeface="华文楷体" panose="02010600040101010101" pitchFamily="2" charset="-122"/>
                <a:ea typeface="华文楷体" panose="02010600040101010101" pitchFamily="2" charset="-122"/>
              </a:rPr>
              <a:t>优先级调度              </a:t>
            </a:r>
            <a:r>
              <a:rPr kumimoji="0" lang="en-US" altLang="zh-CN" dirty="0">
                <a:solidFill>
                  <a:schemeClr val="tx1"/>
                </a:solidFill>
                <a:latin typeface="华文楷体" panose="02010600040101010101" pitchFamily="2" charset="-122"/>
                <a:ea typeface="华文楷体" panose="02010600040101010101" pitchFamily="2" charset="-122"/>
              </a:rPr>
              <a:t>D. </a:t>
            </a:r>
            <a:r>
              <a:rPr kumimoji="0" lang="zh-CN" altLang="en-US" dirty="0">
                <a:solidFill>
                  <a:schemeClr val="tx1"/>
                </a:solidFill>
                <a:latin typeface="华文楷体" panose="02010600040101010101" pitchFamily="2" charset="-122"/>
                <a:ea typeface="华文楷体" panose="02010600040101010101" pitchFamily="2" charset="-122"/>
              </a:rPr>
              <a:t>先来先服务</a:t>
            </a:r>
          </a:p>
          <a:p>
            <a:pPr marL="609600" indent="-609600" algn="l">
              <a:spcBef>
                <a:spcPct val="20000"/>
              </a:spcBef>
              <a:buClr>
                <a:prstClr val="black"/>
              </a:buClr>
              <a:buSzPct val="75000"/>
              <a:buFontTx/>
              <a:buAutoNum type="arabicPeriod" startAt="2"/>
            </a:pPr>
            <a:r>
              <a:rPr kumimoji="0" lang="en-US" altLang="zh-CN" dirty="0">
                <a:solidFill>
                  <a:schemeClr val="tx1"/>
                </a:solidFill>
                <a:latin typeface="华文楷体" panose="02010600040101010101" pitchFamily="2" charset="-122"/>
                <a:ea typeface="华文楷体" panose="02010600040101010101" pitchFamily="2" charset="-122"/>
              </a:rPr>
              <a:t>——</a:t>
            </a:r>
            <a:r>
              <a:rPr kumimoji="0" lang="zh-CN" altLang="en-US" dirty="0">
                <a:solidFill>
                  <a:schemeClr val="tx1"/>
                </a:solidFill>
                <a:latin typeface="华文楷体" panose="02010600040101010101" pitchFamily="2" charset="-122"/>
                <a:ea typeface="华文楷体" panose="02010600040101010101" pitchFamily="2" charset="-122"/>
              </a:rPr>
              <a:t>是指从作业提交给系统到作业完成的时间间隔。</a:t>
            </a:r>
          </a:p>
          <a:p>
            <a:pPr marL="609600" indent="-609600" algn="l">
              <a:spcBef>
                <a:spcPct val="20000"/>
              </a:spcBef>
              <a:buClr>
                <a:prstClr val="black"/>
              </a:buClr>
              <a:buSzPct val="75000"/>
              <a:buFont typeface="Wingdings" pitchFamily="2" charset="2"/>
              <a:buNone/>
            </a:pPr>
            <a:r>
              <a:rPr kumimoji="0" lang="zh-CN" altLang="en-US" dirty="0">
                <a:solidFill>
                  <a:schemeClr val="tx1"/>
                </a:solidFill>
                <a:latin typeface="华文楷体" panose="02010600040101010101" pitchFamily="2" charset="-122"/>
                <a:ea typeface="华文楷体" panose="02010600040101010101" pitchFamily="2" charset="-122"/>
              </a:rPr>
              <a:t>      </a:t>
            </a:r>
            <a:r>
              <a:rPr kumimoji="0" lang="en-US" altLang="zh-CN" dirty="0">
                <a:solidFill>
                  <a:schemeClr val="tx1"/>
                </a:solidFill>
                <a:latin typeface="华文楷体" panose="02010600040101010101" pitchFamily="2" charset="-122"/>
                <a:ea typeface="华文楷体" panose="02010600040101010101" pitchFamily="2" charset="-122"/>
              </a:rPr>
              <a:t>A. </a:t>
            </a:r>
            <a:r>
              <a:rPr kumimoji="0" lang="zh-CN" altLang="en-US" dirty="0">
                <a:solidFill>
                  <a:schemeClr val="tx1"/>
                </a:solidFill>
                <a:latin typeface="华文楷体" panose="02010600040101010101" pitchFamily="2" charset="-122"/>
                <a:ea typeface="华文楷体" panose="02010600040101010101" pitchFamily="2" charset="-122"/>
              </a:rPr>
              <a:t>周转时间                   </a:t>
            </a:r>
            <a:r>
              <a:rPr kumimoji="0" lang="en-US" altLang="zh-CN" dirty="0">
                <a:solidFill>
                  <a:schemeClr val="tx1"/>
                </a:solidFill>
                <a:latin typeface="华文楷体" panose="02010600040101010101" pitchFamily="2" charset="-122"/>
                <a:ea typeface="华文楷体" panose="02010600040101010101" pitchFamily="2" charset="-122"/>
              </a:rPr>
              <a:t>B. </a:t>
            </a:r>
            <a:r>
              <a:rPr kumimoji="0" lang="zh-CN" altLang="en-US" dirty="0">
                <a:solidFill>
                  <a:schemeClr val="tx1"/>
                </a:solidFill>
                <a:latin typeface="华文楷体" panose="02010600040101010101" pitchFamily="2" charset="-122"/>
                <a:ea typeface="华文楷体" panose="02010600040101010101" pitchFamily="2" charset="-122"/>
              </a:rPr>
              <a:t>响应时间</a:t>
            </a:r>
          </a:p>
          <a:p>
            <a:pPr marL="609600" indent="-609600" algn="l">
              <a:spcBef>
                <a:spcPct val="20000"/>
              </a:spcBef>
              <a:buClr>
                <a:prstClr val="black"/>
              </a:buClr>
              <a:buSzPct val="75000"/>
              <a:buFont typeface="Wingdings" pitchFamily="2" charset="2"/>
              <a:buNone/>
            </a:pPr>
            <a:r>
              <a:rPr kumimoji="0" lang="zh-CN" altLang="en-US" dirty="0">
                <a:solidFill>
                  <a:schemeClr val="tx1"/>
                </a:solidFill>
                <a:latin typeface="华文楷体" panose="02010600040101010101" pitchFamily="2" charset="-122"/>
                <a:ea typeface="华文楷体" panose="02010600040101010101" pitchFamily="2" charset="-122"/>
              </a:rPr>
              <a:t>      </a:t>
            </a:r>
            <a:r>
              <a:rPr kumimoji="0" lang="en-US" altLang="zh-CN" dirty="0">
                <a:solidFill>
                  <a:schemeClr val="tx1"/>
                </a:solidFill>
                <a:latin typeface="华文楷体" panose="02010600040101010101" pitchFamily="2" charset="-122"/>
                <a:ea typeface="华文楷体" panose="02010600040101010101" pitchFamily="2" charset="-122"/>
              </a:rPr>
              <a:t>C. </a:t>
            </a:r>
            <a:r>
              <a:rPr kumimoji="0" lang="zh-CN" altLang="en-US" dirty="0">
                <a:solidFill>
                  <a:schemeClr val="tx1"/>
                </a:solidFill>
                <a:latin typeface="华文楷体" panose="02010600040101010101" pitchFamily="2" charset="-122"/>
                <a:ea typeface="华文楷体" panose="02010600040101010101" pitchFamily="2" charset="-122"/>
              </a:rPr>
              <a:t>等待时间                   </a:t>
            </a:r>
            <a:r>
              <a:rPr kumimoji="0" lang="en-US" altLang="zh-CN" dirty="0">
                <a:solidFill>
                  <a:schemeClr val="tx1"/>
                </a:solidFill>
                <a:latin typeface="华文楷体" panose="02010600040101010101" pitchFamily="2" charset="-122"/>
                <a:ea typeface="华文楷体" panose="02010600040101010101" pitchFamily="2" charset="-122"/>
              </a:rPr>
              <a:t>D. </a:t>
            </a:r>
            <a:r>
              <a:rPr kumimoji="0" lang="zh-CN" altLang="en-US" dirty="0">
                <a:solidFill>
                  <a:schemeClr val="tx1"/>
                </a:solidFill>
                <a:latin typeface="华文楷体" panose="02010600040101010101" pitchFamily="2" charset="-122"/>
                <a:ea typeface="华文楷体" panose="02010600040101010101" pitchFamily="2" charset="-122"/>
              </a:rPr>
              <a:t>运行时间</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第三章测验</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 xmlns:a16="http://schemas.microsoft.com/office/drawing/2014/main" id="{F0720101-AC01-43B9-88FC-9F39BE39E625}"/>
              </a:ext>
            </a:extLst>
          </p:cNvPr>
          <p:cNvSpPr txBox="1">
            <a:spLocks noChangeArrowheads="1"/>
          </p:cNvSpPr>
          <p:nvPr/>
        </p:nvSpPr>
        <p:spPr bwMode="auto">
          <a:xfrm>
            <a:off x="539750" y="1052513"/>
            <a:ext cx="8137525" cy="55435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marL="609600" indent="-609600" eaLnBrk="1" hangingPunct="1">
              <a:lnSpc>
                <a:spcPct val="90000"/>
              </a:lnSpc>
              <a:buClr>
                <a:schemeClr val="tx1"/>
              </a:buClr>
              <a:buFontTx/>
              <a:buAutoNum type="arabicPeriod" startAt="3"/>
            </a:pPr>
            <a:r>
              <a:rPr kumimoji="0" lang="zh-CN" altLang="en-US" sz="2400" kern="0">
                <a:latin typeface="黑体" pitchFamily="2" charset="-122"/>
                <a:ea typeface="黑体" pitchFamily="2" charset="-122"/>
              </a:rPr>
              <a:t>在</a:t>
            </a:r>
            <a:r>
              <a:rPr kumimoji="0" lang="en-US" altLang="zh-CN" sz="2400" kern="0">
                <a:latin typeface="黑体" pitchFamily="2" charset="-122"/>
                <a:ea typeface="黑体" pitchFamily="2" charset="-122"/>
              </a:rPr>
              <a:t>——</a:t>
            </a:r>
            <a:r>
              <a:rPr kumimoji="0" lang="zh-CN" altLang="en-US" sz="2400" kern="0">
                <a:latin typeface="黑体" pitchFamily="2" charset="-122"/>
                <a:ea typeface="黑体" pitchFamily="2" charset="-122"/>
              </a:rPr>
              <a:t>情况下，系统出现死锁。</a:t>
            </a:r>
          </a:p>
          <a:p>
            <a:pPr marL="609600" indent="-609600" eaLnBrk="1" hangingPunct="1">
              <a:lnSpc>
                <a:spcPct val="90000"/>
              </a:lnSpc>
              <a:buFont typeface="Wingdings" pitchFamily="2" charset="2"/>
              <a:buNone/>
            </a:pPr>
            <a:r>
              <a:rPr kumimoji="0" lang="en-US" altLang="zh-CN" sz="2400" kern="0">
                <a:latin typeface="黑体" pitchFamily="2" charset="-122"/>
                <a:ea typeface="黑体" pitchFamily="2" charset="-122"/>
              </a:rPr>
              <a:t>     A. </a:t>
            </a:r>
            <a:r>
              <a:rPr kumimoji="0" lang="zh-CN" altLang="en-US" sz="2400" kern="0">
                <a:latin typeface="黑体" pitchFamily="2" charset="-122"/>
                <a:ea typeface="黑体" pitchFamily="2" charset="-122"/>
              </a:rPr>
              <a:t>计算机系统发生重大故障</a:t>
            </a:r>
          </a:p>
          <a:p>
            <a:pPr marL="609600" indent="-609600" eaLnBrk="1" hangingPunct="1">
              <a:lnSpc>
                <a:spcPct val="90000"/>
              </a:lnSpc>
              <a:buFont typeface="Wingdings" pitchFamily="2" charset="2"/>
              <a:buNone/>
            </a:pPr>
            <a:r>
              <a:rPr kumimoji="0" lang="en-US" altLang="zh-CN" sz="2400" kern="0">
                <a:latin typeface="黑体" pitchFamily="2" charset="-122"/>
                <a:ea typeface="黑体" pitchFamily="2" charset="-122"/>
              </a:rPr>
              <a:t>     B. </a:t>
            </a:r>
            <a:r>
              <a:rPr kumimoji="0" lang="zh-CN" altLang="en-US" sz="2400" kern="0">
                <a:latin typeface="黑体" pitchFamily="2" charset="-122"/>
                <a:ea typeface="黑体" pitchFamily="2" charset="-122"/>
              </a:rPr>
              <a:t>有多个封锁的进程同时存在</a:t>
            </a:r>
          </a:p>
          <a:p>
            <a:pPr marL="609600" indent="-609600" eaLnBrk="1" hangingPunct="1">
              <a:lnSpc>
                <a:spcPct val="90000"/>
              </a:lnSpc>
              <a:buFont typeface="Wingdings" pitchFamily="2" charset="2"/>
              <a:buNone/>
            </a:pPr>
            <a:r>
              <a:rPr kumimoji="0" lang="en-US" altLang="zh-CN" sz="2400" kern="0">
                <a:latin typeface="黑体" pitchFamily="2" charset="-122"/>
                <a:ea typeface="黑体" pitchFamily="2" charset="-122"/>
              </a:rPr>
              <a:t>     C. </a:t>
            </a:r>
            <a:r>
              <a:rPr kumimoji="0" lang="zh-CN" altLang="en-US" sz="2400" kern="0">
                <a:latin typeface="黑体" pitchFamily="2" charset="-122"/>
                <a:ea typeface="黑体" pitchFamily="2" charset="-122"/>
              </a:rPr>
              <a:t>若干进程因竞争资源而无休止的相互等待他方释放已占有的资源。</a:t>
            </a:r>
          </a:p>
          <a:p>
            <a:pPr marL="609600" indent="-609600" eaLnBrk="1" hangingPunct="1">
              <a:lnSpc>
                <a:spcPct val="90000"/>
              </a:lnSpc>
              <a:buFont typeface="Wingdings" pitchFamily="2" charset="2"/>
              <a:buNone/>
            </a:pPr>
            <a:r>
              <a:rPr kumimoji="0" lang="en-US" altLang="zh-CN" sz="2400" kern="0">
                <a:latin typeface="黑体" pitchFamily="2" charset="-122"/>
                <a:ea typeface="黑体" pitchFamily="2" charset="-122"/>
              </a:rPr>
              <a:t>     D. </a:t>
            </a:r>
            <a:r>
              <a:rPr kumimoji="0" lang="zh-CN" altLang="en-US" sz="2400" kern="0">
                <a:latin typeface="黑体" pitchFamily="2" charset="-122"/>
                <a:ea typeface="黑体" pitchFamily="2" charset="-122"/>
              </a:rPr>
              <a:t>资源数远远小于进程数或进程同时申请的资源远远超过资源总数。</a:t>
            </a:r>
          </a:p>
          <a:p>
            <a:pPr marL="609600" indent="-609600" eaLnBrk="1" hangingPunct="1">
              <a:lnSpc>
                <a:spcPct val="90000"/>
              </a:lnSpc>
              <a:buFont typeface="Wingdings" pitchFamily="2" charset="2"/>
              <a:buNone/>
            </a:pPr>
            <a:endParaRPr kumimoji="0" lang="zh-CN" altLang="en-US" sz="2400" kern="0">
              <a:latin typeface="黑体" pitchFamily="2" charset="-122"/>
              <a:ea typeface="黑体" pitchFamily="2" charset="-122"/>
            </a:endParaRPr>
          </a:p>
          <a:p>
            <a:pPr marL="609600" indent="-609600" eaLnBrk="1" hangingPunct="1">
              <a:lnSpc>
                <a:spcPct val="90000"/>
              </a:lnSpc>
              <a:buClr>
                <a:schemeClr val="tx1"/>
              </a:buClr>
              <a:buFontTx/>
              <a:buAutoNum type="arabicPeriod" startAt="4"/>
            </a:pPr>
            <a:r>
              <a:rPr kumimoji="0" lang="zh-CN" altLang="en-US" sz="2400" kern="0">
                <a:latin typeface="黑体" pitchFamily="2" charset="-122"/>
                <a:ea typeface="黑体" pitchFamily="2" charset="-122"/>
              </a:rPr>
              <a:t>死锁产生的四个必要条件是：互斥条件、</a:t>
            </a:r>
            <a:r>
              <a:rPr kumimoji="0" lang="en-US" altLang="zh-CN" sz="2400" kern="0">
                <a:latin typeface="黑体" pitchFamily="2" charset="-122"/>
                <a:ea typeface="黑体" pitchFamily="2" charset="-122"/>
              </a:rPr>
              <a:t>——</a:t>
            </a:r>
            <a:r>
              <a:rPr kumimoji="0" lang="zh-CN" altLang="en-US" sz="2400" kern="0">
                <a:latin typeface="黑体" pitchFamily="2" charset="-122"/>
                <a:ea typeface="黑体" pitchFamily="2" charset="-122"/>
              </a:rPr>
              <a:t>、</a:t>
            </a:r>
            <a:r>
              <a:rPr kumimoji="0" lang="en-US" altLang="zh-CN" sz="2400" kern="0">
                <a:latin typeface="黑体" pitchFamily="2" charset="-122"/>
                <a:ea typeface="黑体" pitchFamily="2" charset="-122"/>
              </a:rPr>
              <a:t>——</a:t>
            </a:r>
            <a:r>
              <a:rPr kumimoji="0" lang="zh-CN" altLang="en-US" sz="2400" kern="0">
                <a:latin typeface="黑体" pitchFamily="2" charset="-122"/>
                <a:ea typeface="黑体" pitchFamily="2" charset="-122"/>
              </a:rPr>
              <a:t>、</a:t>
            </a:r>
            <a:r>
              <a:rPr kumimoji="0" lang="en-US" altLang="zh-CN" sz="2400" kern="0">
                <a:latin typeface="黑体" pitchFamily="2" charset="-122"/>
                <a:ea typeface="黑体" pitchFamily="2" charset="-122"/>
              </a:rPr>
              <a:t>——</a:t>
            </a:r>
            <a:r>
              <a:rPr kumimoji="0" lang="zh-CN" altLang="en-US" sz="2400" kern="0">
                <a:latin typeface="黑体" pitchFamily="2" charset="-122"/>
                <a:ea typeface="黑体" pitchFamily="2" charset="-122"/>
              </a:rPr>
              <a:t>。</a:t>
            </a:r>
            <a:endParaRPr kumimoji="0" lang="zh-CN" altLang="en-US" sz="2400" kern="0" dirty="0">
              <a:latin typeface="黑体" pitchFamily="2" charset="-122"/>
              <a:ea typeface="黑体" pitchFamily="2" charset="-122"/>
            </a:endParaRPr>
          </a:p>
        </p:txBody>
      </p:sp>
    </p:spTree>
    <p:extLst>
      <p:ext uri="{BB962C8B-B14F-4D97-AF65-F5344CB8AC3E}">
        <p14:creationId xmlns:p14="http://schemas.microsoft.com/office/powerpoint/2010/main" val="6598198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第三章测验</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 xmlns:a16="http://schemas.microsoft.com/office/drawing/2014/main" id="{3B7299B3-4E0C-4D79-9B5B-D886F93D5753}"/>
              </a:ext>
            </a:extLst>
          </p:cNvPr>
          <p:cNvSpPr txBox="1">
            <a:spLocks noChangeArrowheads="1"/>
          </p:cNvSpPr>
          <p:nvPr/>
        </p:nvSpPr>
        <p:spPr bwMode="auto">
          <a:xfrm>
            <a:off x="468313" y="1052513"/>
            <a:ext cx="8280400" cy="4897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marL="609600" indent="-609600" eaLnBrk="1" hangingPunct="1">
              <a:buClr>
                <a:schemeClr val="tx1"/>
              </a:buClr>
              <a:buFontTx/>
              <a:buAutoNum type="arabicPeriod" startAt="5"/>
            </a:pPr>
            <a:r>
              <a:rPr kumimoji="0" lang="zh-CN" altLang="en-US" sz="2400" kern="0">
                <a:latin typeface="黑体" pitchFamily="2" charset="-122"/>
                <a:ea typeface="黑体" pitchFamily="2" charset="-122"/>
              </a:rPr>
              <a:t>一作业</a:t>
            </a:r>
            <a:r>
              <a:rPr kumimoji="0" lang="en-US" altLang="zh-CN" sz="2400" kern="0">
                <a:latin typeface="黑体" pitchFamily="2" charset="-122"/>
                <a:ea typeface="黑体" pitchFamily="2" charset="-122"/>
              </a:rPr>
              <a:t>8</a:t>
            </a:r>
            <a:r>
              <a:rPr kumimoji="0" lang="zh-CN" altLang="en-US" sz="2400" kern="0">
                <a:latin typeface="黑体" pitchFamily="2" charset="-122"/>
                <a:ea typeface="黑体" pitchFamily="2" charset="-122"/>
              </a:rPr>
              <a:t>点到达系统，估计运行时间为</a:t>
            </a:r>
            <a:r>
              <a:rPr kumimoji="0" lang="en-US" altLang="zh-CN" sz="2400" kern="0">
                <a:latin typeface="黑体" pitchFamily="2" charset="-122"/>
                <a:ea typeface="黑体" pitchFamily="2" charset="-122"/>
              </a:rPr>
              <a:t>1</a:t>
            </a:r>
            <a:r>
              <a:rPr kumimoji="0" lang="zh-CN" altLang="en-US" sz="2400" kern="0">
                <a:latin typeface="黑体" pitchFamily="2" charset="-122"/>
                <a:ea typeface="黑体" pitchFamily="2" charset="-122"/>
              </a:rPr>
              <a:t>小时。若</a:t>
            </a:r>
            <a:r>
              <a:rPr kumimoji="0" lang="en-US" altLang="zh-CN" sz="2400" kern="0">
                <a:latin typeface="黑体" pitchFamily="2" charset="-122"/>
                <a:ea typeface="黑体" pitchFamily="2" charset="-122"/>
              </a:rPr>
              <a:t>10</a:t>
            </a:r>
            <a:r>
              <a:rPr kumimoji="0" lang="zh-CN" altLang="en-US" sz="2400" kern="0">
                <a:latin typeface="黑体" pitchFamily="2" charset="-122"/>
                <a:ea typeface="黑体" pitchFamily="2" charset="-122"/>
              </a:rPr>
              <a:t>点开始执行该作业，其按照高响应比优先调度算法调度的优先级是</a:t>
            </a:r>
            <a:r>
              <a:rPr kumimoji="0" lang="en-US" altLang="zh-CN" sz="2400" kern="0">
                <a:latin typeface="黑体" pitchFamily="2" charset="-122"/>
                <a:ea typeface="黑体" pitchFamily="2" charset="-122"/>
              </a:rPr>
              <a:t>——</a:t>
            </a:r>
            <a:r>
              <a:rPr kumimoji="0" lang="zh-CN" altLang="en-US" sz="2400" kern="0">
                <a:latin typeface="黑体" pitchFamily="2" charset="-122"/>
                <a:ea typeface="黑体" pitchFamily="2" charset="-122"/>
              </a:rPr>
              <a:t>。</a:t>
            </a:r>
          </a:p>
          <a:p>
            <a:pPr marL="609600" indent="-609600" eaLnBrk="1" hangingPunct="1">
              <a:buClr>
                <a:schemeClr val="tx1"/>
              </a:buClr>
              <a:buFontTx/>
              <a:buAutoNum type="arabicPeriod" startAt="5"/>
            </a:pPr>
            <a:r>
              <a:rPr kumimoji="0" lang="zh-CN" altLang="en-US" sz="2400" kern="0">
                <a:latin typeface="黑体" pitchFamily="2" charset="-122"/>
                <a:ea typeface="黑体" pitchFamily="2" charset="-122"/>
              </a:rPr>
              <a:t>资源的按序分配策略可以破环（     ）条件。</a:t>
            </a:r>
          </a:p>
          <a:p>
            <a:pPr marL="609600" indent="-609600" eaLnBrk="1" hangingPunct="1">
              <a:buFont typeface="Wingdings" pitchFamily="2" charset="2"/>
              <a:buNone/>
            </a:pPr>
            <a:r>
              <a:rPr kumimoji="0" lang="zh-CN" altLang="en-US" sz="2400" kern="0">
                <a:latin typeface="黑体" pitchFamily="2" charset="-122"/>
                <a:ea typeface="黑体" pitchFamily="2" charset="-122"/>
              </a:rPr>
              <a:t>             </a:t>
            </a:r>
            <a:r>
              <a:rPr kumimoji="0" lang="en-US" altLang="zh-CN" sz="2400" kern="0">
                <a:latin typeface="黑体" pitchFamily="2" charset="-122"/>
                <a:ea typeface="黑体" pitchFamily="2" charset="-122"/>
              </a:rPr>
              <a:t>A. </a:t>
            </a:r>
            <a:r>
              <a:rPr kumimoji="0" lang="zh-CN" altLang="en-US" sz="2400" kern="0">
                <a:latin typeface="黑体" pitchFamily="2" charset="-122"/>
                <a:ea typeface="黑体" pitchFamily="2" charset="-122"/>
              </a:rPr>
              <a:t>互斥使用资源</a:t>
            </a:r>
          </a:p>
          <a:p>
            <a:pPr marL="609600" indent="-609600" eaLnBrk="1" hangingPunct="1">
              <a:buFont typeface="Wingdings" pitchFamily="2" charset="2"/>
              <a:buNone/>
            </a:pPr>
            <a:r>
              <a:rPr kumimoji="0" lang="zh-CN" altLang="en-US" sz="2400" kern="0">
                <a:latin typeface="黑体" pitchFamily="2" charset="-122"/>
                <a:ea typeface="黑体" pitchFamily="2" charset="-122"/>
              </a:rPr>
              <a:t>             </a:t>
            </a:r>
            <a:r>
              <a:rPr kumimoji="0" lang="en-US" altLang="zh-CN" sz="2400" kern="0">
                <a:latin typeface="黑体" pitchFamily="2" charset="-122"/>
                <a:ea typeface="黑体" pitchFamily="2" charset="-122"/>
              </a:rPr>
              <a:t>B. </a:t>
            </a:r>
            <a:r>
              <a:rPr kumimoji="0" lang="zh-CN" altLang="en-US" sz="2400" kern="0">
                <a:latin typeface="黑体" pitchFamily="2" charset="-122"/>
                <a:ea typeface="黑体" pitchFamily="2" charset="-122"/>
              </a:rPr>
              <a:t>占有且等待资源</a:t>
            </a:r>
          </a:p>
          <a:p>
            <a:pPr marL="609600" indent="-609600" eaLnBrk="1" hangingPunct="1">
              <a:buFont typeface="Wingdings" pitchFamily="2" charset="2"/>
              <a:buNone/>
            </a:pPr>
            <a:r>
              <a:rPr kumimoji="0" lang="zh-CN" altLang="en-US" sz="2400" kern="0">
                <a:latin typeface="黑体" pitchFamily="2" charset="-122"/>
                <a:ea typeface="黑体" pitchFamily="2" charset="-122"/>
              </a:rPr>
              <a:t>             </a:t>
            </a:r>
            <a:r>
              <a:rPr kumimoji="0" lang="en-US" altLang="zh-CN" sz="2400" kern="0">
                <a:latin typeface="黑体" pitchFamily="2" charset="-122"/>
                <a:ea typeface="黑体" pitchFamily="2" charset="-122"/>
              </a:rPr>
              <a:t>C. </a:t>
            </a:r>
            <a:r>
              <a:rPr kumimoji="0" lang="zh-CN" altLang="en-US" sz="2400" kern="0">
                <a:latin typeface="黑体" pitchFamily="2" charset="-122"/>
                <a:ea typeface="黑体" pitchFamily="2" charset="-122"/>
              </a:rPr>
              <a:t>非抢夺资源</a:t>
            </a:r>
          </a:p>
          <a:p>
            <a:pPr marL="609600" indent="-609600" eaLnBrk="1" hangingPunct="1">
              <a:buFont typeface="Wingdings" pitchFamily="2" charset="2"/>
              <a:buNone/>
            </a:pPr>
            <a:r>
              <a:rPr kumimoji="0" lang="zh-CN" altLang="en-US" sz="2400" kern="0">
                <a:latin typeface="黑体" pitchFamily="2" charset="-122"/>
                <a:ea typeface="黑体" pitchFamily="2" charset="-122"/>
              </a:rPr>
              <a:t>             </a:t>
            </a:r>
            <a:r>
              <a:rPr kumimoji="0" lang="en-US" altLang="zh-CN" sz="2400" kern="0">
                <a:latin typeface="黑体" pitchFamily="2" charset="-122"/>
                <a:ea typeface="黑体" pitchFamily="2" charset="-122"/>
              </a:rPr>
              <a:t>D. </a:t>
            </a:r>
            <a:r>
              <a:rPr kumimoji="0" lang="zh-CN" altLang="en-US" sz="2400" kern="0">
                <a:latin typeface="黑体" pitchFamily="2" charset="-122"/>
                <a:ea typeface="黑体" pitchFamily="2" charset="-122"/>
              </a:rPr>
              <a:t>循环等待条件</a:t>
            </a:r>
            <a:endParaRPr kumimoji="0" lang="zh-CN" altLang="en-US" sz="2400" kern="0" dirty="0">
              <a:latin typeface="黑体" pitchFamily="2" charset="-122"/>
              <a:ea typeface="黑体" pitchFamily="2" charset="-122"/>
            </a:endParaRPr>
          </a:p>
        </p:txBody>
      </p:sp>
    </p:spTree>
    <p:extLst>
      <p:ext uri="{BB962C8B-B14F-4D97-AF65-F5344CB8AC3E}">
        <p14:creationId xmlns:p14="http://schemas.microsoft.com/office/powerpoint/2010/main" val="140366696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第三章测验</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 xmlns:a16="http://schemas.microsoft.com/office/drawing/2014/main" id="{5E7F1386-2BC9-48EA-A4E1-660879E3041C}"/>
              </a:ext>
            </a:extLst>
          </p:cNvPr>
          <p:cNvSpPr txBox="1">
            <a:spLocks noChangeArrowheads="1"/>
          </p:cNvSpPr>
          <p:nvPr/>
        </p:nvSpPr>
        <p:spPr bwMode="auto">
          <a:xfrm>
            <a:off x="615950" y="1025525"/>
            <a:ext cx="7916863" cy="54991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marL="609600" indent="-609600" eaLnBrk="1" hangingPunct="1">
              <a:lnSpc>
                <a:spcPct val="90000"/>
              </a:lnSpc>
              <a:buClr>
                <a:schemeClr val="tx1"/>
              </a:buClr>
              <a:buFontTx/>
              <a:buAutoNum type="arabicPeriod" startAt="7"/>
            </a:pPr>
            <a:r>
              <a:rPr kumimoji="0" lang="en-US" altLang="zh-CN" sz="2400" kern="0">
                <a:latin typeface="黑体" pitchFamily="2" charset="-122"/>
                <a:ea typeface="黑体" pitchFamily="2" charset="-122"/>
              </a:rPr>
              <a:t>——</a:t>
            </a:r>
            <a:r>
              <a:rPr kumimoji="0" lang="zh-CN" altLang="en-US" sz="2400" kern="0">
                <a:latin typeface="黑体" pitchFamily="2" charset="-122"/>
                <a:ea typeface="黑体" pitchFamily="2" charset="-122"/>
              </a:rPr>
              <a:t>优先权是在创建进程是确定的，确定之后在整个进程运行期间不再改变。</a:t>
            </a:r>
          </a:p>
          <a:p>
            <a:pPr marL="609600" indent="-609600" eaLnBrk="1" hangingPunct="1">
              <a:lnSpc>
                <a:spcPct val="90000"/>
              </a:lnSpc>
              <a:buClr>
                <a:schemeClr val="tx1"/>
              </a:buClr>
              <a:buFontTx/>
              <a:buAutoNum type="arabicPeriod" startAt="7"/>
            </a:pPr>
            <a:endParaRPr kumimoji="0" lang="zh-CN" altLang="en-US" sz="2400" kern="0">
              <a:latin typeface="黑体" pitchFamily="2" charset="-122"/>
              <a:ea typeface="黑体" pitchFamily="2" charset="-122"/>
            </a:endParaRPr>
          </a:p>
          <a:p>
            <a:pPr marL="609600" indent="-609600" eaLnBrk="1" hangingPunct="1">
              <a:lnSpc>
                <a:spcPct val="90000"/>
              </a:lnSpc>
              <a:buClr>
                <a:schemeClr val="tx1"/>
              </a:buClr>
              <a:buFontTx/>
              <a:buAutoNum type="arabicPeriod" startAt="7"/>
            </a:pPr>
            <a:r>
              <a:rPr kumimoji="0" lang="zh-CN" altLang="en-US" sz="2400" kern="0">
                <a:latin typeface="黑体" pitchFamily="2" charset="-122"/>
                <a:ea typeface="黑体" pitchFamily="2" charset="-122"/>
              </a:rPr>
              <a:t>在下列解决死锁的方法中，属于死锁预防策略的是</a:t>
            </a:r>
            <a:r>
              <a:rPr kumimoji="0" lang="en-US" altLang="zh-CN" sz="2400" kern="0">
                <a:latin typeface="黑体" pitchFamily="2" charset="-122"/>
                <a:ea typeface="黑体" pitchFamily="2" charset="-122"/>
              </a:rPr>
              <a:t>——</a:t>
            </a:r>
            <a:r>
              <a:rPr kumimoji="0" lang="zh-CN" altLang="en-US" sz="2400" kern="0">
                <a:latin typeface="黑体" pitchFamily="2" charset="-122"/>
                <a:ea typeface="黑体" pitchFamily="2" charset="-122"/>
              </a:rPr>
              <a:t>。</a:t>
            </a:r>
          </a:p>
          <a:p>
            <a:pPr marL="609600" indent="-609600" eaLnBrk="1" hangingPunct="1">
              <a:lnSpc>
                <a:spcPct val="90000"/>
              </a:lnSpc>
              <a:buClr>
                <a:schemeClr val="tx1"/>
              </a:buClr>
              <a:buFontTx/>
              <a:buNone/>
            </a:pPr>
            <a:r>
              <a:rPr kumimoji="0" lang="zh-CN" altLang="en-US" sz="2400" kern="0">
                <a:latin typeface="黑体" pitchFamily="2" charset="-122"/>
                <a:ea typeface="黑体" pitchFamily="2" charset="-122"/>
              </a:rPr>
              <a:t>      </a:t>
            </a:r>
            <a:r>
              <a:rPr kumimoji="0" lang="en-US" altLang="zh-CN" sz="2400" kern="0">
                <a:latin typeface="黑体" pitchFamily="2" charset="-122"/>
                <a:ea typeface="黑体" pitchFamily="2" charset="-122"/>
              </a:rPr>
              <a:t>A. </a:t>
            </a:r>
            <a:r>
              <a:rPr kumimoji="0" lang="zh-CN" altLang="en-US" sz="2400" kern="0">
                <a:latin typeface="黑体" pitchFamily="2" charset="-122"/>
                <a:ea typeface="黑体" pitchFamily="2" charset="-122"/>
              </a:rPr>
              <a:t>银行家算法      </a:t>
            </a:r>
            <a:r>
              <a:rPr kumimoji="0" lang="en-US" altLang="zh-CN" sz="2400" kern="0">
                <a:latin typeface="黑体" pitchFamily="2" charset="-122"/>
                <a:ea typeface="黑体" pitchFamily="2" charset="-122"/>
              </a:rPr>
              <a:t>B. </a:t>
            </a:r>
            <a:r>
              <a:rPr kumimoji="0" lang="zh-CN" altLang="en-US" sz="2400" kern="0">
                <a:latin typeface="黑体" pitchFamily="2" charset="-122"/>
                <a:ea typeface="黑体" pitchFamily="2" charset="-122"/>
              </a:rPr>
              <a:t>资源有序分配法</a:t>
            </a:r>
          </a:p>
          <a:p>
            <a:pPr marL="609600" indent="-609600" eaLnBrk="1" hangingPunct="1">
              <a:lnSpc>
                <a:spcPct val="90000"/>
              </a:lnSpc>
              <a:buClr>
                <a:schemeClr val="tx1"/>
              </a:buClr>
              <a:buFontTx/>
              <a:buNone/>
            </a:pPr>
            <a:r>
              <a:rPr kumimoji="0" lang="zh-CN" altLang="en-US" sz="2400" kern="0">
                <a:latin typeface="黑体" pitchFamily="2" charset="-122"/>
                <a:ea typeface="黑体" pitchFamily="2" charset="-122"/>
              </a:rPr>
              <a:t>      </a:t>
            </a:r>
            <a:r>
              <a:rPr kumimoji="0" lang="en-US" altLang="zh-CN" sz="2400" kern="0">
                <a:latin typeface="黑体" pitchFamily="2" charset="-122"/>
                <a:ea typeface="黑体" pitchFamily="2" charset="-122"/>
              </a:rPr>
              <a:t>C. </a:t>
            </a:r>
            <a:r>
              <a:rPr kumimoji="0" lang="zh-CN" altLang="en-US" sz="2400" kern="0">
                <a:latin typeface="黑体" pitchFamily="2" charset="-122"/>
                <a:ea typeface="黑体" pitchFamily="2" charset="-122"/>
              </a:rPr>
              <a:t>死锁检测法      </a:t>
            </a:r>
            <a:r>
              <a:rPr kumimoji="0" lang="en-US" altLang="zh-CN" sz="2400" kern="0">
                <a:latin typeface="黑体" pitchFamily="2" charset="-122"/>
                <a:ea typeface="黑体" pitchFamily="2" charset="-122"/>
              </a:rPr>
              <a:t>D. </a:t>
            </a:r>
            <a:r>
              <a:rPr kumimoji="0" lang="zh-CN" altLang="en-US" sz="2400" kern="0">
                <a:latin typeface="黑体" pitchFamily="2" charset="-122"/>
                <a:ea typeface="黑体" pitchFamily="2" charset="-122"/>
              </a:rPr>
              <a:t>资源分配图化简法</a:t>
            </a:r>
          </a:p>
          <a:p>
            <a:pPr marL="609600" indent="-609600" eaLnBrk="1" hangingPunct="1">
              <a:lnSpc>
                <a:spcPct val="90000"/>
              </a:lnSpc>
              <a:buClr>
                <a:schemeClr val="tx1"/>
              </a:buClr>
              <a:buFontTx/>
              <a:buNone/>
            </a:pPr>
            <a:endParaRPr kumimoji="0" lang="zh-CN" altLang="en-US" sz="2400" kern="0">
              <a:latin typeface="黑体" pitchFamily="2" charset="-122"/>
              <a:ea typeface="黑体" pitchFamily="2" charset="-122"/>
            </a:endParaRPr>
          </a:p>
          <a:p>
            <a:pPr marL="609600" indent="-609600" eaLnBrk="1" hangingPunct="1">
              <a:lnSpc>
                <a:spcPct val="90000"/>
              </a:lnSpc>
              <a:buClr>
                <a:schemeClr val="tx1"/>
              </a:buClr>
              <a:buFontTx/>
              <a:buAutoNum type="arabicPeriod" startAt="9"/>
            </a:pPr>
            <a:r>
              <a:rPr kumimoji="0" lang="zh-CN" altLang="en-US" sz="2400" kern="0">
                <a:latin typeface="黑体" pitchFamily="2" charset="-122"/>
                <a:ea typeface="黑体" pitchFamily="2" charset="-122"/>
              </a:rPr>
              <a:t>进程的调度方式有两种，一种是</a:t>
            </a:r>
            <a:r>
              <a:rPr kumimoji="0" lang="en-US" altLang="zh-CN" sz="2400" kern="0">
                <a:latin typeface="黑体" pitchFamily="2" charset="-122"/>
                <a:ea typeface="黑体" pitchFamily="2" charset="-122"/>
              </a:rPr>
              <a:t>—— </a:t>
            </a:r>
            <a:r>
              <a:rPr kumimoji="0" lang="zh-CN" altLang="en-US" sz="2400" kern="0">
                <a:latin typeface="黑体" pitchFamily="2" charset="-122"/>
                <a:ea typeface="黑体" pitchFamily="2" charset="-122"/>
              </a:rPr>
              <a:t>，另一种是</a:t>
            </a:r>
            <a:r>
              <a:rPr kumimoji="0" lang="en-US" altLang="zh-CN" sz="2400" kern="0">
                <a:latin typeface="黑体" pitchFamily="2" charset="-122"/>
                <a:ea typeface="黑体" pitchFamily="2" charset="-122"/>
              </a:rPr>
              <a:t>—— </a:t>
            </a:r>
            <a:r>
              <a:rPr kumimoji="0" lang="zh-CN" altLang="en-US" sz="2400" kern="0">
                <a:latin typeface="黑体" pitchFamily="2" charset="-122"/>
                <a:ea typeface="黑体" pitchFamily="2" charset="-122"/>
              </a:rPr>
              <a:t>。</a:t>
            </a:r>
          </a:p>
          <a:p>
            <a:pPr marL="609600" indent="-609600" eaLnBrk="1" hangingPunct="1">
              <a:lnSpc>
                <a:spcPct val="90000"/>
              </a:lnSpc>
              <a:buClr>
                <a:schemeClr val="tx1"/>
              </a:buClr>
              <a:buFontTx/>
              <a:buAutoNum type="arabicPeriod" startAt="9"/>
            </a:pPr>
            <a:endParaRPr kumimoji="0" lang="en-US" altLang="zh-CN" sz="2400" kern="0" dirty="0">
              <a:latin typeface="黑体" pitchFamily="2" charset="-122"/>
              <a:ea typeface="黑体" pitchFamily="2" charset="-122"/>
            </a:endParaRPr>
          </a:p>
        </p:txBody>
      </p:sp>
    </p:spTree>
    <p:extLst>
      <p:ext uri="{BB962C8B-B14F-4D97-AF65-F5344CB8AC3E}">
        <p14:creationId xmlns:p14="http://schemas.microsoft.com/office/powerpoint/2010/main" val="137724665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第三章测验</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 xmlns:a16="http://schemas.microsoft.com/office/drawing/2014/main" id="{0AB7C6CF-4C5E-4655-B52C-72956A8A9846}"/>
              </a:ext>
            </a:extLst>
          </p:cNvPr>
          <p:cNvSpPr txBox="1">
            <a:spLocks noChangeArrowheads="1"/>
          </p:cNvSpPr>
          <p:nvPr/>
        </p:nvSpPr>
        <p:spPr bwMode="auto">
          <a:xfrm>
            <a:off x="685800" y="1341438"/>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marL="609600" indent="-609600" eaLnBrk="1" hangingPunct="1">
              <a:lnSpc>
                <a:spcPct val="90000"/>
              </a:lnSpc>
              <a:buClr>
                <a:schemeClr val="tx1"/>
              </a:buClr>
              <a:buFontTx/>
              <a:buAutoNum type="arabicPeriod" startAt="10"/>
            </a:pPr>
            <a:r>
              <a:rPr kumimoji="0" lang="zh-CN" altLang="en-US" sz="2400" kern="0">
                <a:latin typeface="黑体" pitchFamily="2" charset="-122"/>
                <a:ea typeface="黑体" pitchFamily="2" charset="-122"/>
              </a:rPr>
              <a:t>在有</a:t>
            </a:r>
            <a:r>
              <a:rPr kumimoji="0" lang="en-US" altLang="zh-CN" sz="2400" kern="0">
                <a:latin typeface="黑体" pitchFamily="2" charset="-122"/>
                <a:ea typeface="黑体" pitchFamily="2" charset="-122"/>
              </a:rPr>
              <a:t>m</a:t>
            </a:r>
            <a:r>
              <a:rPr kumimoji="0" lang="zh-CN" altLang="en-US" sz="2400" kern="0">
                <a:latin typeface="黑体" pitchFamily="2" charset="-122"/>
                <a:ea typeface="黑体" pitchFamily="2" charset="-122"/>
              </a:rPr>
              <a:t>个进程的系统中出现死锁时，死锁进程的个数应该满足的条件是</a:t>
            </a:r>
            <a:r>
              <a:rPr kumimoji="0" lang="en-US" altLang="zh-CN" sz="2400" kern="0">
                <a:latin typeface="黑体" pitchFamily="2" charset="-122"/>
                <a:ea typeface="黑体" pitchFamily="2" charset="-122"/>
              </a:rPr>
              <a:t>——</a:t>
            </a:r>
            <a:r>
              <a:rPr kumimoji="0" lang="zh-CN" altLang="en-US" sz="2400" kern="0">
                <a:latin typeface="黑体" pitchFamily="2" charset="-122"/>
                <a:ea typeface="黑体" pitchFamily="2" charset="-122"/>
              </a:rPr>
              <a:t>。</a:t>
            </a:r>
          </a:p>
          <a:p>
            <a:pPr marL="609600" indent="-609600" eaLnBrk="1" hangingPunct="1">
              <a:lnSpc>
                <a:spcPct val="90000"/>
              </a:lnSpc>
              <a:buClr>
                <a:schemeClr val="tx1"/>
              </a:buClr>
              <a:buFontTx/>
              <a:buNone/>
            </a:pPr>
            <a:endParaRPr kumimoji="0" lang="zh-CN" altLang="en-US" sz="2400" kern="0">
              <a:latin typeface="黑体" pitchFamily="2" charset="-122"/>
              <a:ea typeface="黑体" pitchFamily="2" charset="-122"/>
            </a:endParaRPr>
          </a:p>
          <a:p>
            <a:pPr marL="609600" indent="-609600" eaLnBrk="1" hangingPunct="1">
              <a:lnSpc>
                <a:spcPct val="90000"/>
              </a:lnSpc>
              <a:buClr>
                <a:schemeClr val="tx1"/>
              </a:buClr>
              <a:buFontTx/>
              <a:buAutoNum type="arabicPeriod" startAt="11"/>
            </a:pPr>
            <a:r>
              <a:rPr kumimoji="0" lang="zh-CN" altLang="en-US" sz="2400" kern="0">
                <a:latin typeface="黑体" pitchFamily="2" charset="-122"/>
                <a:ea typeface="黑体" pitchFamily="2" charset="-122"/>
              </a:rPr>
              <a:t>对待死锁，一般考虑死锁的预防、避免、检测和解除四个问题。典型的银行家算法是属于 </a:t>
            </a:r>
            <a:r>
              <a:rPr kumimoji="0" lang="en-US" altLang="zh-CN" sz="2400" kern="0">
                <a:latin typeface="黑体" pitchFamily="2" charset="-122"/>
                <a:ea typeface="黑体" pitchFamily="2" charset="-122"/>
              </a:rPr>
              <a:t>——</a:t>
            </a:r>
            <a:r>
              <a:rPr kumimoji="0" lang="zh-CN" altLang="en-US" sz="2400" kern="0">
                <a:latin typeface="黑体" pitchFamily="2" charset="-122"/>
                <a:ea typeface="黑体" pitchFamily="2" charset="-122"/>
              </a:rPr>
              <a:t>，破坏环路等待条件是属于</a:t>
            </a:r>
            <a:r>
              <a:rPr kumimoji="0" lang="en-US" altLang="zh-CN" sz="2400" kern="0">
                <a:latin typeface="黑体" pitchFamily="2" charset="-122"/>
                <a:ea typeface="黑体" pitchFamily="2" charset="-122"/>
              </a:rPr>
              <a:t>——</a:t>
            </a:r>
            <a:r>
              <a:rPr kumimoji="0" lang="zh-CN" altLang="en-US" sz="2400" kern="0">
                <a:latin typeface="黑体" pitchFamily="2" charset="-122"/>
                <a:ea typeface="黑体" pitchFamily="2" charset="-122"/>
              </a:rPr>
              <a:t>，而剥夺资源是</a:t>
            </a:r>
            <a:r>
              <a:rPr kumimoji="0" lang="en-US" altLang="zh-CN" sz="2400" kern="0">
                <a:latin typeface="黑体" pitchFamily="2" charset="-122"/>
                <a:ea typeface="黑体" pitchFamily="2" charset="-122"/>
              </a:rPr>
              <a:t>——</a:t>
            </a:r>
            <a:r>
              <a:rPr kumimoji="0" lang="zh-CN" altLang="en-US" sz="2400" kern="0">
                <a:latin typeface="黑体" pitchFamily="2" charset="-122"/>
                <a:ea typeface="黑体" pitchFamily="2" charset="-122"/>
              </a:rPr>
              <a:t>的基本方法。</a:t>
            </a:r>
          </a:p>
        </p:txBody>
      </p:sp>
    </p:spTree>
    <p:extLst>
      <p:ext uri="{BB962C8B-B14F-4D97-AF65-F5344CB8AC3E}">
        <p14:creationId xmlns:p14="http://schemas.microsoft.com/office/powerpoint/2010/main" val="32855182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第三章测验</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 xmlns:a16="http://schemas.microsoft.com/office/drawing/2014/main" id="{7986C272-791A-4D21-82B3-A13E811DCEEA}"/>
              </a:ext>
            </a:extLst>
          </p:cNvPr>
          <p:cNvSpPr txBox="1">
            <a:spLocks noChangeArrowheads="1"/>
          </p:cNvSpPr>
          <p:nvPr/>
        </p:nvSpPr>
        <p:spPr bwMode="auto">
          <a:xfrm>
            <a:off x="611188" y="1052513"/>
            <a:ext cx="8064500" cy="56165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marL="812800" indent="-812800" eaLnBrk="1" hangingPunct="1">
              <a:lnSpc>
                <a:spcPct val="90000"/>
              </a:lnSpc>
              <a:buClr>
                <a:schemeClr val="tx1"/>
              </a:buClr>
              <a:buFontTx/>
              <a:buAutoNum type="arabicPeriod" startAt="12"/>
            </a:pPr>
            <a:r>
              <a:rPr kumimoji="0" lang="zh-CN" altLang="en-US" sz="2000" kern="0">
                <a:latin typeface="黑体" pitchFamily="2" charset="-122"/>
                <a:ea typeface="黑体" pitchFamily="2" charset="-122"/>
              </a:rPr>
              <a:t>设在批处理系统中有</a:t>
            </a:r>
            <a:r>
              <a:rPr kumimoji="0" lang="en-US" altLang="zh-CN" sz="2000" kern="0">
                <a:latin typeface="黑体" pitchFamily="2" charset="-122"/>
                <a:ea typeface="黑体" pitchFamily="2" charset="-122"/>
              </a:rPr>
              <a:t>4</a:t>
            </a:r>
            <a:r>
              <a:rPr kumimoji="0" lang="zh-CN" altLang="en-US" sz="2000" kern="0">
                <a:latin typeface="黑体" pitchFamily="2" charset="-122"/>
                <a:ea typeface="黑体" pitchFamily="2" charset="-122"/>
              </a:rPr>
              <a:t>道作业，它们进入系统的时刻及运行时间如下：</a:t>
            </a:r>
          </a:p>
          <a:p>
            <a:pPr marL="812800" indent="-812800" eaLnBrk="1" hangingPunct="1">
              <a:lnSpc>
                <a:spcPct val="90000"/>
              </a:lnSpc>
              <a:buClr>
                <a:schemeClr val="tx1"/>
              </a:buClr>
              <a:buFont typeface="Wingdings" pitchFamily="2" charset="2"/>
              <a:buNone/>
            </a:pPr>
            <a:r>
              <a:rPr kumimoji="0" lang="zh-CN" altLang="en-US" sz="2000" kern="0">
                <a:latin typeface="黑体" pitchFamily="2" charset="-122"/>
                <a:ea typeface="黑体" pitchFamily="2" charset="-122"/>
              </a:rPr>
              <a:t>       作业号          进入时刻（</a:t>
            </a:r>
            <a:r>
              <a:rPr kumimoji="0" lang="en-US" altLang="zh-CN" sz="2000" kern="0">
                <a:latin typeface="黑体" pitchFamily="2" charset="-122"/>
                <a:ea typeface="黑体" pitchFamily="2" charset="-122"/>
              </a:rPr>
              <a:t>h</a:t>
            </a:r>
            <a:r>
              <a:rPr kumimoji="0" lang="zh-CN" altLang="en-US" sz="2000" kern="0">
                <a:latin typeface="黑体" pitchFamily="2" charset="-122"/>
                <a:ea typeface="黑体" pitchFamily="2" charset="-122"/>
              </a:rPr>
              <a:t>）         运行时间（</a:t>
            </a:r>
            <a:r>
              <a:rPr kumimoji="0" lang="en-US" altLang="zh-CN" sz="2000" kern="0">
                <a:latin typeface="黑体" pitchFamily="2" charset="-122"/>
                <a:ea typeface="黑体" pitchFamily="2" charset="-122"/>
              </a:rPr>
              <a:t>h</a:t>
            </a:r>
            <a:r>
              <a:rPr kumimoji="0" lang="zh-CN" altLang="en-US" sz="2000" kern="0">
                <a:latin typeface="黑体" pitchFamily="2" charset="-122"/>
                <a:ea typeface="黑体" pitchFamily="2" charset="-122"/>
              </a:rPr>
              <a:t>）</a:t>
            </a:r>
          </a:p>
          <a:p>
            <a:pPr marL="812800" indent="-812800" eaLnBrk="1" hangingPunct="1">
              <a:lnSpc>
                <a:spcPct val="90000"/>
              </a:lnSpc>
              <a:buClr>
                <a:schemeClr val="tx1"/>
              </a:buClr>
              <a:buFont typeface="Wingdings" pitchFamily="2" charset="2"/>
              <a:buNone/>
            </a:pPr>
            <a:r>
              <a:rPr kumimoji="0" lang="zh-CN" altLang="en-US" sz="2000" kern="0">
                <a:latin typeface="黑体" pitchFamily="2" charset="-122"/>
                <a:ea typeface="黑体" pitchFamily="2" charset="-122"/>
              </a:rPr>
              <a:t>       </a:t>
            </a:r>
            <a:r>
              <a:rPr kumimoji="0" lang="en-US" altLang="zh-CN" sz="2000" kern="0">
                <a:latin typeface="黑体" pitchFamily="2" charset="-122"/>
                <a:ea typeface="黑体" pitchFamily="2" charset="-122"/>
              </a:rPr>
              <a:t>1                 8.00                   2.00</a:t>
            </a:r>
          </a:p>
          <a:p>
            <a:pPr marL="812800" indent="-812800" eaLnBrk="1" hangingPunct="1">
              <a:lnSpc>
                <a:spcPct val="90000"/>
              </a:lnSpc>
              <a:buClr>
                <a:schemeClr val="tx1"/>
              </a:buClr>
              <a:buFont typeface="Wingdings" pitchFamily="2" charset="2"/>
              <a:buNone/>
            </a:pPr>
            <a:r>
              <a:rPr kumimoji="0" lang="en-US" altLang="zh-CN" sz="2000" kern="0">
                <a:latin typeface="黑体" pitchFamily="2" charset="-122"/>
                <a:ea typeface="黑体" pitchFamily="2" charset="-122"/>
              </a:rPr>
              <a:t>       2                 8.50                   0.50</a:t>
            </a:r>
          </a:p>
          <a:p>
            <a:pPr marL="812800" indent="-812800" eaLnBrk="1" hangingPunct="1">
              <a:lnSpc>
                <a:spcPct val="90000"/>
              </a:lnSpc>
              <a:buClr>
                <a:schemeClr val="tx1"/>
              </a:buClr>
              <a:buFont typeface="Wingdings" pitchFamily="2" charset="2"/>
              <a:buNone/>
            </a:pPr>
            <a:r>
              <a:rPr kumimoji="0" lang="en-US" altLang="zh-CN" sz="2000" kern="0">
                <a:latin typeface="黑体" pitchFamily="2" charset="-122"/>
                <a:ea typeface="黑体" pitchFamily="2" charset="-122"/>
              </a:rPr>
              <a:t>       3                 9.00                   0.10</a:t>
            </a:r>
          </a:p>
          <a:p>
            <a:pPr marL="812800" indent="-812800" eaLnBrk="1" hangingPunct="1">
              <a:lnSpc>
                <a:spcPct val="90000"/>
              </a:lnSpc>
              <a:buClr>
                <a:schemeClr val="tx1"/>
              </a:buClr>
              <a:buFont typeface="Wingdings" pitchFamily="2" charset="2"/>
              <a:buNone/>
            </a:pPr>
            <a:r>
              <a:rPr kumimoji="0" lang="en-US" altLang="zh-CN" sz="2000" kern="0">
                <a:latin typeface="黑体" pitchFamily="2" charset="-122"/>
                <a:ea typeface="黑体" pitchFamily="2" charset="-122"/>
              </a:rPr>
              <a:t>       4                 9.50                   0.20</a:t>
            </a:r>
          </a:p>
          <a:p>
            <a:pPr marL="812800" indent="-812800" eaLnBrk="1" hangingPunct="1">
              <a:lnSpc>
                <a:spcPct val="90000"/>
              </a:lnSpc>
              <a:buClr>
                <a:schemeClr val="tx1"/>
              </a:buClr>
              <a:buFont typeface="Wingdings" pitchFamily="2" charset="2"/>
              <a:buNone/>
            </a:pPr>
            <a:r>
              <a:rPr kumimoji="0" lang="en-US" altLang="zh-CN" sz="2000" kern="0">
                <a:latin typeface="黑体" pitchFamily="2" charset="-122"/>
                <a:ea typeface="黑体" pitchFamily="2" charset="-122"/>
              </a:rPr>
              <a:t>         </a:t>
            </a:r>
            <a:r>
              <a:rPr kumimoji="0" lang="zh-CN" altLang="en-US" sz="2000" kern="0">
                <a:latin typeface="黑体" pitchFamily="2" charset="-122"/>
                <a:ea typeface="黑体" pitchFamily="2" charset="-122"/>
              </a:rPr>
              <a:t>设系统每次只选择一个作业装入主机，分别给出下列算法中这组作业的运行顺序，平均周转时间和平均带权周转时间：</a:t>
            </a:r>
            <a:r>
              <a:rPr kumimoji="0" lang="en-US" altLang="zh-CN" sz="2000" kern="0">
                <a:latin typeface="黑体" pitchFamily="2" charset="-122"/>
                <a:ea typeface="黑体" pitchFamily="2" charset="-122"/>
              </a:rPr>
              <a:t>FCFS</a:t>
            </a:r>
            <a:r>
              <a:rPr kumimoji="0" lang="zh-CN" altLang="en-US" sz="2000" kern="0">
                <a:latin typeface="黑体" pitchFamily="2" charset="-122"/>
                <a:ea typeface="黑体" pitchFamily="2" charset="-122"/>
              </a:rPr>
              <a:t>、</a:t>
            </a:r>
            <a:r>
              <a:rPr kumimoji="0" lang="en-US" altLang="zh-CN" sz="2000" kern="0">
                <a:latin typeface="黑体" pitchFamily="2" charset="-122"/>
                <a:ea typeface="黑体" pitchFamily="2" charset="-122"/>
              </a:rPr>
              <a:t>SJF</a:t>
            </a:r>
            <a:r>
              <a:rPr kumimoji="0" lang="zh-CN" altLang="en-US" sz="2000" kern="0">
                <a:latin typeface="黑体" pitchFamily="2" charset="-122"/>
                <a:ea typeface="黑体" pitchFamily="2" charset="-122"/>
              </a:rPr>
              <a:t>、</a:t>
            </a:r>
            <a:r>
              <a:rPr kumimoji="0" lang="en-US" altLang="zh-CN" sz="2000" kern="0">
                <a:latin typeface="黑体" pitchFamily="2" charset="-122"/>
                <a:ea typeface="黑体" pitchFamily="2" charset="-122"/>
              </a:rPr>
              <a:t>HRRN</a:t>
            </a:r>
            <a:r>
              <a:rPr kumimoji="0" lang="zh-CN" altLang="en-US" sz="2000" kern="0">
                <a:latin typeface="黑体" pitchFamily="2" charset="-122"/>
                <a:ea typeface="黑体" pitchFamily="2" charset="-122"/>
              </a:rPr>
              <a:t>。</a:t>
            </a:r>
            <a:endParaRPr kumimoji="0" lang="zh-CN" altLang="en-US" sz="2000" kern="0" dirty="0">
              <a:latin typeface="黑体" pitchFamily="2" charset="-122"/>
              <a:ea typeface="黑体" pitchFamily="2" charset="-122"/>
            </a:endParaRPr>
          </a:p>
        </p:txBody>
      </p:sp>
    </p:spTree>
    <p:extLst>
      <p:ext uri="{BB962C8B-B14F-4D97-AF65-F5344CB8AC3E}">
        <p14:creationId xmlns:p14="http://schemas.microsoft.com/office/powerpoint/2010/main" val="308710359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第三章测验</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Rectangle 4">
            <a:extLst>
              <a:ext uri="{FF2B5EF4-FFF2-40B4-BE49-F238E27FC236}">
                <a16:creationId xmlns="" xmlns:a16="http://schemas.microsoft.com/office/drawing/2014/main" id="{1A974084-23C8-4082-BB9C-58112735D30D}"/>
              </a:ext>
            </a:extLst>
          </p:cNvPr>
          <p:cNvSpPr>
            <a:spLocks noChangeArrowheads="1"/>
          </p:cNvSpPr>
          <p:nvPr/>
        </p:nvSpPr>
        <p:spPr bwMode="auto">
          <a:xfrm>
            <a:off x="685800" y="483443"/>
            <a:ext cx="7772400" cy="1143000"/>
          </a:xfrm>
          <a:prstGeom prst="rect">
            <a:avLst/>
          </a:prstGeom>
          <a:noFill/>
          <a:ln w="9525">
            <a:noFill/>
            <a:miter lim="800000"/>
            <a:headEnd/>
            <a:tailEnd/>
          </a:ln>
        </p:spPr>
        <p:txBody>
          <a:bodyPr anchor="ctr"/>
          <a:lstStyle/>
          <a:p>
            <a:pPr algn="l"/>
            <a:r>
              <a:rPr kumimoji="0" lang="en-US" altLang="zh-CN" sz="3200" b="1" dirty="0">
                <a:solidFill>
                  <a:schemeClr val="tx1"/>
                </a:solidFill>
                <a:latin typeface="宋体" charset="-122"/>
                <a:ea typeface="宋体" charset="-122"/>
              </a:rPr>
              <a:t>12</a:t>
            </a:r>
            <a:r>
              <a:rPr kumimoji="0" lang="zh-CN" altLang="en-US" sz="3200" b="1" dirty="0">
                <a:solidFill>
                  <a:schemeClr val="tx1"/>
                </a:solidFill>
                <a:latin typeface="宋体" charset="-122"/>
                <a:ea typeface="宋体" charset="-122"/>
              </a:rPr>
              <a:t>题答案</a:t>
            </a:r>
          </a:p>
        </p:txBody>
      </p:sp>
      <p:sp>
        <p:nvSpPr>
          <p:cNvPr id="4" name="Rectangle 5">
            <a:extLst>
              <a:ext uri="{FF2B5EF4-FFF2-40B4-BE49-F238E27FC236}">
                <a16:creationId xmlns="" xmlns:a16="http://schemas.microsoft.com/office/drawing/2014/main" id="{A7C76F22-F314-4C23-8CD7-2EF4C4A6497F}"/>
              </a:ext>
            </a:extLst>
          </p:cNvPr>
          <p:cNvSpPr>
            <a:spLocks noChangeArrowheads="1"/>
          </p:cNvSpPr>
          <p:nvPr/>
        </p:nvSpPr>
        <p:spPr bwMode="auto">
          <a:xfrm>
            <a:off x="457200" y="1776413"/>
            <a:ext cx="8304213" cy="4471987"/>
          </a:xfrm>
          <a:prstGeom prst="rect">
            <a:avLst/>
          </a:prstGeom>
          <a:noFill/>
          <a:ln w="9525">
            <a:noFill/>
            <a:miter lim="800000"/>
            <a:headEnd/>
            <a:tailEnd/>
          </a:ln>
        </p:spPr>
        <p:txBody>
          <a:bodyPr/>
          <a:lstStyle/>
          <a:p>
            <a:pPr marL="342900" indent="-342900" algn="l">
              <a:lnSpc>
                <a:spcPct val="90000"/>
              </a:lnSpc>
              <a:spcBef>
                <a:spcPct val="20000"/>
              </a:spcBef>
              <a:buClr>
                <a:srgbClr val="F4E7ED"/>
              </a:buClr>
              <a:buSzPct val="75000"/>
              <a:buFont typeface="Wingdings" pitchFamily="2" charset="2"/>
              <a:buChar char="n"/>
            </a:pPr>
            <a:r>
              <a:rPr kumimoji="0" lang="en-US" altLang="zh-CN" sz="2800" b="1" dirty="0">
                <a:solidFill>
                  <a:schemeClr val="tx1"/>
                </a:solidFill>
                <a:latin typeface="Arial" charset="0"/>
                <a:ea typeface="宋体" charset="-122"/>
              </a:rPr>
              <a:t>FCFS</a:t>
            </a:r>
            <a:r>
              <a:rPr kumimoji="0" lang="en-US" altLang="zh-CN" sz="2800" dirty="0">
                <a:solidFill>
                  <a:schemeClr val="tx1"/>
                </a:solidFill>
                <a:latin typeface="Arial" charset="0"/>
                <a:ea typeface="宋体" charset="-122"/>
              </a:rPr>
              <a:t>      </a:t>
            </a:r>
            <a:r>
              <a:rPr kumimoji="0" lang="zh-CN" altLang="en-US" sz="2800" dirty="0">
                <a:solidFill>
                  <a:schemeClr val="tx1"/>
                </a:solidFill>
                <a:latin typeface="Arial" charset="0"/>
                <a:ea typeface="宋体" charset="-122"/>
              </a:rPr>
              <a:t>作业运行顺序：</a:t>
            </a:r>
            <a:r>
              <a:rPr kumimoji="0" lang="en-US" altLang="zh-CN" sz="2800" b="1" dirty="0">
                <a:solidFill>
                  <a:schemeClr val="tx1"/>
                </a:solidFill>
                <a:latin typeface="Arial" charset="0"/>
                <a:ea typeface="宋体" charset="-122"/>
              </a:rPr>
              <a:t>1</a:t>
            </a:r>
            <a:r>
              <a:rPr kumimoji="0" lang="zh-CN" altLang="en-US" sz="2800" b="1" dirty="0">
                <a:solidFill>
                  <a:schemeClr val="tx1"/>
                </a:solidFill>
                <a:latin typeface="Arial" charset="0"/>
                <a:ea typeface="宋体" charset="-122"/>
              </a:rPr>
              <a:t>，</a:t>
            </a:r>
            <a:r>
              <a:rPr kumimoji="0" lang="en-US" altLang="zh-CN" sz="2800" b="1" dirty="0">
                <a:solidFill>
                  <a:schemeClr val="tx1"/>
                </a:solidFill>
                <a:latin typeface="Arial" charset="0"/>
                <a:ea typeface="宋体" charset="-122"/>
              </a:rPr>
              <a:t>2</a:t>
            </a:r>
            <a:r>
              <a:rPr kumimoji="0" lang="zh-CN" altLang="en-US" sz="2800" b="1" dirty="0">
                <a:solidFill>
                  <a:schemeClr val="tx1"/>
                </a:solidFill>
                <a:latin typeface="Arial" charset="0"/>
                <a:ea typeface="宋体" charset="-122"/>
              </a:rPr>
              <a:t>，</a:t>
            </a:r>
            <a:r>
              <a:rPr kumimoji="0" lang="en-US" altLang="zh-CN" sz="2800" b="1" dirty="0">
                <a:solidFill>
                  <a:schemeClr val="tx1"/>
                </a:solidFill>
                <a:latin typeface="Arial" charset="0"/>
                <a:ea typeface="宋体" charset="-122"/>
              </a:rPr>
              <a:t>3</a:t>
            </a:r>
            <a:r>
              <a:rPr kumimoji="0" lang="zh-CN" altLang="en-US" sz="2800" b="1" dirty="0">
                <a:solidFill>
                  <a:schemeClr val="tx1"/>
                </a:solidFill>
                <a:latin typeface="Arial" charset="0"/>
                <a:ea typeface="宋体" charset="-122"/>
              </a:rPr>
              <a:t>，</a:t>
            </a:r>
            <a:r>
              <a:rPr kumimoji="0" lang="en-US" altLang="zh-CN" sz="2800" b="1" dirty="0">
                <a:solidFill>
                  <a:schemeClr val="tx1"/>
                </a:solidFill>
                <a:latin typeface="Arial" charset="0"/>
                <a:ea typeface="宋体" charset="-122"/>
              </a:rPr>
              <a:t>4</a:t>
            </a:r>
          </a:p>
          <a:p>
            <a:pPr marL="342900" indent="-342900" algn="l">
              <a:lnSpc>
                <a:spcPct val="90000"/>
              </a:lnSpc>
              <a:spcBef>
                <a:spcPct val="20000"/>
              </a:spcBef>
              <a:buClr>
                <a:srgbClr val="F4E7ED"/>
              </a:buClr>
              <a:buSzPct val="75000"/>
              <a:buFont typeface="Wingdings" pitchFamily="2" charset="2"/>
              <a:buNone/>
            </a:pPr>
            <a:r>
              <a:rPr kumimoji="0" lang="en-US" altLang="zh-CN" sz="2800" dirty="0">
                <a:solidFill>
                  <a:schemeClr val="tx1"/>
                </a:solidFill>
                <a:latin typeface="Arial" charset="0"/>
                <a:ea typeface="宋体" charset="-122"/>
              </a:rPr>
              <a:t>                    </a:t>
            </a:r>
            <a:r>
              <a:rPr kumimoji="0" lang="zh-CN" altLang="en-US" sz="2800" dirty="0">
                <a:solidFill>
                  <a:schemeClr val="tx1"/>
                </a:solidFill>
                <a:latin typeface="Arial" charset="0"/>
                <a:ea typeface="宋体" charset="-122"/>
              </a:rPr>
              <a:t>平均周转时间：                       </a:t>
            </a:r>
            <a:r>
              <a:rPr kumimoji="0" lang="en-US" altLang="zh-CN" sz="2800" b="1" dirty="0">
                <a:solidFill>
                  <a:schemeClr val="tx1"/>
                </a:solidFill>
                <a:latin typeface="Arial" charset="0"/>
                <a:ea typeface="宋体" charset="-122"/>
              </a:rPr>
              <a:t>=1.725</a:t>
            </a:r>
          </a:p>
          <a:p>
            <a:pPr marL="342900" indent="-342900" algn="l">
              <a:lnSpc>
                <a:spcPct val="90000"/>
              </a:lnSpc>
              <a:spcBef>
                <a:spcPct val="20000"/>
              </a:spcBef>
              <a:buClr>
                <a:srgbClr val="F4E7ED"/>
              </a:buClr>
              <a:buSzPct val="75000"/>
              <a:buFont typeface="Wingdings" pitchFamily="2" charset="2"/>
              <a:buNone/>
            </a:pPr>
            <a:r>
              <a:rPr kumimoji="0" lang="en-US" altLang="zh-CN" sz="2800" dirty="0">
                <a:solidFill>
                  <a:schemeClr val="tx1"/>
                </a:solidFill>
                <a:latin typeface="Arial" charset="0"/>
                <a:ea typeface="宋体" charset="-122"/>
              </a:rPr>
              <a:t>                    </a:t>
            </a:r>
            <a:r>
              <a:rPr kumimoji="0" lang="zh-CN" altLang="en-US" sz="2800" dirty="0">
                <a:solidFill>
                  <a:schemeClr val="tx1"/>
                </a:solidFill>
                <a:latin typeface="Arial" charset="0"/>
                <a:ea typeface="宋体" charset="-122"/>
              </a:rPr>
              <a:t>平均带权周转时间：                 </a:t>
            </a:r>
            <a:r>
              <a:rPr kumimoji="0" lang="en-US" altLang="zh-CN" sz="2800" b="1" dirty="0">
                <a:solidFill>
                  <a:schemeClr val="tx1"/>
                </a:solidFill>
                <a:latin typeface="Arial" charset="0"/>
                <a:ea typeface="宋体" charset="-122"/>
              </a:rPr>
              <a:t>=6.875</a:t>
            </a:r>
          </a:p>
          <a:p>
            <a:pPr marL="342900" indent="-342900" algn="l">
              <a:lnSpc>
                <a:spcPct val="90000"/>
              </a:lnSpc>
              <a:spcBef>
                <a:spcPct val="20000"/>
              </a:spcBef>
              <a:buClr>
                <a:srgbClr val="F4E7ED"/>
              </a:buClr>
              <a:buSzPct val="75000"/>
              <a:buFont typeface="Wingdings" pitchFamily="2" charset="2"/>
              <a:buChar char="n"/>
            </a:pPr>
            <a:r>
              <a:rPr kumimoji="0" lang="en-US" altLang="zh-CN" sz="2800" b="1" dirty="0">
                <a:solidFill>
                  <a:schemeClr val="tx1"/>
                </a:solidFill>
                <a:latin typeface="Arial" charset="0"/>
                <a:ea typeface="宋体" charset="-122"/>
              </a:rPr>
              <a:t>SJF</a:t>
            </a:r>
            <a:r>
              <a:rPr kumimoji="0" lang="en-US" altLang="zh-CN" sz="2800" dirty="0">
                <a:solidFill>
                  <a:schemeClr val="tx1"/>
                </a:solidFill>
                <a:latin typeface="Arial" charset="0"/>
                <a:ea typeface="宋体" charset="-122"/>
              </a:rPr>
              <a:t>         </a:t>
            </a:r>
            <a:r>
              <a:rPr kumimoji="0" lang="zh-CN" altLang="en-US" sz="2800" dirty="0">
                <a:solidFill>
                  <a:schemeClr val="tx1"/>
                </a:solidFill>
                <a:latin typeface="Arial" charset="0"/>
                <a:ea typeface="宋体" charset="-122"/>
              </a:rPr>
              <a:t>作业运行顺序：</a:t>
            </a:r>
            <a:r>
              <a:rPr kumimoji="0" lang="en-US" altLang="zh-CN" sz="2800" b="1" dirty="0">
                <a:solidFill>
                  <a:schemeClr val="tx1"/>
                </a:solidFill>
                <a:latin typeface="Arial" charset="0"/>
                <a:ea typeface="宋体" charset="-122"/>
              </a:rPr>
              <a:t>1</a:t>
            </a:r>
            <a:r>
              <a:rPr kumimoji="0" lang="zh-CN" altLang="en-US" sz="2800" b="1" dirty="0">
                <a:solidFill>
                  <a:schemeClr val="tx1"/>
                </a:solidFill>
                <a:latin typeface="Arial" charset="0"/>
                <a:ea typeface="宋体" charset="-122"/>
              </a:rPr>
              <a:t>，</a:t>
            </a:r>
            <a:r>
              <a:rPr kumimoji="0" lang="en-US" altLang="zh-CN" sz="2800" b="1" dirty="0">
                <a:solidFill>
                  <a:schemeClr val="tx1"/>
                </a:solidFill>
                <a:latin typeface="Arial" charset="0"/>
                <a:ea typeface="宋体" charset="-122"/>
              </a:rPr>
              <a:t>3</a:t>
            </a:r>
            <a:r>
              <a:rPr kumimoji="0" lang="zh-CN" altLang="en-US" sz="2800" b="1" dirty="0">
                <a:solidFill>
                  <a:schemeClr val="tx1"/>
                </a:solidFill>
                <a:latin typeface="Arial" charset="0"/>
                <a:ea typeface="宋体" charset="-122"/>
              </a:rPr>
              <a:t>，</a:t>
            </a:r>
            <a:r>
              <a:rPr kumimoji="0" lang="en-US" altLang="zh-CN" sz="2800" b="1" dirty="0">
                <a:solidFill>
                  <a:schemeClr val="tx1"/>
                </a:solidFill>
                <a:latin typeface="Arial" charset="0"/>
                <a:ea typeface="宋体" charset="-122"/>
              </a:rPr>
              <a:t>4</a:t>
            </a:r>
            <a:r>
              <a:rPr kumimoji="0" lang="zh-CN" altLang="en-US" sz="2800" b="1" dirty="0">
                <a:solidFill>
                  <a:schemeClr val="tx1"/>
                </a:solidFill>
                <a:latin typeface="Arial" charset="0"/>
                <a:ea typeface="宋体" charset="-122"/>
              </a:rPr>
              <a:t>，</a:t>
            </a:r>
            <a:r>
              <a:rPr kumimoji="0" lang="en-US" altLang="zh-CN" sz="2800" b="1" dirty="0">
                <a:solidFill>
                  <a:schemeClr val="tx1"/>
                </a:solidFill>
                <a:latin typeface="Arial" charset="0"/>
                <a:ea typeface="宋体" charset="-122"/>
              </a:rPr>
              <a:t>2</a:t>
            </a:r>
          </a:p>
          <a:p>
            <a:pPr marL="342900" indent="-342900" algn="l">
              <a:lnSpc>
                <a:spcPct val="90000"/>
              </a:lnSpc>
              <a:spcBef>
                <a:spcPct val="20000"/>
              </a:spcBef>
              <a:buClr>
                <a:srgbClr val="F4E7ED"/>
              </a:buClr>
              <a:buSzPct val="75000"/>
              <a:buFont typeface="Wingdings" pitchFamily="2" charset="2"/>
              <a:buNone/>
            </a:pPr>
            <a:r>
              <a:rPr kumimoji="0" lang="en-US" altLang="zh-CN" sz="2800" dirty="0">
                <a:solidFill>
                  <a:schemeClr val="tx1"/>
                </a:solidFill>
                <a:latin typeface="Arial" charset="0"/>
                <a:ea typeface="宋体" charset="-122"/>
              </a:rPr>
              <a:t>                    </a:t>
            </a:r>
            <a:r>
              <a:rPr kumimoji="0" lang="zh-CN" altLang="en-US" sz="2800" dirty="0">
                <a:solidFill>
                  <a:schemeClr val="tx1"/>
                </a:solidFill>
                <a:latin typeface="Arial" charset="0"/>
                <a:ea typeface="宋体" charset="-122"/>
              </a:rPr>
              <a:t>平均周转时间：                        </a:t>
            </a:r>
            <a:r>
              <a:rPr kumimoji="0" lang="en-US" altLang="zh-CN" sz="2800" b="1" dirty="0">
                <a:solidFill>
                  <a:schemeClr val="tx1"/>
                </a:solidFill>
                <a:latin typeface="Arial" charset="0"/>
                <a:ea typeface="宋体" charset="-122"/>
              </a:rPr>
              <a:t>=1.55</a:t>
            </a:r>
          </a:p>
          <a:p>
            <a:pPr marL="342900" indent="-342900" algn="l">
              <a:lnSpc>
                <a:spcPct val="90000"/>
              </a:lnSpc>
              <a:spcBef>
                <a:spcPct val="20000"/>
              </a:spcBef>
              <a:buClr>
                <a:srgbClr val="F4E7ED"/>
              </a:buClr>
              <a:buSzPct val="75000"/>
              <a:buFont typeface="Wingdings" pitchFamily="2" charset="2"/>
              <a:buNone/>
            </a:pPr>
            <a:r>
              <a:rPr kumimoji="0" lang="en-US" altLang="zh-CN" sz="2800" dirty="0">
                <a:solidFill>
                  <a:schemeClr val="tx1"/>
                </a:solidFill>
                <a:latin typeface="Arial" charset="0"/>
                <a:ea typeface="宋体" charset="-122"/>
              </a:rPr>
              <a:t>                    </a:t>
            </a:r>
            <a:r>
              <a:rPr kumimoji="0" lang="zh-CN" altLang="en-US" sz="2800" dirty="0">
                <a:solidFill>
                  <a:schemeClr val="tx1"/>
                </a:solidFill>
                <a:latin typeface="Arial" charset="0"/>
                <a:ea typeface="宋体" charset="-122"/>
              </a:rPr>
              <a:t>平均带权周转时间：                 </a:t>
            </a:r>
            <a:r>
              <a:rPr kumimoji="0" lang="en-US" altLang="zh-CN" sz="2800" b="1" dirty="0">
                <a:solidFill>
                  <a:schemeClr val="tx1"/>
                </a:solidFill>
                <a:latin typeface="Arial" charset="0"/>
                <a:ea typeface="宋体" charset="-122"/>
              </a:rPr>
              <a:t>=5.15</a:t>
            </a:r>
          </a:p>
          <a:p>
            <a:pPr marL="342900" indent="-342900" algn="l">
              <a:lnSpc>
                <a:spcPct val="90000"/>
              </a:lnSpc>
              <a:spcBef>
                <a:spcPct val="20000"/>
              </a:spcBef>
              <a:buClr>
                <a:srgbClr val="F4E7ED"/>
              </a:buClr>
              <a:buSzPct val="75000"/>
              <a:buFont typeface="Wingdings" pitchFamily="2" charset="2"/>
              <a:buChar char="n"/>
            </a:pPr>
            <a:r>
              <a:rPr kumimoji="0" lang="en-US" altLang="zh-CN" sz="2800" b="1" dirty="0">
                <a:solidFill>
                  <a:schemeClr val="tx1"/>
                </a:solidFill>
                <a:latin typeface="Arial" charset="0"/>
                <a:ea typeface="宋体" charset="-122"/>
              </a:rPr>
              <a:t>HRRN </a:t>
            </a:r>
            <a:r>
              <a:rPr kumimoji="0" lang="en-US" altLang="zh-CN" sz="2800" dirty="0">
                <a:solidFill>
                  <a:schemeClr val="tx1"/>
                </a:solidFill>
                <a:latin typeface="Arial" charset="0"/>
                <a:ea typeface="宋体" charset="-122"/>
              </a:rPr>
              <a:t>   </a:t>
            </a:r>
            <a:r>
              <a:rPr kumimoji="0" lang="zh-CN" altLang="en-US" sz="2800" dirty="0">
                <a:solidFill>
                  <a:schemeClr val="tx1"/>
                </a:solidFill>
                <a:latin typeface="Arial" charset="0"/>
                <a:ea typeface="宋体" charset="-122"/>
              </a:rPr>
              <a:t>作业运行顺序：</a:t>
            </a:r>
            <a:r>
              <a:rPr kumimoji="0" lang="en-US" altLang="zh-CN" sz="2800" b="1" dirty="0">
                <a:solidFill>
                  <a:schemeClr val="tx1"/>
                </a:solidFill>
                <a:latin typeface="Arial" charset="0"/>
                <a:ea typeface="宋体" charset="-122"/>
              </a:rPr>
              <a:t>1</a:t>
            </a:r>
            <a:r>
              <a:rPr kumimoji="0" lang="zh-CN" altLang="en-US" sz="2800" b="1" dirty="0">
                <a:solidFill>
                  <a:schemeClr val="tx1"/>
                </a:solidFill>
                <a:latin typeface="Arial" charset="0"/>
                <a:ea typeface="宋体" charset="-122"/>
              </a:rPr>
              <a:t>，</a:t>
            </a:r>
            <a:r>
              <a:rPr kumimoji="0" lang="en-US" altLang="zh-CN" sz="2800" b="1" dirty="0">
                <a:solidFill>
                  <a:schemeClr val="tx1"/>
                </a:solidFill>
                <a:latin typeface="Arial" charset="0"/>
                <a:ea typeface="宋体" charset="-122"/>
              </a:rPr>
              <a:t>3</a:t>
            </a:r>
            <a:r>
              <a:rPr kumimoji="0" lang="zh-CN" altLang="en-US" sz="2800" b="1" dirty="0">
                <a:solidFill>
                  <a:schemeClr val="tx1"/>
                </a:solidFill>
                <a:latin typeface="Arial" charset="0"/>
                <a:ea typeface="宋体" charset="-122"/>
              </a:rPr>
              <a:t>，</a:t>
            </a:r>
            <a:r>
              <a:rPr kumimoji="0" lang="en-US" altLang="zh-CN" sz="2800" b="1" dirty="0">
                <a:solidFill>
                  <a:schemeClr val="tx1"/>
                </a:solidFill>
                <a:latin typeface="Arial" charset="0"/>
                <a:ea typeface="宋体" charset="-122"/>
              </a:rPr>
              <a:t>2</a:t>
            </a:r>
            <a:r>
              <a:rPr kumimoji="0" lang="zh-CN" altLang="en-US" sz="2800" b="1" dirty="0">
                <a:solidFill>
                  <a:schemeClr val="tx1"/>
                </a:solidFill>
                <a:latin typeface="Arial" charset="0"/>
                <a:ea typeface="宋体" charset="-122"/>
              </a:rPr>
              <a:t>，</a:t>
            </a:r>
            <a:r>
              <a:rPr kumimoji="0" lang="en-US" altLang="zh-CN" sz="2800" b="1" dirty="0">
                <a:solidFill>
                  <a:schemeClr val="tx1"/>
                </a:solidFill>
                <a:latin typeface="Arial" charset="0"/>
                <a:ea typeface="宋体" charset="-122"/>
              </a:rPr>
              <a:t>4</a:t>
            </a:r>
          </a:p>
          <a:p>
            <a:pPr marL="342900" indent="-342900" algn="l">
              <a:lnSpc>
                <a:spcPct val="90000"/>
              </a:lnSpc>
              <a:spcBef>
                <a:spcPct val="20000"/>
              </a:spcBef>
              <a:buClr>
                <a:srgbClr val="F4E7ED"/>
              </a:buClr>
              <a:buSzPct val="75000"/>
              <a:buFont typeface="Wingdings" pitchFamily="2" charset="2"/>
              <a:buNone/>
            </a:pPr>
            <a:r>
              <a:rPr kumimoji="0" lang="en-US" altLang="zh-CN" sz="2800" dirty="0">
                <a:solidFill>
                  <a:schemeClr val="tx1"/>
                </a:solidFill>
                <a:latin typeface="Arial" charset="0"/>
                <a:ea typeface="宋体" charset="-122"/>
              </a:rPr>
              <a:t>                    </a:t>
            </a:r>
            <a:r>
              <a:rPr kumimoji="0" lang="zh-CN" altLang="en-US" sz="2800" dirty="0">
                <a:solidFill>
                  <a:schemeClr val="tx1"/>
                </a:solidFill>
                <a:latin typeface="Arial" charset="0"/>
                <a:ea typeface="宋体" charset="-122"/>
              </a:rPr>
              <a:t>平均周转时间：                  </a:t>
            </a:r>
            <a:r>
              <a:rPr kumimoji="0" lang="en-US" altLang="zh-CN" sz="2800" b="1" dirty="0">
                <a:solidFill>
                  <a:schemeClr val="tx1"/>
                </a:solidFill>
                <a:latin typeface="Arial" charset="0"/>
                <a:ea typeface="宋体" charset="-122"/>
              </a:rPr>
              <a:t>=1.625</a:t>
            </a:r>
          </a:p>
          <a:p>
            <a:pPr marL="342900" indent="-342900" algn="l">
              <a:lnSpc>
                <a:spcPct val="90000"/>
              </a:lnSpc>
              <a:spcBef>
                <a:spcPct val="20000"/>
              </a:spcBef>
              <a:buClr>
                <a:srgbClr val="F4E7ED"/>
              </a:buClr>
              <a:buSzPct val="75000"/>
              <a:buFont typeface="Wingdings" pitchFamily="2" charset="2"/>
              <a:buNone/>
            </a:pPr>
            <a:r>
              <a:rPr kumimoji="0" lang="en-US" altLang="zh-CN" sz="2800" dirty="0">
                <a:solidFill>
                  <a:schemeClr val="tx1"/>
                </a:solidFill>
                <a:latin typeface="Arial" charset="0"/>
                <a:ea typeface="宋体" charset="-122"/>
              </a:rPr>
              <a:t>                    </a:t>
            </a:r>
            <a:r>
              <a:rPr kumimoji="0" lang="zh-CN" altLang="en-US" sz="2800" dirty="0">
                <a:solidFill>
                  <a:schemeClr val="tx1"/>
                </a:solidFill>
                <a:latin typeface="Arial" charset="0"/>
                <a:ea typeface="宋体" charset="-122"/>
              </a:rPr>
              <a:t>平均带权周转时间： </a:t>
            </a:r>
            <a:r>
              <a:rPr kumimoji="0" lang="zh-CN" altLang="en-US" sz="2800" dirty="0">
                <a:solidFill>
                  <a:prstClr val="black"/>
                </a:solidFill>
                <a:latin typeface="Arial" charset="0"/>
                <a:ea typeface="宋体" charset="-122"/>
              </a:rPr>
              <a:t>                 </a:t>
            </a:r>
            <a:r>
              <a:rPr kumimoji="0" lang="en-US" altLang="zh-CN" sz="2800" b="1" dirty="0">
                <a:solidFill>
                  <a:schemeClr val="tx1"/>
                </a:solidFill>
                <a:latin typeface="Arial" charset="0"/>
                <a:ea typeface="宋体" charset="-122"/>
              </a:rPr>
              <a:t>=5.675</a:t>
            </a:r>
          </a:p>
        </p:txBody>
      </p:sp>
      <p:pic>
        <p:nvPicPr>
          <p:cNvPr id="5" name="Picture 6">
            <a:extLst>
              <a:ext uri="{FF2B5EF4-FFF2-40B4-BE49-F238E27FC236}">
                <a16:creationId xmlns="" xmlns:a16="http://schemas.microsoft.com/office/drawing/2014/main" id="{F720D969-7EF5-4063-AD30-17CD1505440B}"/>
              </a:ext>
            </a:extLst>
          </p:cNvPr>
          <p:cNvPicPr>
            <a:picLocks noChangeAspect="1" noChangeArrowheads="1"/>
          </p:cNvPicPr>
          <p:nvPr/>
        </p:nvPicPr>
        <p:blipFill>
          <a:blip r:embed="rId2" cstate="print"/>
          <a:srcRect/>
          <a:stretch>
            <a:fillRect/>
          </a:stretch>
        </p:blipFill>
        <p:spPr bwMode="auto">
          <a:xfrm>
            <a:off x="5148263" y="3573463"/>
            <a:ext cx="1835150" cy="525462"/>
          </a:xfrm>
          <a:prstGeom prst="rect">
            <a:avLst/>
          </a:prstGeom>
          <a:noFill/>
          <a:ln w="9525">
            <a:noFill/>
            <a:miter lim="800000"/>
            <a:headEnd/>
            <a:tailEnd/>
          </a:ln>
        </p:spPr>
      </p:pic>
      <p:pic>
        <p:nvPicPr>
          <p:cNvPr id="6" name="Picture 7">
            <a:extLst>
              <a:ext uri="{FF2B5EF4-FFF2-40B4-BE49-F238E27FC236}">
                <a16:creationId xmlns="" xmlns:a16="http://schemas.microsoft.com/office/drawing/2014/main" id="{1EEA88FF-957B-4BDB-B9D5-20412E0F37F3}"/>
              </a:ext>
            </a:extLst>
          </p:cNvPr>
          <p:cNvPicPr>
            <a:picLocks noChangeAspect="1" noChangeArrowheads="1"/>
          </p:cNvPicPr>
          <p:nvPr/>
        </p:nvPicPr>
        <p:blipFill>
          <a:blip r:embed="rId3" cstate="print"/>
          <a:srcRect/>
          <a:stretch>
            <a:fillRect/>
          </a:stretch>
        </p:blipFill>
        <p:spPr bwMode="auto">
          <a:xfrm>
            <a:off x="5121275" y="2162175"/>
            <a:ext cx="1655763" cy="503238"/>
          </a:xfrm>
          <a:prstGeom prst="rect">
            <a:avLst/>
          </a:prstGeom>
          <a:noFill/>
          <a:ln w="9525">
            <a:noFill/>
            <a:miter lim="800000"/>
            <a:headEnd/>
            <a:tailEnd/>
          </a:ln>
        </p:spPr>
      </p:pic>
      <p:pic>
        <p:nvPicPr>
          <p:cNvPr id="7" name="Picture 8">
            <a:extLst>
              <a:ext uri="{FF2B5EF4-FFF2-40B4-BE49-F238E27FC236}">
                <a16:creationId xmlns="" xmlns:a16="http://schemas.microsoft.com/office/drawing/2014/main" id="{7942AEAA-15B3-4549-B242-FAAA7AB4EF16}"/>
              </a:ext>
            </a:extLst>
          </p:cNvPr>
          <p:cNvPicPr>
            <a:picLocks noChangeAspect="1" noChangeArrowheads="1"/>
          </p:cNvPicPr>
          <p:nvPr/>
        </p:nvPicPr>
        <p:blipFill>
          <a:blip r:embed="rId4" cstate="print"/>
          <a:srcRect/>
          <a:stretch>
            <a:fillRect/>
          </a:stretch>
        </p:blipFill>
        <p:spPr bwMode="auto">
          <a:xfrm>
            <a:off x="5651500" y="2708275"/>
            <a:ext cx="1512888" cy="504825"/>
          </a:xfrm>
          <a:prstGeom prst="rect">
            <a:avLst/>
          </a:prstGeom>
          <a:noFill/>
          <a:ln w="9525">
            <a:noFill/>
            <a:miter lim="800000"/>
            <a:headEnd/>
            <a:tailEnd/>
          </a:ln>
        </p:spPr>
      </p:pic>
      <p:pic>
        <p:nvPicPr>
          <p:cNvPr id="8" name="Picture 9">
            <a:extLst>
              <a:ext uri="{FF2B5EF4-FFF2-40B4-BE49-F238E27FC236}">
                <a16:creationId xmlns="" xmlns:a16="http://schemas.microsoft.com/office/drawing/2014/main" id="{D17C5A70-1CEE-483F-8826-20A029053AA8}"/>
              </a:ext>
            </a:extLst>
          </p:cNvPr>
          <p:cNvPicPr>
            <a:picLocks noChangeAspect="1" noChangeArrowheads="1"/>
          </p:cNvPicPr>
          <p:nvPr/>
        </p:nvPicPr>
        <p:blipFill>
          <a:blip r:embed="rId5" cstate="print"/>
          <a:srcRect/>
          <a:stretch>
            <a:fillRect/>
          </a:stretch>
        </p:blipFill>
        <p:spPr bwMode="auto">
          <a:xfrm>
            <a:off x="5580063" y="4076700"/>
            <a:ext cx="1584325" cy="504825"/>
          </a:xfrm>
          <a:prstGeom prst="rect">
            <a:avLst/>
          </a:prstGeom>
          <a:noFill/>
          <a:ln w="9525">
            <a:noFill/>
            <a:miter lim="800000"/>
            <a:headEnd/>
            <a:tailEnd/>
          </a:ln>
        </p:spPr>
      </p:pic>
      <p:pic>
        <p:nvPicPr>
          <p:cNvPr id="9" name="Picture 10">
            <a:extLst>
              <a:ext uri="{FF2B5EF4-FFF2-40B4-BE49-F238E27FC236}">
                <a16:creationId xmlns="" xmlns:a16="http://schemas.microsoft.com/office/drawing/2014/main" id="{73F46D67-6F7D-43C8-95F1-B454051BC945}"/>
              </a:ext>
            </a:extLst>
          </p:cNvPr>
          <p:cNvPicPr>
            <a:picLocks noChangeAspect="1" noChangeArrowheads="1"/>
          </p:cNvPicPr>
          <p:nvPr/>
        </p:nvPicPr>
        <p:blipFill>
          <a:blip r:embed="rId6" cstate="print"/>
          <a:srcRect/>
          <a:stretch>
            <a:fillRect/>
          </a:stretch>
        </p:blipFill>
        <p:spPr bwMode="auto">
          <a:xfrm>
            <a:off x="4932363" y="5013325"/>
            <a:ext cx="1655762" cy="503238"/>
          </a:xfrm>
          <a:prstGeom prst="rect">
            <a:avLst/>
          </a:prstGeom>
          <a:noFill/>
          <a:ln w="9525">
            <a:noFill/>
            <a:miter lim="800000"/>
            <a:headEnd/>
            <a:tailEnd/>
          </a:ln>
        </p:spPr>
      </p:pic>
      <p:pic>
        <p:nvPicPr>
          <p:cNvPr id="10" name="Picture 11">
            <a:extLst>
              <a:ext uri="{FF2B5EF4-FFF2-40B4-BE49-F238E27FC236}">
                <a16:creationId xmlns="" xmlns:a16="http://schemas.microsoft.com/office/drawing/2014/main" id="{3B7181F8-F899-4F30-924F-B263F18B2452}"/>
              </a:ext>
            </a:extLst>
          </p:cNvPr>
          <p:cNvPicPr>
            <a:picLocks noChangeAspect="1" noChangeArrowheads="1"/>
          </p:cNvPicPr>
          <p:nvPr/>
        </p:nvPicPr>
        <p:blipFill>
          <a:blip r:embed="rId7" cstate="print"/>
          <a:srcRect/>
          <a:stretch>
            <a:fillRect/>
          </a:stretch>
        </p:blipFill>
        <p:spPr bwMode="auto">
          <a:xfrm>
            <a:off x="5651500" y="5502275"/>
            <a:ext cx="1657350" cy="577850"/>
          </a:xfrm>
          <a:prstGeom prst="rect">
            <a:avLst/>
          </a:prstGeom>
          <a:noFill/>
          <a:ln w="9525">
            <a:noFill/>
            <a:miter lim="800000"/>
            <a:headEnd/>
            <a:tailEnd/>
          </a:ln>
        </p:spPr>
      </p:pic>
    </p:spTree>
    <p:extLst>
      <p:ext uri="{BB962C8B-B14F-4D97-AF65-F5344CB8AC3E}">
        <p14:creationId xmlns:p14="http://schemas.microsoft.com/office/powerpoint/2010/main" val="135092272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第三章测验</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Rectangle 4">
            <a:extLst>
              <a:ext uri="{FF2B5EF4-FFF2-40B4-BE49-F238E27FC236}">
                <a16:creationId xmlns="" xmlns:a16="http://schemas.microsoft.com/office/drawing/2014/main" id="{E6A3F3A8-B681-429C-B649-E9D1DB8F5996}"/>
              </a:ext>
            </a:extLst>
          </p:cNvPr>
          <p:cNvSpPr>
            <a:spLocks noChangeArrowheads="1"/>
          </p:cNvSpPr>
          <p:nvPr/>
        </p:nvSpPr>
        <p:spPr bwMode="auto">
          <a:xfrm>
            <a:off x="395288" y="836613"/>
            <a:ext cx="8424862" cy="5399087"/>
          </a:xfrm>
          <a:prstGeom prst="rect">
            <a:avLst/>
          </a:prstGeom>
          <a:noFill/>
          <a:ln w="9525">
            <a:noFill/>
            <a:miter lim="800000"/>
            <a:headEnd/>
            <a:tailEnd/>
          </a:ln>
        </p:spPr>
        <p:txBody>
          <a:bodyPr/>
          <a:lstStyle/>
          <a:p>
            <a:pPr marL="609600" indent="-609600" algn="l">
              <a:lnSpc>
                <a:spcPct val="120000"/>
              </a:lnSpc>
              <a:spcBef>
                <a:spcPct val="20000"/>
              </a:spcBef>
              <a:buClr>
                <a:prstClr val="black"/>
              </a:buClr>
              <a:buSzPct val="75000"/>
              <a:buFontTx/>
              <a:buAutoNum type="arabicPeriod" startAt="13"/>
            </a:pPr>
            <a:r>
              <a:rPr kumimoji="0" lang="zh-CN" altLang="en-US" sz="2000" b="1" dirty="0">
                <a:solidFill>
                  <a:schemeClr val="tx1"/>
                </a:solidFill>
                <a:latin typeface="黑体" pitchFamily="2" charset="-122"/>
                <a:ea typeface="黑体" pitchFamily="2" charset="-122"/>
              </a:rPr>
              <a:t>某多道程序设计系统配有一台处理器和两台外设</a:t>
            </a:r>
            <a:r>
              <a:rPr kumimoji="0" lang="en-US" altLang="zh-CN" sz="2000" b="1" dirty="0">
                <a:solidFill>
                  <a:schemeClr val="tx1"/>
                </a:solidFill>
                <a:latin typeface="黑体" pitchFamily="2" charset="-122"/>
                <a:ea typeface="黑体" pitchFamily="2" charset="-122"/>
              </a:rPr>
              <a:t>IO1</a:t>
            </a:r>
            <a:r>
              <a:rPr kumimoji="0" lang="zh-CN" altLang="en-US" sz="2000" b="1" dirty="0">
                <a:solidFill>
                  <a:schemeClr val="tx1"/>
                </a:solidFill>
                <a:latin typeface="黑体" pitchFamily="2" charset="-122"/>
                <a:ea typeface="黑体" pitchFamily="2" charset="-122"/>
              </a:rPr>
              <a:t>、</a:t>
            </a:r>
            <a:r>
              <a:rPr kumimoji="0" lang="en-US" altLang="zh-CN" sz="2000" b="1" dirty="0">
                <a:solidFill>
                  <a:schemeClr val="tx1"/>
                </a:solidFill>
                <a:latin typeface="黑体" pitchFamily="2" charset="-122"/>
                <a:ea typeface="黑体" pitchFamily="2" charset="-122"/>
              </a:rPr>
              <a:t>IO2</a:t>
            </a:r>
            <a:r>
              <a:rPr kumimoji="0" lang="zh-CN" altLang="en-US" sz="2000" b="1" dirty="0">
                <a:solidFill>
                  <a:schemeClr val="tx1"/>
                </a:solidFill>
                <a:latin typeface="黑体" pitchFamily="2" charset="-122"/>
                <a:ea typeface="黑体" pitchFamily="2" charset="-122"/>
              </a:rPr>
              <a:t>，现有</a:t>
            </a:r>
            <a:r>
              <a:rPr kumimoji="0" lang="en-US" altLang="zh-CN" sz="2000" b="1" dirty="0">
                <a:solidFill>
                  <a:schemeClr val="tx1"/>
                </a:solidFill>
                <a:latin typeface="黑体" pitchFamily="2" charset="-122"/>
                <a:ea typeface="黑体" pitchFamily="2" charset="-122"/>
              </a:rPr>
              <a:t>3</a:t>
            </a:r>
            <a:r>
              <a:rPr kumimoji="0" lang="zh-CN" altLang="en-US" sz="2000" b="1" dirty="0">
                <a:solidFill>
                  <a:schemeClr val="tx1"/>
                </a:solidFill>
                <a:latin typeface="黑体" pitchFamily="2" charset="-122"/>
                <a:ea typeface="黑体" pitchFamily="2" charset="-122"/>
              </a:rPr>
              <a:t>个优先级别由高到低的作业</a:t>
            </a:r>
            <a:r>
              <a:rPr kumimoji="0" lang="en-US" altLang="zh-CN" sz="2000" b="1" dirty="0">
                <a:solidFill>
                  <a:schemeClr val="tx1"/>
                </a:solidFill>
                <a:latin typeface="黑体" pitchFamily="2" charset="-122"/>
                <a:ea typeface="黑体" pitchFamily="2" charset="-122"/>
              </a:rPr>
              <a:t>J1</a:t>
            </a:r>
            <a:r>
              <a:rPr kumimoji="0" lang="zh-CN" altLang="en-US" sz="2000" b="1" dirty="0">
                <a:solidFill>
                  <a:schemeClr val="tx1"/>
                </a:solidFill>
                <a:latin typeface="黑体" pitchFamily="2" charset="-122"/>
                <a:ea typeface="黑体" pitchFamily="2" charset="-122"/>
              </a:rPr>
              <a:t>、</a:t>
            </a:r>
            <a:r>
              <a:rPr kumimoji="0" lang="en-US" altLang="zh-CN" sz="2000" b="1" dirty="0">
                <a:solidFill>
                  <a:schemeClr val="tx1"/>
                </a:solidFill>
                <a:latin typeface="黑体" pitchFamily="2" charset="-122"/>
                <a:ea typeface="黑体" pitchFamily="2" charset="-122"/>
              </a:rPr>
              <a:t>J2</a:t>
            </a:r>
            <a:r>
              <a:rPr kumimoji="0" lang="zh-CN" altLang="en-US" sz="2000" b="1" dirty="0">
                <a:solidFill>
                  <a:schemeClr val="tx1"/>
                </a:solidFill>
                <a:latin typeface="黑体" pitchFamily="2" charset="-122"/>
                <a:ea typeface="黑体" pitchFamily="2" charset="-122"/>
              </a:rPr>
              <a:t>和</a:t>
            </a:r>
            <a:r>
              <a:rPr kumimoji="0" lang="en-US" altLang="zh-CN" sz="2000" b="1" dirty="0">
                <a:solidFill>
                  <a:schemeClr val="tx1"/>
                </a:solidFill>
                <a:latin typeface="黑体" pitchFamily="2" charset="-122"/>
                <a:ea typeface="黑体" pitchFamily="2" charset="-122"/>
              </a:rPr>
              <a:t>J3</a:t>
            </a:r>
            <a:r>
              <a:rPr kumimoji="0" lang="zh-CN" altLang="en-US" sz="2000" b="1" dirty="0">
                <a:solidFill>
                  <a:schemeClr val="tx1"/>
                </a:solidFill>
                <a:latin typeface="黑体" pitchFamily="2" charset="-122"/>
                <a:ea typeface="黑体" pitchFamily="2" charset="-122"/>
              </a:rPr>
              <a:t>都已装入了主存，它们使用资源的先后顺序和占用时间分别是：（南京大学</a:t>
            </a:r>
            <a:r>
              <a:rPr kumimoji="0" lang="en-US" altLang="zh-CN" sz="2000" b="1" dirty="0">
                <a:solidFill>
                  <a:schemeClr val="tx1"/>
                </a:solidFill>
                <a:latin typeface="黑体" pitchFamily="2" charset="-122"/>
                <a:ea typeface="黑体" pitchFamily="2" charset="-122"/>
              </a:rPr>
              <a:t>1999</a:t>
            </a:r>
            <a:r>
              <a:rPr kumimoji="0" lang="zh-CN" altLang="en-US" sz="2000" b="1" dirty="0">
                <a:solidFill>
                  <a:schemeClr val="tx1"/>
                </a:solidFill>
                <a:latin typeface="黑体" pitchFamily="2" charset="-122"/>
                <a:ea typeface="黑体" pitchFamily="2" charset="-122"/>
              </a:rPr>
              <a:t>）</a:t>
            </a:r>
          </a:p>
          <a:p>
            <a:pPr marL="609600" indent="-609600" algn="l">
              <a:lnSpc>
                <a:spcPct val="120000"/>
              </a:lnSpc>
              <a:spcBef>
                <a:spcPct val="20000"/>
              </a:spcBef>
              <a:buClr>
                <a:prstClr val="black"/>
              </a:buClr>
              <a:buSzPct val="75000"/>
              <a:buFont typeface="Wingdings" pitchFamily="2" charset="2"/>
              <a:buNone/>
            </a:pPr>
            <a:r>
              <a:rPr kumimoji="0" lang="zh-CN" altLang="en-US" sz="2000" b="1" dirty="0">
                <a:solidFill>
                  <a:schemeClr val="tx1"/>
                </a:solidFill>
                <a:latin typeface="黑体" pitchFamily="2" charset="-122"/>
                <a:ea typeface="黑体" pitchFamily="2" charset="-122"/>
              </a:rPr>
              <a:t>        </a:t>
            </a:r>
            <a:r>
              <a:rPr kumimoji="0" lang="en-US" altLang="zh-CN" sz="2000" b="1" dirty="0">
                <a:solidFill>
                  <a:schemeClr val="tx1"/>
                </a:solidFill>
                <a:latin typeface="黑体" pitchFamily="2" charset="-122"/>
                <a:ea typeface="黑体" pitchFamily="2" charset="-122"/>
              </a:rPr>
              <a:t>J1</a:t>
            </a:r>
            <a:r>
              <a:rPr kumimoji="0" lang="zh-CN" altLang="en-US" sz="2000" b="1" dirty="0">
                <a:solidFill>
                  <a:schemeClr val="tx1"/>
                </a:solidFill>
                <a:latin typeface="黑体" pitchFamily="2" charset="-122"/>
                <a:ea typeface="黑体" pitchFamily="2" charset="-122"/>
              </a:rPr>
              <a:t>： </a:t>
            </a:r>
            <a:r>
              <a:rPr kumimoji="0" lang="en-US" altLang="zh-CN" sz="2000" b="1" dirty="0">
                <a:solidFill>
                  <a:schemeClr val="tx1"/>
                </a:solidFill>
                <a:latin typeface="黑体" pitchFamily="2" charset="-122"/>
                <a:ea typeface="黑体" pitchFamily="2" charset="-122"/>
              </a:rPr>
              <a:t>IO2 (30ms)</a:t>
            </a:r>
            <a:r>
              <a:rPr kumimoji="0" lang="zh-CN" altLang="en-US" sz="2000" b="1" dirty="0">
                <a:solidFill>
                  <a:schemeClr val="tx1"/>
                </a:solidFill>
                <a:latin typeface="黑体" pitchFamily="2" charset="-122"/>
                <a:ea typeface="黑体" pitchFamily="2" charset="-122"/>
              </a:rPr>
              <a:t>，</a:t>
            </a:r>
            <a:r>
              <a:rPr kumimoji="0" lang="en-US" altLang="zh-CN" sz="2000" b="1" dirty="0">
                <a:solidFill>
                  <a:schemeClr val="tx1"/>
                </a:solidFill>
                <a:latin typeface="黑体" pitchFamily="2" charset="-122"/>
                <a:ea typeface="黑体" pitchFamily="2" charset="-122"/>
              </a:rPr>
              <a:t>CPU(10ms)</a:t>
            </a:r>
            <a:r>
              <a:rPr kumimoji="0" lang="zh-CN" altLang="en-US" sz="2000" b="1" dirty="0">
                <a:solidFill>
                  <a:schemeClr val="tx1"/>
                </a:solidFill>
                <a:latin typeface="黑体" pitchFamily="2" charset="-122"/>
                <a:ea typeface="黑体" pitchFamily="2" charset="-122"/>
              </a:rPr>
              <a:t>， </a:t>
            </a:r>
            <a:r>
              <a:rPr kumimoji="0" lang="en-US" altLang="zh-CN" sz="2000" b="1" dirty="0">
                <a:solidFill>
                  <a:schemeClr val="tx1"/>
                </a:solidFill>
                <a:latin typeface="黑体" pitchFamily="2" charset="-122"/>
                <a:ea typeface="黑体" pitchFamily="2" charset="-122"/>
              </a:rPr>
              <a:t>IO1 (30ms)</a:t>
            </a:r>
            <a:r>
              <a:rPr kumimoji="0" lang="zh-CN" altLang="en-US" sz="2000" b="1" dirty="0">
                <a:solidFill>
                  <a:schemeClr val="tx1"/>
                </a:solidFill>
                <a:latin typeface="黑体" pitchFamily="2" charset="-122"/>
                <a:ea typeface="黑体" pitchFamily="2" charset="-122"/>
              </a:rPr>
              <a:t>，</a:t>
            </a:r>
            <a:r>
              <a:rPr kumimoji="0" lang="en-US" altLang="zh-CN" sz="2000" b="1" dirty="0">
                <a:solidFill>
                  <a:schemeClr val="tx1"/>
                </a:solidFill>
                <a:latin typeface="黑体" pitchFamily="2" charset="-122"/>
                <a:ea typeface="黑体" pitchFamily="2" charset="-122"/>
              </a:rPr>
              <a:t>CPU(10ms)</a:t>
            </a:r>
          </a:p>
          <a:p>
            <a:pPr marL="609600" indent="-609600" algn="l">
              <a:lnSpc>
                <a:spcPct val="120000"/>
              </a:lnSpc>
              <a:spcBef>
                <a:spcPct val="20000"/>
              </a:spcBef>
              <a:buClr>
                <a:prstClr val="black"/>
              </a:buClr>
              <a:buSzPct val="75000"/>
              <a:buFont typeface="Wingdings" pitchFamily="2" charset="2"/>
              <a:buNone/>
            </a:pPr>
            <a:r>
              <a:rPr kumimoji="0" lang="en-US" altLang="zh-CN" sz="2000" b="1" dirty="0">
                <a:solidFill>
                  <a:schemeClr val="tx1"/>
                </a:solidFill>
                <a:latin typeface="黑体" pitchFamily="2" charset="-122"/>
                <a:ea typeface="黑体" pitchFamily="2" charset="-122"/>
              </a:rPr>
              <a:t>        J2</a:t>
            </a:r>
            <a:r>
              <a:rPr kumimoji="0" lang="zh-CN" altLang="en-US" sz="2000" b="1" dirty="0">
                <a:solidFill>
                  <a:schemeClr val="tx1"/>
                </a:solidFill>
                <a:latin typeface="黑体" pitchFamily="2" charset="-122"/>
                <a:ea typeface="黑体" pitchFamily="2" charset="-122"/>
              </a:rPr>
              <a:t>： </a:t>
            </a:r>
            <a:r>
              <a:rPr kumimoji="0" lang="en-US" altLang="zh-CN" sz="2000" b="1" dirty="0">
                <a:solidFill>
                  <a:schemeClr val="tx1"/>
                </a:solidFill>
                <a:latin typeface="黑体" pitchFamily="2" charset="-122"/>
                <a:ea typeface="黑体" pitchFamily="2" charset="-122"/>
              </a:rPr>
              <a:t>IO1 (20ms)</a:t>
            </a:r>
            <a:r>
              <a:rPr kumimoji="0" lang="zh-CN" altLang="en-US" sz="2000" b="1" dirty="0">
                <a:solidFill>
                  <a:schemeClr val="tx1"/>
                </a:solidFill>
                <a:latin typeface="黑体" pitchFamily="2" charset="-122"/>
                <a:ea typeface="黑体" pitchFamily="2" charset="-122"/>
              </a:rPr>
              <a:t>，</a:t>
            </a:r>
            <a:r>
              <a:rPr kumimoji="0" lang="en-US" altLang="zh-CN" sz="2000" b="1" dirty="0">
                <a:solidFill>
                  <a:schemeClr val="tx1"/>
                </a:solidFill>
                <a:latin typeface="黑体" pitchFamily="2" charset="-122"/>
                <a:ea typeface="黑体" pitchFamily="2" charset="-122"/>
              </a:rPr>
              <a:t>CPU(20ms)</a:t>
            </a:r>
            <a:r>
              <a:rPr kumimoji="0" lang="zh-CN" altLang="en-US" sz="2000" b="1" dirty="0">
                <a:solidFill>
                  <a:schemeClr val="tx1"/>
                </a:solidFill>
                <a:latin typeface="黑体" pitchFamily="2" charset="-122"/>
                <a:ea typeface="黑体" pitchFamily="2" charset="-122"/>
              </a:rPr>
              <a:t>， </a:t>
            </a:r>
            <a:r>
              <a:rPr kumimoji="0" lang="en-US" altLang="zh-CN" sz="2000" b="1" dirty="0">
                <a:solidFill>
                  <a:schemeClr val="tx1"/>
                </a:solidFill>
                <a:latin typeface="黑体" pitchFamily="2" charset="-122"/>
                <a:ea typeface="黑体" pitchFamily="2" charset="-122"/>
              </a:rPr>
              <a:t>IO2 (40ms)</a:t>
            </a:r>
          </a:p>
          <a:p>
            <a:pPr marL="609600" indent="-609600" algn="l">
              <a:lnSpc>
                <a:spcPct val="120000"/>
              </a:lnSpc>
              <a:spcBef>
                <a:spcPct val="20000"/>
              </a:spcBef>
              <a:buClr>
                <a:prstClr val="black"/>
              </a:buClr>
              <a:buSzPct val="75000"/>
              <a:buFont typeface="Wingdings" pitchFamily="2" charset="2"/>
              <a:buNone/>
            </a:pPr>
            <a:r>
              <a:rPr kumimoji="0" lang="en-US" altLang="zh-CN" sz="2000" b="1" dirty="0">
                <a:solidFill>
                  <a:schemeClr val="tx1"/>
                </a:solidFill>
                <a:latin typeface="黑体" pitchFamily="2" charset="-122"/>
                <a:ea typeface="黑体" pitchFamily="2" charset="-122"/>
              </a:rPr>
              <a:t>        J3</a:t>
            </a:r>
            <a:r>
              <a:rPr kumimoji="0" lang="zh-CN" altLang="en-US" sz="2000" b="1" dirty="0">
                <a:solidFill>
                  <a:schemeClr val="tx1"/>
                </a:solidFill>
                <a:latin typeface="黑体" pitchFamily="2" charset="-122"/>
                <a:ea typeface="黑体" pitchFamily="2" charset="-122"/>
              </a:rPr>
              <a:t>： </a:t>
            </a:r>
            <a:r>
              <a:rPr kumimoji="0" lang="en-US" altLang="zh-CN" sz="2000" b="1" dirty="0">
                <a:solidFill>
                  <a:schemeClr val="tx1"/>
                </a:solidFill>
                <a:latin typeface="黑体" pitchFamily="2" charset="-122"/>
                <a:ea typeface="黑体" pitchFamily="2" charset="-122"/>
              </a:rPr>
              <a:t>CPU(30ms)</a:t>
            </a:r>
            <a:r>
              <a:rPr kumimoji="0" lang="zh-CN" altLang="en-US" sz="2000" b="1" dirty="0">
                <a:solidFill>
                  <a:schemeClr val="tx1"/>
                </a:solidFill>
                <a:latin typeface="黑体" pitchFamily="2" charset="-122"/>
                <a:ea typeface="黑体" pitchFamily="2" charset="-122"/>
              </a:rPr>
              <a:t>， </a:t>
            </a:r>
            <a:r>
              <a:rPr kumimoji="0" lang="en-US" altLang="zh-CN" sz="2000" b="1" dirty="0">
                <a:solidFill>
                  <a:schemeClr val="tx1"/>
                </a:solidFill>
                <a:latin typeface="黑体" pitchFamily="2" charset="-122"/>
                <a:ea typeface="黑体" pitchFamily="2" charset="-122"/>
              </a:rPr>
              <a:t>IO1 (20ms)</a:t>
            </a:r>
          </a:p>
          <a:p>
            <a:pPr marL="609600" indent="-609600" algn="l">
              <a:lnSpc>
                <a:spcPct val="120000"/>
              </a:lnSpc>
              <a:spcBef>
                <a:spcPct val="20000"/>
              </a:spcBef>
              <a:buClr>
                <a:prstClr val="black"/>
              </a:buClr>
              <a:buSzPct val="75000"/>
              <a:buFont typeface="Wingdings" pitchFamily="2" charset="2"/>
              <a:buNone/>
            </a:pPr>
            <a:r>
              <a:rPr kumimoji="0" lang="en-US" altLang="zh-CN" sz="2000" b="1" dirty="0">
                <a:solidFill>
                  <a:schemeClr val="tx1"/>
                </a:solidFill>
                <a:latin typeface="黑体" pitchFamily="2" charset="-122"/>
                <a:ea typeface="黑体" pitchFamily="2" charset="-122"/>
              </a:rPr>
              <a:t>        </a:t>
            </a:r>
            <a:r>
              <a:rPr kumimoji="0" lang="zh-CN" altLang="en-US" sz="2000" b="1" dirty="0">
                <a:solidFill>
                  <a:schemeClr val="tx1"/>
                </a:solidFill>
                <a:latin typeface="黑体" pitchFamily="2" charset="-122"/>
                <a:ea typeface="黑体" pitchFamily="2" charset="-122"/>
              </a:rPr>
              <a:t>处理器调度采用可抢占式的优先数算法，忽略其他辅助操作时间，回答下列问题：</a:t>
            </a:r>
          </a:p>
          <a:p>
            <a:pPr marL="609600" indent="-609600" algn="l">
              <a:lnSpc>
                <a:spcPct val="120000"/>
              </a:lnSpc>
              <a:spcBef>
                <a:spcPct val="20000"/>
              </a:spcBef>
              <a:buClr>
                <a:prstClr val="black"/>
              </a:buClr>
              <a:buSzPct val="75000"/>
              <a:buFont typeface="Wingdings" pitchFamily="2" charset="2"/>
              <a:buNone/>
            </a:pPr>
            <a:r>
              <a:rPr kumimoji="0" lang="zh-CN" altLang="en-US" sz="2000" b="1" dirty="0">
                <a:solidFill>
                  <a:schemeClr val="tx1"/>
                </a:solidFill>
                <a:latin typeface="黑体" pitchFamily="2" charset="-122"/>
                <a:ea typeface="黑体" pitchFamily="2" charset="-122"/>
              </a:rPr>
              <a:t>       （</a:t>
            </a:r>
            <a:r>
              <a:rPr kumimoji="0" lang="en-US" altLang="zh-CN" sz="2000" b="1" dirty="0">
                <a:solidFill>
                  <a:schemeClr val="tx1"/>
                </a:solidFill>
                <a:latin typeface="黑体" pitchFamily="2" charset="-122"/>
                <a:ea typeface="黑体" pitchFamily="2" charset="-122"/>
              </a:rPr>
              <a:t>1</a:t>
            </a:r>
            <a:r>
              <a:rPr kumimoji="0" lang="zh-CN" altLang="en-US" sz="2000" b="1" dirty="0">
                <a:solidFill>
                  <a:schemeClr val="tx1"/>
                </a:solidFill>
                <a:latin typeface="黑体" pitchFamily="2" charset="-122"/>
                <a:ea typeface="黑体" pitchFamily="2" charset="-122"/>
              </a:rPr>
              <a:t>）分别计算作业</a:t>
            </a:r>
            <a:r>
              <a:rPr kumimoji="0" lang="en-US" altLang="zh-CN" sz="2000" b="1" dirty="0">
                <a:solidFill>
                  <a:schemeClr val="tx1"/>
                </a:solidFill>
                <a:latin typeface="黑体" pitchFamily="2" charset="-122"/>
                <a:ea typeface="黑体" pitchFamily="2" charset="-122"/>
              </a:rPr>
              <a:t>J1</a:t>
            </a:r>
            <a:r>
              <a:rPr kumimoji="0" lang="zh-CN" altLang="en-US" sz="2000" b="1" dirty="0">
                <a:solidFill>
                  <a:schemeClr val="tx1"/>
                </a:solidFill>
                <a:latin typeface="黑体" pitchFamily="2" charset="-122"/>
                <a:ea typeface="黑体" pitchFamily="2" charset="-122"/>
              </a:rPr>
              <a:t>、</a:t>
            </a:r>
            <a:r>
              <a:rPr kumimoji="0" lang="en-US" altLang="zh-CN" sz="2000" b="1" dirty="0">
                <a:solidFill>
                  <a:schemeClr val="tx1"/>
                </a:solidFill>
                <a:latin typeface="黑体" pitchFamily="2" charset="-122"/>
                <a:ea typeface="黑体" pitchFamily="2" charset="-122"/>
              </a:rPr>
              <a:t>J2</a:t>
            </a:r>
            <a:r>
              <a:rPr kumimoji="0" lang="zh-CN" altLang="en-US" sz="2000" b="1" dirty="0">
                <a:solidFill>
                  <a:schemeClr val="tx1"/>
                </a:solidFill>
                <a:latin typeface="黑体" pitchFamily="2" charset="-122"/>
                <a:ea typeface="黑体" pitchFamily="2" charset="-122"/>
              </a:rPr>
              <a:t>和</a:t>
            </a:r>
            <a:r>
              <a:rPr kumimoji="0" lang="en-US" altLang="zh-CN" sz="2000" b="1" dirty="0">
                <a:solidFill>
                  <a:schemeClr val="tx1"/>
                </a:solidFill>
                <a:latin typeface="黑体" pitchFamily="2" charset="-122"/>
                <a:ea typeface="黑体" pitchFamily="2" charset="-122"/>
              </a:rPr>
              <a:t>J3</a:t>
            </a:r>
            <a:r>
              <a:rPr kumimoji="0" lang="zh-CN" altLang="en-US" sz="2000" b="1" dirty="0">
                <a:solidFill>
                  <a:schemeClr val="tx1"/>
                </a:solidFill>
                <a:latin typeface="黑体" pitchFamily="2" charset="-122"/>
                <a:ea typeface="黑体" pitchFamily="2" charset="-122"/>
              </a:rPr>
              <a:t>从开始到完成所用的时间。</a:t>
            </a:r>
          </a:p>
          <a:p>
            <a:pPr marL="609600" indent="-609600" algn="l">
              <a:lnSpc>
                <a:spcPct val="120000"/>
              </a:lnSpc>
              <a:spcBef>
                <a:spcPct val="20000"/>
              </a:spcBef>
              <a:buClr>
                <a:prstClr val="black"/>
              </a:buClr>
              <a:buSzPct val="75000"/>
              <a:buFont typeface="Wingdings" pitchFamily="2" charset="2"/>
              <a:buNone/>
            </a:pPr>
            <a:r>
              <a:rPr kumimoji="0" lang="zh-CN" altLang="en-US" sz="2000" b="1" dirty="0">
                <a:solidFill>
                  <a:schemeClr val="tx1"/>
                </a:solidFill>
                <a:latin typeface="黑体" pitchFamily="2" charset="-122"/>
                <a:ea typeface="黑体" pitchFamily="2" charset="-122"/>
              </a:rPr>
              <a:t>       （</a:t>
            </a:r>
            <a:r>
              <a:rPr kumimoji="0" lang="en-US" altLang="zh-CN" sz="2000" b="1" dirty="0">
                <a:solidFill>
                  <a:schemeClr val="tx1"/>
                </a:solidFill>
                <a:latin typeface="黑体" pitchFamily="2" charset="-122"/>
                <a:ea typeface="黑体" pitchFamily="2" charset="-122"/>
              </a:rPr>
              <a:t>2</a:t>
            </a:r>
            <a:r>
              <a:rPr kumimoji="0" lang="zh-CN" altLang="en-US" sz="2000" b="1" dirty="0">
                <a:solidFill>
                  <a:schemeClr val="tx1"/>
                </a:solidFill>
                <a:latin typeface="黑体" pitchFamily="2" charset="-122"/>
                <a:ea typeface="黑体" pitchFamily="2" charset="-122"/>
              </a:rPr>
              <a:t>）</a:t>
            </a:r>
            <a:r>
              <a:rPr kumimoji="0" lang="en-US" altLang="zh-CN" sz="2000" b="1" dirty="0">
                <a:solidFill>
                  <a:schemeClr val="tx1"/>
                </a:solidFill>
                <a:latin typeface="黑体" pitchFamily="2" charset="-122"/>
                <a:ea typeface="黑体" pitchFamily="2" charset="-122"/>
              </a:rPr>
              <a:t>3</a:t>
            </a:r>
            <a:r>
              <a:rPr kumimoji="0" lang="zh-CN" altLang="en-US" sz="2000" b="1" dirty="0">
                <a:solidFill>
                  <a:schemeClr val="tx1"/>
                </a:solidFill>
                <a:latin typeface="黑体" pitchFamily="2" charset="-122"/>
                <a:ea typeface="黑体" pitchFamily="2" charset="-122"/>
              </a:rPr>
              <a:t>个作业全部完成时</a:t>
            </a:r>
            <a:r>
              <a:rPr kumimoji="0" lang="en-US" altLang="zh-CN" sz="2000" b="1" dirty="0">
                <a:solidFill>
                  <a:schemeClr val="tx1"/>
                </a:solidFill>
                <a:latin typeface="黑体" pitchFamily="2" charset="-122"/>
                <a:ea typeface="黑体" pitchFamily="2" charset="-122"/>
              </a:rPr>
              <a:t>CPU</a:t>
            </a:r>
            <a:r>
              <a:rPr kumimoji="0" lang="zh-CN" altLang="en-US" sz="2000" b="1" dirty="0">
                <a:solidFill>
                  <a:schemeClr val="tx1"/>
                </a:solidFill>
                <a:latin typeface="黑体" pitchFamily="2" charset="-122"/>
                <a:ea typeface="黑体" pitchFamily="2" charset="-122"/>
              </a:rPr>
              <a:t>的利用率。</a:t>
            </a:r>
          </a:p>
          <a:p>
            <a:pPr marL="609600" indent="-609600" algn="l">
              <a:lnSpc>
                <a:spcPct val="120000"/>
              </a:lnSpc>
              <a:spcBef>
                <a:spcPct val="20000"/>
              </a:spcBef>
              <a:buClr>
                <a:prstClr val="black"/>
              </a:buClr>
              <a:buSzPct val="75000"/>
              <a:buFont typeface="Wingdings" pitchFamily="2" charset="2"/>
              <a:buNone/>
            </a:pPr>
            <a:r>
              <a:rPr kumimoji="0" lang="zh-CN" altLang="en-US" sz="2000" b="1" dirty="0">
                <a:solidFill>
                  <a:schemeClr val="tx1"/>
                </a:solidFill>
                <a:latin typeface="黑体" pitchFamily="2" charset="-122"/>
                <a:ea typeface="黑体" pitchFamily="2" charset="-122"/>
              </a:rPr>
              <a:t>       （</a:t>
            </a:r>
            <a:r>
              <a:rPr kumimoji="0" lang="en-US" altLang="zh-CN" sz="2000" b="1" dirty="0">
                <a:solidFill>
                  <a:schemeClr val="tx1"/>
                </a:solidFill>
                <a:latin typeface="黑体" pitchFamily="2" charset="-122"/>
                <a:ea typeface="黑体" pitchFamily="2" charset="-122"/>
              </a:rPr>
              <a:t>3</a:t>
            </a:r>
            <a:r>
              <a:rPr kumimoji="0" lang="zh-CN" altLang="en-US" sz="2000" b="1" dirty="0">
                <a:solidFill>
                  <a:schemeClr val="tx1"/>
                </a:solidFill>
                <a:latin typeface="黑体" pitchFamily="2" charset="-122"/>
                <a:ea typeface="黑体" pitchFamily="2" charset="-122"/>
              </a:rPr>
              <a:t>）</a:t>
            </a:r>
            <a:r>
              <a:rPr kumimoji="0" lang="en-US" altLang="zh-CN" sz="2000" b="1" dirty="0">
                <a:solidFill>
                  <a:schemeClr val="tx1"/>
                </a:solidFill>
                <a:latin typeface="黑体" pitchFamily="2" charset="-122"/>
                <a:ea typeface="黑体" pitchFamily="2" charset="-122"/>
              </a:rPr>
              <a:t>3</a:t>
            </a:r>
            <a:r>
              <a:rPr kumimoji="0" lang="zh-CN" altLang="en-US" sz="2000" b="1" dirty="0">
                <a:solidFill>
                  <a:schemeClr val="tx1"/>
                </a:solidFill>
                <a:latin typeface="黑体" pitchFamily="2" charset="-122"/>
                <a:ea typeface="黑体" pitchFamily="2" charset="-122"/>
              </a:rPr>
              <a:t>个作业全部完成时外设</a:t>
            </a:r>
            <a:r>
              <a:rPr kumimoji="0" lang="en-US" altLang="zh-CN" sz="2000" b="1" dirty="0">
                <a:solidFill>
                  <a:schemeClr val="tx1"/>
                </a:solidFill>
                <a:latin typeface="黑体" pitchFamily="2" charset="-122"/>
                <a:ea typeface="黑体" pitchFamily="2" charset="-122"/>
              </a:rPr>
              <a:t>IO1</a:t>
            </a:r>
            <a:r>
              <a:rPr kumimoji="0" lang="zh-CN" altLang="en-US" sz="2000" b="1" dirty="0">
                <a:solidFill>
                  <a:schemeClr val="tx1"/>
                </a:solidFill>
                <a:latin typeface="黑体" pitchFamily="2" charset="-122"/>
                <a:ea typeface="黑体" pitchFamily="2" charset="-122"/>
              </a:rPr>
              <a:t>的利用率。</a:t>
            </a:r>
          </a:p>
        </p:txBody>
      </p:sp>
    </p:spTree>
    <p:extLst>
      <p:ext uri="{BB962C8B-B14F-4D97-AF65-F5344CB8AC3E}">
        <p14:creationId xmlns:p14="http://schemas.microsoft.com/office/powerpoint/2010/main" val="103553545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第三章测验</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3" name="Group 4">
            <a:extLst>
              <a:ext uri="{FF2B5EF4-FFF2-40B4-BE49-F238E27FC236}">
                <a16:creationId xmlns="" xmlns:a16="http://schemas.microsoft.com/office/drawing/2014/main" id="{D5F3D13C-50B6-4531-A849-5FE735E56195}"/>
              </a:ext>
            </a:extLst>
          </p:cNvPr>
          <p:cNvGrpSpPr>
            <a:grpSpLocks/>
          </p:cNvGrpSpPr>
          <p:nvPr/>
        </p:nvGrpSpPr>
        <p:grpSpPr bwMode="auto">
          <a:xfrm>
            <a:off x="555204" y="1521520"/>
            <a:ext cx="8048625" cy="3509963"/>
            <a:chOff x="169" y="482"/>
            <a:chExt cx="5070" cy="2211"/>
          </a:xfrm>
        </p:grpSpPr>
        <p:grpSp>
          <p:nvGrpSpPr>
            <p:cNvPr id="4" name="Group 5">
              <a:extLst>
                <a:ext uri="{FF2B5EF4-FFF2-40B4-BE49-F238E27FC236}">
                  <a16:creationId xmlns="" xmlns:a16="http://schemas.microsoft.com/office/drawing/2014/main" id="{95F10A23-6AD3-4562-9907-D6616F98582F}"/>
                </a:ext>
              </a:extLst>
            </p:cNvPr>
            <p:cNvGrpSpPr>
              <a:grpSpLocks/>
            </p:cNvGrpSpPr>
            <p:nvPr/>
          </p:nvGrpSpPr>
          <p:grpSpPr bwMode="auto">
            <a:xfrm>
              <a:off x="386" y="482"/>
              <a:ext cx="4853" cy="2211"/>
              <a:chOff x="386" y="482"/>
              <a:chExt cx="4853" cy="2211"/>
            </a:xfrm>
          </p:grpSpPr>
          <p:sp>
            <p:nvSpPr>
              <p:cNvPr id="41" name="Line 6">
                <a:extLst>
                  <a:ext uri="{FF2B5EF4-FFF2-40B4-BE49-F238E27FC236}">
                    <a16:creationId xmlns="" xmlns:a16="http://schemas.microsoft.com/office/drawing/2014/main" id="{A2182D20-A5BC-4576-88DA-93C38F329304}"/>
                  </a:ext>
                </a:extLst>
              </p:cNvPr>
              <p:cNvSpPr>
                <a:spLocks noChangeShapeType="1"/>
              </p:cNvSpPr>
              <p:nvPr/>
            </p:nvSpPr>
            <p:spPr bwMode="auto">
              <a:xfrm>
                <a:off x="476" y="482"/>
                <a:ext cx="0" cy="1905"/>
              </a:xfrm>
              <a:prstGeom prst="line">
                <a:avLst/>
              </a:prstGeom>
              <a:noFill/>
              <a:ln w="9525">
                <a:solidFill>
                  <a:srgbClr val="FFC000"/>
                </a:solidFill>
                <a:round/>
                <a:headEnd/>
                <a:tailEnd/>
              </a:ln>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42" name="Line 7">
                <a:extLst>
                  <a:ext uri="{FF2B5EF4-FFF2-40B4-BE49-F238E27FC236}">
                    <a16:creationId xmlns="" xmlns:a16="http://schemas.microsoft.com/office/drawing/2014/main" id="{0F87CC3E-CDC9-44F0-815D-7BEEECFD3449}"/>
                  </a:ext>
                </a:extLst>
              </p:cNvPr>
              <p:cNvSpPr>
                <a:spLocks noChangeShapeType="1"/>
              </p:cNvSpPr>
              <p:nvPr/>
            </p:nvSpPr>
            <p:spPr bwMode="auto">
              <a:xfrm>
                <a:off x="476" y="2387"/>
                <a:ext cx="4763" cy="0"/>
              </a:xfrm>
              <a:prstGeom prst="line">
                <a:avLst/>
              </a:prstGeom>
              <a:noFill/>
              <a:ln w="9525">
                <a:solidFill>
                  <a:srgbClr val="FFC000"/>
                </a:solidFill>
                <a:round/>
                <a:headEnd/>
                <a:tailEnd type="triangle" w="med" len="med"/>
              </a:ln>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43" name="Rectangle 8">
                <a:extLst>
                  <a:ext uri="{FF2B5EF4-FFF2-40B4-BE49-F238E27FC236}">
                    <a16:creationId xmlns="" xmlns:a16="http://schemas.microsoft.com/office/drawing/2014/main" id="{868B48B3-AE63-4CD9-B1D4-FA024D2CD5F8}"/>
                  </a:ext>
                </a:extLst>
              </p:cNvPr>
              <p:cNvSpPr>
                <a:spLocks noChangeArrowheads="1"/>
              </p:cNvSpPr>
              <p:nvPr/>
            </p:nvSpPr>
            <p:spPr bwMode="auto">
              <a:xfrm>
                <a:off x="386" y="2459"/>
                <a:ext cx="187" cy="234"/>
              </a:xfrm>
              <a:prstGeom prst="rect">
                <a:avLst/>
              </a:prstGeom>
              <a:noFill/>
              <a:ln w="9525" algn="ctr">
                <a:solidFill>
                  <a:srgbClr val="FFC000"/>
                </a:solidFill>
                <a:miter lim="800000"/>
                <a:headEnd/>
                <a:tailEnd/>
              </a:ln>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ea typeface="宋体" charset="-122"/>
                  </a:rPr>
                  <a:t>0</a:t>
                </a:r>
              </a:p>
            </p:txBody>
          </p:sp>
          <p:sp>
            <p:nvSpPr>
              <p:cNvPr id="44" name="Rectangle 9">
                <a:extLst>
                  <a:ext uri="{FF2B5EF4-FFF2-40B4-BE49-F238E27FC236}">
                    <a16:creationId xmlns="" xmlns:a16="http://schemas.microsoft.com/office/drawing/2014/main" id="{03CB8AFF-916E-4085-BCF0-5D05C35345EE}"/>
                  </a:ext>
                </a:extLst>
              </p:cNvPr>
              <p:cNvSpPr>
                <a:spLocks noChangeArrowheads="1"/>
              </p:cNvSpPr>
              <p:nvPr/>
            </p:nvSpPr>
            <p:spPr bwMode="auto">
              <a:xfrm>
                <a:off x="4942" y="2443"/>
                <a:ext cx="260" cy="234"/>
              </a:xfrm>
              <a:prstGeom prst="rect">
                <a:avLst/>
              </a:prstGeom>
              <a:noFill/>
              <a:ln w="9525" algn="ctr">
                <a:solidFill>
                  <a:srgbClr val="FFC000"/>
                </a:solidFill>
                <a:miter lim="800000"/>
                <a:headEnd/>
                <a:tailEnd/>
              </a:ln>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ea typeface="宋体" charset="-122"/>
                  </a:rPr>
                  <a:t>90</a:t>
                </a:r>
              </a:p>
            </p:txBody>
          </p:sp>
          <p:sp>
            <p:nvSpPr>
              <p:cNvPr id="45" name="Rectangle 10">
                <a:extLst>
                  <a:ext uri="{FF2B5EF4-FFF2-40B4-BE49-F238E27FC236}">
                    <a16:creationId xmlns="" xmlns:a16="http://schemas.microsoft.com/office/drawing/2014/main" id="{AFF25B09-33F4-4FD0-832A-1D1E0EB6058D}"/>
                  </a:ext>
                </a:extLst>
              </p:cNvPr>
              <p:cNvSpPr>
                <a:spLocks noChangeArrowheads="1"/>
              </p:cNvSpPr>
              <p:nvPr/>
            </p:nvSpPr>
            <p:spPr bwMode="auto">
              <a:xfrm>
                <a:off x="2963" y="2443"/>
                <a:ext cx="260" cy="234"/>
              </a:xfrm>
              <a:prstGeom prst="rect">
                <a:avLst/>
              </a:prstGeom>
              <a:noFill/>
              <a:ln w="9525" algn="ctr">
                <a:solidFill>
                  <a:srgbClr val="FFC000"/>
                </a:solidFill>
                <a:miter lim="800000"/>
                <a:headEnd/>
                <a:tailEnd/>
              </a:ln>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ea typeface="宋体" charset="-122"/>
                  </a:rPr>
                  <a:t>50</a:t>
                </a:r>
              </a:p>
            </p:txBody>
          </p:sp>
          <p:sp>
            <p:nvSpPr>
              <p:cNvPr id="46" name="Rectangle 11">
                <a:extLst>
                  <a:ext uri="{FF2B5EF4-FFF2-40B4-BE49-F238E27FC236}">
                    <a16:creationId xmlns="" xmlns:a16="http://schemas.microsoft.com/office/drawing/2014/main" id="{EEB70D7A-69A9-4E41-83CA-8C0E8194366A}"/>
                  </a:ext>
                </a:extLst>
              </p:cNvPr>
              <p:cNvSpPr>
                <a:spLocks noChangeArrowheads="1"/>
              </p:cNvSpPr>
              <p:nvPr/>
            </p:nvSpPr>
            <p:spPr bwMode="auto">
              <a:xfrm>
                <a:off x="3989" y="2443"/>
                <a:ext cx="260" cy="234"/>
              </a:xfrm>
              <a:prstGeom prst="rect">
                <a:avLst/>
              </a:prstGeom>
              <a:noFill/>
              <a:ln w="9525" algn="ctr">
                <a:solidFill>
                  <a:srgbClr val="FFC000"/>
                </a:solidFill>
                <a:miter lim="800000"/>
                <a:headEnd/>
                <a:tailEnd/>
              </a:ln>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ea typeface="宋体" charset="-122"/>
                  </a:rPr>
                  <a:t>70</a:t>
                </a:r>
              </a:p>
            </p:txBody>
          </p:sp>
          <p:sp>
            <p:nvSpPr>
              <p:cNvPr id="47" name="Rectangle 12">
                <a:extLst>
                  <a:ext uri="{FF2B5EF4-FFF2-40B4-BE49-F238E27FC236}">
                    <a16:creationId xmlns="" xmlns:a16="http://schemas.microsoft.com/office/drawing/2014/main" id="{DDAB7C12-DD2E-4A1B-A203-31B08F19CC09}"/>
                  </a:ext>
                </a:extLst>
              </p:cNvPr>
              <p:cNvSpPr>
                <a:spLocks noChangeArrowheads="1"/>
              </p:cNvSpPr>
              <p:nvPr/>
            </p:nvSpPr>
            <p:spPr bwMode="auto">
              <a:xfrm>
                <a:off x="3507" y="2443"/>
                <a:ext cx="260" cy="234"/>
              </a:xfrm>
              <a:prstGeom prst="rect">
                <a:avLst/>
              </a:prstGeom>
              <a:noFill/>
              <a:ln w="9525" algn="ctr">
                <a:solidFill>
                  <a:srgbClr val="FFC000"/>
                </a:solidFill>
                <a:miter lim="800000"/>
                <a:headEnd/>
                <a:tailEnd/>
              </a:ln>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ea typeface="宋体" charset="-122"/>
                  </a:rPr>
                  <a:t>60</a:t>
                </a:r>
              </a:p>
            </p:txBody>
          </p:sp>
          <p:sp>
            <p:nvSpPr>
              <p:cNvPr id="48" name="Rectangle 13">
                <a:extLst>
                  <a:ext uri="{FF2B5EF4-FFF2-40B4-BE49-F238E27FC236}">
                    <a16:creationId xmlns="" xmlns:a16="http://schemas.microsoft.com/office/drawing/2014/main" id="{CDB1FD80-4F8A-42A9-A91B-1224C6C1C474}"/>
                  </a:ext>
                </a:extLst>
              </p:cNvPr>
              <p:cNvSpPr>
                <a:spLocks noChangeArrowheads="1"/>
              </p:cNvSpPr>
              <p:nvPr/>
            </p:nvSpPr>
            <p:spPr bwMode="auto">
              <a:xfrm>
                <a:off x="4459" y="2443"/>
                <a:ext cx="260" cy="234"/>
              </a:xfrm>
              <a:prstGeom prst="rect">
                <a:avLst/>
              </a:prstGeom>
              <a:noFill/>
              <a:ln w="9525" algn="ctr">
                <a:solidFill>
                  <a:srgbClr val="FFC000"/>
                </a:solidFill>
                <a:miter lim="800000"/>
                <a:headEnd/>
                <a:tailEnd/>
              </a:ln>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ea typeface="宋体" charset="-122"/>
                  </a:rPr>
                  <a:t>80</a:t>
                </a:r>
              </a:p>
            </p:txBody>
          </p:sp>
          <p:sp>
            <p:nvSpPr>
              <p:cNvPr id="49" name="Rectangle 14">
                <a:extLst>
                  <a:ext uri="{FF2B5EF4-FFF2-40B4-BE49-F238E27FC236}">
                    <a16:creationId xmlns="" xmlns:a16="http://schemas.microsoft.com/office/drawing/2014/main" id="{6A80D180-084C-4A5E-9777-537A1343F12A}"/>
                  </a:ext>
                </a:extLst>
              </p:cNvPr>
              <p:cNvSpPr>
                <a:spLocks noChangeArrowheads="1"/>
              </p:cNvSpPr>
              <p:nvPr/>
            </p:nvSpPr>
            <p:spPr bwMode="auto">
              <a:xfrm>
                <a:off x="1919" y="2459"/>
                <a:ext cx="260" cy="234"/>
              </a:xfrm>
              <a:prstGeom prst="rect">
                <a:avLst/>
              </a:prstGeom>
              <a:noFill/>
              <a:ln w="9525" algn="ctr">
                <a:solidFill>
                  <a:srgbClr val="FFC000"/>
                </a:solidFill>
                <a:miter lim="800000"/>
                <a:headEnd/>
                <a:tailEnd/>
              </a:ln>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ea typeface="宋体" charset="-122"/>
                  </a:rPr>
                  <a:t>30</a:t>
                </a:r>
              </a:p>
            </p:txBody>
          </p:sp>
          <p:sp>
            <p:nvSpPr>
              <p:cNvPr id="50" name="Rectangle 15">
                <a:extLst>
                  <a:ext uri="{FF2B5EF4-FFF2-40B4-BE49-F238E27FC236}">
                    <a16:creationId xmlns="" xmlns:a16="http://schemas.microsoft.com/office/drawing/2014/main" id="{C38CB0A6-C5BC-4612-B286-51CD9825BB1F}"/>
                  </a:ext>
                </a:extLst>
              </p:cNvPr>
              <p:cNvSpPr>
                <a:spLocks noChangeArrowheads="1"/>
              </p:cNvSpPr>
              <p:nvPr/>
            </p:nvSpPr>
            <p:spPr bwMode="auto">
              <a:xfrm>
                <a:off x="2464" y="2459"/>
                <a:ext cx="260" cy="234"/>
              </a:xfrm>
              <a:prstGeom prst="rect">
                <a:avLst/>
              </a:prstGeom>
              <a:noFill/>
              <a:ln w="9525" algn="ctr">
                <a:solidFill>
                  <a:srgbClr val="FFC000"/>
                </a:solidFill>
                <a:miter lim="800000"/>
                <a:headEnd/>
                <a:tailEnd/>
              </a:ln>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ea typeface="宋体" charset="-122"/>
                  </a:rPr>
                  <a:t>40</a:t>
                </a:r>
              </a:p>
            </p:txBody>
          </p:sp>
          <p:sp>
            <p:nvSpPr>
              <p:cNvPr id="51" name="Rectangle 16">
                <a:extLst>
                  <a:ext uri="{FF2B5EF4-FFF2-40B4-BE49-F238E27FC236}">
                    <a16:creationId xmlns="" xmlns:a16="http://schemas.microsoft.com/office/drawing/2014/main" id="{F4C63D3E-5D7E-4EDC-B9B4-85A4EE4A0B0B}"/>
                  </a:ext>
                </a:extLst>
              </p:cNvPr>
              <p:cNvSpPr>
                <a:spLocks noChangeArrowheads="1"/>
              </p:cNvSpPr>
              <p:nvPr/>
            </p:nvSpPr>
            <p:spPr bwMode="auto">
              <a:xfrm>
                <a:off x="1375" y="2459"/>
                <a:ext cx="260" cy="234"/>
              </a:xfrm>
              <a:prstGeom prst="rect">
                <a:avLst/>
              </a:prstGeom>
              <a:noFill/>
              <a:ln w="9525" algn="ctr">
                <a:solidFill>
                  <a:srgbClr val="FFC000"/>
                </a:solidFill>
                <a:miter lim="800000"/>
                <a:headEnd/>
                <a:tailEnd/>
              </a:ln>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ea typeface="宋体" charset="-122"/>
                  </a:rPr>
                  <a:t>20</a:t>
                </a:r>
              </a:p>
            </p:txBody>
          </p:sp>
          <p:sp>
            <p:nvSpPr>
              <p:cNvPr id="52" name="Rectangle 17">
                <a:extLst>
                  <a:ext uri="{FF2B5EF4-FFF2-40B4-BE49-F238E27FC236}">
                    <a16:creationId xmlns="" xmlns:a16="http://schemas.microsoft.com/office/drawing/2014/main" id="{7A20F46C-0493-45C6-A151-2D3B5F546DA7}"/>
                  </a:ext>
                </a:extLst>
              </p:cNvPr>
              <p:cNvSpPr>
                <a:spLocks noChangeArrowheads="1"/>
              </p:cNvSpPr>
              <p:nvPr/>
            </p:nvSpPr>
            <p:spPr bwMode="auto">
              <a:xfrm>
                <a:off x="859" y="2459"/>
                <a:ext cx="260" cy="234"/>
              </a:xfrm>
              <a:prstGeom prst="rect">
                <a:avLst/>
              </a:prstGeom>
              <a:noFill/>
              <a:ln w="9525" algn="ctr">
                <a:solidFill>
                  <a:srgbClr val="FFC000"/>
                </a:solidFill>
                <a:miter lim="800000"/>
                <a:headEnd/>
                <a:tailEnd/>
              </a:ln>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ea typeface="宋体" charset="-122"/>
                  </a:rPr>
                  <a:t>10</a:t>
                </a:r>
              </a:p>
            </p:txBody>
          </p:sp>
        </p:grpSp>
        <p:sp>
          <p:nvSpPr>
            <p:cNvPr id="5" name="Rectangle 18">
              <a:extLst>
                <a:ext uri="{FF2B5EF4-FFF2-40B4-BE49-F238E27FC236}">
                  <a16:creationId xmlns="" xmlns:a16="http://schemas.microsoft.com/office/drawing/2014/main" id="{2365A610-BC48-49B8-A83A-A0551B806FE3}"/>
                </a:ext>
              </a:extLst>
            </p:cNvPr>
            <p:cNvSpPr>
              <a:spLocks noChangeArrowheads="1"/>
            </p:cNvSpPr>
            <p:nvPr/>
          </p:nvSpPr>
          <p:spPr bwMode="auto">
            <a:xfrm>
              <a:off x="191" y="1733"/>
              <a:ext cx="236" cy="234"/>
            </a:xfrm>
            <a:prstGeom prst="rect">
              <a:avLst/>
            </a:prstGeom>
            <a:noFill/>
            <a:ln w="9525" algn="ctr">
              <a:solidFill>
                <a:srgbClr val="FFC000"/>
              </a:solidFill>
              <a:miter lim="800000"/>
              <a:headEnd/>
              <a:tailEnd/>
            </a:ln>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ea typeface="宋体" charset="-122"/>
                </a:rPr>
                <a:t>J</a:t>
              </a:r>
              <a:r>
                <a:rPr kumimoji="0" lang="en-US" altLang="zh-CN" sz="1200" b="1" i="0" u="none" strike="noStrike" kern="0" cap="none" spc="0" normalizeH="0" baseline="0" noProof="0" dirty="0">
                  <a:ln>
                    <a:noFill/>
                  </a:ln>
                  <a:solidFill>
                    <a:schemeClr val="tx1"/>
                  </a:solidFill>
                  <a:effectLst/>
                  <a:uLnTx/>
                  <a:uFillTx/>
                  <a:ea typeface="宋体" charset="-122"/>
                </a:rPr>
                <a:t>1</a:t>
              </a:r>
            </a:p>
          </p:txBody>
        </p:sp>
        <p:sp>
          <p:nvSpPr>
            <p:cNvPr id="6" name="Rectangle 19">
              <a:extLst>
                <a:ext uri="{FF2B5EF4-FFF2-40B4-BE49-F238E27FC236}">
                  <a16:creationId xmlns="" xmlns:a16="http://schemas.microsoft.com/office/drawing/2014/main" id="{F8C326A1-30AE-48CD-8145-6B48C5EBA039}"/>
                </a:ext>
              </a:extLst>
            </p:cNvPr>
            <p:cNvSpPr>
              <a:spLocks noChangeArrowheads="1"/>
            </p:cNvSpPr>
            <p:nvPr/>
          </p:nvSpPr>
          <p:spPr bwMode="auto">
            <a:xfrm>
              <a:off x="169" y="1280"/>
              <a:ext cx="236" cy="234"/>
            </a:xfrm>
            <a:prstGeom prst="rect">
              <a:avLst/>
            </a:prstGeom>
            <a:noFill/>
            <a:ln w="9525" algn="ctr">
              <a:solidFill>
                <a:srgbClr val="FFC000"/>
              </a:solidFill>
              <a:miter lim="800000"/>
              <a:headEnd/>
              <a:tailEnd/>
            </a:ln>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ea typeface="宋体" charset="-122"/>
                </a:rPr>
                <a:t>J</a:t>
              </a:r>
              <a:r>
                <a:rPr kumimoji="0" lang="en-US" altLang="zh-CN" sz="1200" b="1" i="0" u="none" strike="noStrike" kern="0" cap="none" spc="0" normalizeH="0" baseline="0" noProof="0" dirty="0">
                  <a:ln>
                    <a:noFill/>
                  </a:ln>
                  <a:solidFill>
                    <a:schemeClr val="tx1"/>
                  </a:solidFill>
                  <a:effectLst/>
                  <a:uLnTx/>
                  <a:uFillTx/>
                  <a:ea typeface="宋体" charset="-122"/>
                </a:rPr>
                <a:t>2</a:t>
              </a:r>
            </a:p>
          </p:txBody>
        </p:sp>
        <p:sp>
          <p:nvSpPr>
            <p:cNvPr id="7" name="Rectangle 20">
              <a:extLst>
                <a:ext uri="{FF2B5EF4-FFF2-40B4-BE49-F238E27FC236}">
                  <a16:creationId xmlns="" xmlns:a16="http://schemas.microsoft.com/office/drawing/2014/main" id="{B21A87DA-76EA-456C-8CF1-D0ADFB5A83A7}"/>
                </a:ext>
              </a:extLst>
            </p:cNvPr>
            <p:cNvSpPr>
              <a:spLocks noChangeArrowheads="1"/>
            </p:cNvSpPr>
            <p:nvPr/>
          </p:nvSpPr>
          <p:spPr bwMode="auto">
            <a:xfrm>
              <a:off x="169" y="781"/>
              <a:ext cx="236" cy="234"/>
            </a:xfrm>
            <a:prstGeom prst="rect">
              <a:avLst/>
            </a:prstGeom>
            <a:noFill/>
            <a:ln w="9525" algn="ctr">
              <a:solidFill>
                <a:srgbClr val="FFC000"/>
              </a:solidFill>
              <a:miter lim="800000"/>
              <a:headEnd/>
              <a:tailEnd/>
            </a:ln>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tx1"/>
                  </a:solidFill>
                  <a:effectLst/>
                  <a:uLnTx/>
                  <a:uFillTx/>
                  <a:ea typeface="宋体" charset="-122"/>
                </a:rPr>
                <a:t>J</a:t>
              </a:r>
              <a:r>
                <a:rPr kumimoji="0" lang="en-US" altLang="zh-CN" sz="1200" b="1" i="0" u="none" strike="noStrike" kern="0" cap="none" spc="0" normalizeH="0" baseline="0" noProof="0" dirty="0">
                  <a:ln>
                    <a:noFill/>
                  </a:ln>
                  <a:solidFill>
                    <a:schemeClr val="tx1"/>
                  </a:solidFill>
                  <a:effectLst/>
                  <a:uLnTx/>
                  <a:uFillTx/>
                  <a:ea typeface="宋体" charset="-122"/>
                </a:rPr>
                <a:t>3</a:t>
              </a:r>
            </a:p>
          </p:txBody>
        </p:sp>
        <p:sp>
          <p:nvSpPr>
            <p:cNvPr id="8" name="Line 21">
              <a:extLst>
                <a:ext uri="{FF2B5EF4-FFF2-40B4-BE49-F238E27FC236}">
                  <a16:creationId xmlns="" xmlns:a16="http://schemas.microsoft.com/office/drawing/2014/main" id="{0F9734AD-FFB1-4031-8BF9-970D803DC9F0}"/>
                </a:ext>
              </a:extLst>
            </p:cNvPr>
            <p:cNvSpPr>
              <a:spLocks noChangeShapeType="1"/>
            </p:cNvSpPr>
            <p:nvPr/>
          </p:nvSpPr>
          <p:spPr bwMode="auto">
            <a:xfrm>
              <a:off x="476" y="1888"/>
              <a:ext cx="1043" cy="0"/>
            </a:xfrm>
            <a:prstGeom prst="line">
              <a:avLst/>
            </a:prstGeom>
            <a:noFill/>
            <a:ln w="9525">
              <a:solidFill>
                <a:srgbClr val="FFC000"/>
              </a:solidFill>
              <a:round/>
              <a:headEnd/>
              <a:tailEnd type="triangle" w="med" len="med"/>
            </a:ln>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9" name="Line 22">
              <a:extLst>
                <a:ext uri="{FF2B5EF4-FFF2-40B4-BE49-F238E27FC236}">
                  <a16:creationId xmlns="" xmlns:a16="http://schemas.microsoft.com/office/drawing/2014/main" id="{440B7FC2-7B2B-408D-8AAC-18B1271AE18E}"/>
                </a:ext>
              </a:extLst>
            </p:cNvPr>
            <p:cNvSpPr>
              <a:spLocks noChangeShapeType="1"/>
            </p:cNvSpPr>
            <p:nvPr/>
          </p:nvSpPr>
          <p:spPr bwMode="auto">
            <a:xfrm flipV="1">
              <a:off x="1519" y="1344"/>
              <a:ext cx="0" cy="1043"/>
            </a:xfrm>
            <a:prstGeom prst="line">
              <a:avLst/>
            </a:prstGeom>
            <a:noFill/>
            <a:ln w="9525">
              <a:solidFill>
                <a:srgbClr val="FFC000"/>
              </a:solidFill>
              <a:prstDash val="dash"/>
              <a:round/>
              <a:headEnd/>
              <a:tailEnd/>
            </a:ln>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10" name="Line 23">
              <a:extLst>
                <a:ext uri="{FF2B5EF4-FFF2-40B4-BE49-F238E27FC236}">
                  <a16:creationId xmlns="" xmlns:a16="http://schemas.microsoft.com/office/drawing/2014/main" id="{F4F42A1B-0BDA-4DB4-94C0-64964200C0CB}"/>
                </a:ext>
              </a:extLst>
            </p:cNvPr>
            <p:cNvSpPr>
              <a:spLocks noChangeShapeType="1"/>
            </p:cNvSpPr>
            <p:nvPr/>
          </p:nvSpPr>
          <p:spPr bwMode="auto">
            <a:xfrm>
              <a:off x="476" y="1344"/>
              <a:ext cx="1043" cy="0"/>
            </a:xfrm>
            <a:prstGeom prst="line">
              <a:avLst/>
            </a:prstGeom>
            <a:noFill/>
            <a:ln w="9525">
              <a:solidFill>
                <a:srgbClr val="FFC000"/>
              </a:solidFill>
              <a:round/>
              <a:headEnd/>
              <a:tailEnd type="triangle" w="med" len="med"/>
            </a:ln>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11" name="Line 24">
              <a:extLst>
                <a:ext uri="{FF2B5EF4-FFF2-40B4-BE49-F238E27FC236}">
                  <a16:creationId xmlns="" xmlns:a16="http://schemas.microsoft.com/office/drawing/2014/main" id="{DFF1470E-EA9A-4CA5-8B82-01014C9950A0}"/>
                </a:ext>
              </a:extLst>
            </p:cNvPr>
            <p:cNvSpPr>
              <a:spLocks noChangeShapeType="1"/>
            </p:cNvSpPr>
            <p:nvPr/>
          </p:nvSpPr>
          <p:spPr bwMode="auto">
            <a:xfrm flipV="1">
              <a:off x="2064" y="890"/>
              <a:ext cx="0" cy="1497"/>
            </a:xfrm>
            <a:prstGeom prst="line">
              <a:avLst/>
            </a:prstGeom>
            <a:noFill/>
            <a:ln w="9525">
              <a:solidFill>
                <a:srgbClr val="FFC000"/>
              </a:solidFill>
              <a:prstDash val="dash"/>
              <a:round/>
              <a:headEnd/>
              <a:tailEnd/>
            </a:ln>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12" name="Line 25">
              <a:extLst>
                <a:ext uri="{FF2B5EF4-FFF2-40B4-BE49-F238E27FC236}">
                  <a16:creationId xmlns="" xmlns:a16="http://schemas.microsoft.com/office/drawing/2014/main" id="{0EA39D4A-9645-4680-A023-5E38EDB1FA1E}"/>
                </a:ext>
              </a:extLst>
            </p:cNvPr>
            <p:cNvSpPr>
              <a:spLocks noChangeShapeType="1"/>
            </p:cNvSpPr>
            <p:nvPr/>
          </p:nvSpPr>
          <p:spPr bwMode="auto">
            <a:xfrm>
              <a:off x="476" y="890"/>
              <a:ext cx="1588" cy="0"/>
            </a:xfrm>
            <a:prstGeom prst="line">
              <a:avLst/>
            </a:prstGeom>
            <a:noFill/>
            <a:ln w="9525">
              <a:solidFill>
                <a:srgbClr val="FFC000"/>
              </a:solidFill>
              <a:round/>
              <a:headEnd/>
              <a:tailEnd type="triangle" w="med" len="med"/>
            </a:ln>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13" name="Line 26">
              <a:extLst>
                <a:ext uri="{FF2B5EF4-FFF2-40B4-BE49-F238E27FC236}">
                  <a16:creationId xmlns="" xmlns:a16="http://schemas.microsoft.com/office/drawing/2014/main" id="{A2A6ED2C-82B4-4A9E-B5AB-AD17AA839F34}"/>
                </a:ext>
              </a:extLst>
            </p:cNvPr>
            <p:cNvSpPr>
              <a:spLocks noChangeShapeType="1"/>
            </p:cNvSpPr>
            <p:nvPr/>
          </p:nvSpPr>
          <p:spPr bwMode="auto">
            <a:xfrm>
              <a:off x="2064" y="890"/>
              <a:ext cx="544" cy="0"/>
            </a:xfrm>
            <a:prstGeom prst="line">
              <a:avLst/>
            </a:prstGeom>
            <a:noFill/>
            <a:ln w="9525">
              <a:solidFill>
                <a:srgbClr val="FFC000"/>
              </a:solidFill>
              <a:round/>
              <a:headEnd/>
              <a:tailEnd type="triangle" w="med" len="med"/>
            </a:ln>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14" name="Line 27">
              <a:extLst>
                <a:ext uri="{FF2B5EF4-FFF2-40B4-BE49-F238E27FC236}">
                  <a16:creationId xmlns="" xmlns:a16="http://schemas.microsoft.com/office/drawing/2014/main" id="{C83C8441-3977-4536-904E-886CAF2683D0}"/>
                </a:ext>
              </a:extLst>
            </p:cNvPr>
            <p:cNvSpPr>
              <a:spLocks noChangeShapeType="1"/>
            </p:cNvSpPr>
            <p:nvPr/>
          </p:nvSpPr>
          <p:spPr bwMode="auto">
            <a:xfrm flipV="1">
              <a:off x="2608" y="890"/>
              <a:ext cx="0" cy="1497"/>
            </a:xfrm>
            <a:prstGeom prst="line">
              <a:avLst/>
            </a:prstGeom>
            <a:noFill/>
            <a:ln w="9525">
              <a:solidFill>
                <a:srgbClr val="FFC000"/>
              </a:solidFill>
              <a:prstDash val="dash"/>
              <a:round/>
              <a:headEnd/>
              <a:tailEnd/>
            </a:ln>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15" name="Line 28">
              <a:extLst>
                <a:ext uri="{FF2B5EF4-FFF2-40B4-BE49-F238E27FC236}">
                  <a16:creationId xmlns="" xmlns:a16="http://schemas.microsoft.com/office/drawing/2014/main" id="{E827390F-A8B7-46FD-8A53-8509D3C4E969}"/>
                </a:ext>
              </a:extLst>
            </p:cNvPr>
            <p:cNvSpPr>
              <a:spLocks noChangeShapeType="1"/>
            </p:cNvSpPr>
            <p:nvPr/>
          </p:nvSpPr>
          <p:spPr bwMode="auto">
            <a:xfrm>
              <a:off x="1519" y="1344"/>
              <a:ext cx="545" cy="0"/>
            </a:xfrm>
            <a:prstGeom prst="line">
              <a:avLst/>
            </a:prstGeom>
            <a:noFill/>
            <a:ln w="9525">
              <a:solidFill>
                <a:srgbClr val="FFC000"/>
              </a:solidFill>
              <a:round/>
              <a:headEnd/>
              <a:tailEnd type="triangle" w="med" len="med"/>
            </a:ln>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16" name="Line 29">
              <a:extLst>
                <a:ext uri="{FF2B5EF4-FFF2-40B4-BE49-F238E27FC236}">
                  <a16:creationId xmlns="" xmlns:a16="http://schemas.microsoft.com/office/drawing/2014/main" id="{0ED74BA5-4A01-427A-A307-D3C59FC5E544}"/>
                </a:ext>
              </a:extLst>
            </p:cNvPr>
            <p:cNvSpPr>
              <a:spLocks noChangeShapeType="1"/>
            </p:cNvSpPr>
            <p:nvPr/>
          </p:nvSpPr>
          <p:spPr bwMode="auto">
            <a:xfrm flipV="1">
              <a:off x="3107" y="1344"/>
              <a:ext cx="0" cy="1043"/>
            </a:xfrm>
            <a:prstGeom prst="line">
              <a:avLst/>
            </a:prstGeom>
            <a:noFill/>
            <a:ln w="9525">
              <a:solidFill>
                <a:srgbClr val="FFC000"/>
              </a:solidFill>
              <a:prstDash val="dash"/>
              <a:round/>
              <a:headEnd/>
              <a:tailEnd/>
            </a:ln>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17" name="Line 30">
              <a:extLst>
                <a:ext uri="{FF2B5EF4-FFF2-40B4-BE49-F238E27FC236}">
                  <a16:creationId xmlns="" xmlns:a16="http://schemas.microsoft.com/office/drawing/2014/main" id="{27716CB3-EE81-4E00-973B-213D26681647}"/>
                </a:ext>
              </a:extLst>
            </p:cNvPr>
            <p:cNvSpPr>
              <a:spLocks noChangeShapeType="1"/>
            </p:cNvSpPr>
            <p:nvPr/>
          </p:nvSpPr>
          <p:spPr bwMode="auto">
            <a:xfrm>
              <a:off x="2607" y="1344"/>
              <a:ext cx="545" cy="0"/>
            </a:xfrm>
            <a:prstGeom prst="line">
              <a:avLst/>
            </a:prstGeom>
            <a:noFill/>
            <a:ln w="9525">
              <a:solidFill>
                <a:srgbClr val="FFC000"/>
              </a:solidFill>
              <a:round/>
              <a:headEnd/>
              <a:tailEnd type="triangle" w="med" len="med"/>
            </a:ln>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18" name="Line 31">
              <a:extLst>
                <a:ext uri="{FF2B5EF4-FFF2-40B4-BE49-F238E27FC236}">
                  <a16:creationId xmlns="" xmlns:a16="http://schemas.microsoft.com/office/drawing/2014/main" id="{C83FAEF7-7CFB-4A81-9BB8-D5D9BCCABEF3}"/>
                </a:ext>
              </a:extLst>
            </p:cNvPr>
            <p:cNvSpPr>
              <a:spLocks noChangeShapeType="1"/>
            </p:cNvSpPr>
            <p:nvPr/>
          </p:nvSpPr>
          <p:spPr bwMode="auto">
            <a:xfrm flipH="1">
              <a:off x="1519" y="1888"/>
              <a:ext cx="1588" cy="0"/>
            </a:xfrm>
            <a:prstGeom prst="line">
              <a:avLst/>
            </a:prstGeom>
            <a:noFill/>
            <a:ln w="9525">
              <a:solidFill>
                <a:srgbClr val="FFC000"/>
              </a:solidFill>
              <a:prstDash val="dash"/>
              <a:round/>
              <a:headEnd/>
              <a:tailEnd/>
            </a:ln>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19" name="Line 32">
              <a:extLst>
                <a:ext uri="{FF2B5EF4-FFF2-40B4-BE49-F238E27FC236}">
                  <a16:creationId xmlns="" xmlns:a16="http://schemas.microsoft.com/office/drawing/2014/main" id="{210F2E28-C7CF-4B6A-9AA0-B84A9D2E4B37}"/>
                </a:ext>
              </a:extLst>
            </p:cNvPr>
            <p:cNvSpPr>
              <a:spLocks noChangeShapeType="1"/>
            </p:cNvSpPr>
            <p:nvPr/>
          </p:nvSpPr>
          <p:spPr bwMode="auto">
            <a:xfrm flipV="1">
              <a:off x="2064" y="1344"/>
              <a:ext cx="544" cy="0"/>
            </a:xfrm>
            <a:prstGeom prst="line">
              <a:avLst/>
            </a:prstGeom>
            <a:noFill/>
            <a:ln w="9525">
              <a:solidFill>
                <a:srgbClr val="FFC000"/>
              </a:solidFill>
              <a:prstDash val="dash"/>
              <a:round/>
              <a:headEnd/>
              <a:tailEnd/>
            </a:ln>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20" name="Line 33">
              <a:extLst>
                <a:ext uri="{FF2B5EF4-FFF2-40B4-BE49-F238E27FC236}">
                  <a16:creationId xmlns="" xmlns:a16="http://schemas.microsoft.com/office/drawing/2014/main" id="{7CC81A3C-D716-4363-AEB4-AB5A71407314}"/>
                </a:ext>
              </a:extLst>
            </p:cNvPr>
            <p:cNvSpPr>
              <a:spLocks noChangeShapeType="1"/>
            </p:cNvSpPr>
            <p:nvPr/>
          </p:nvSpPr>
          <p:spPr bwMode="auto">
            <a:xfrm>
              <a:off x="3106" y="1888"/>
              <a:ext cx="545" cy="0"/>
            </a:xfrm>
            <a:prstGeom prst="line">
              <a:avLst/>
            </a:prstGeom>
            <a:noFill/>
            <a:ln w="9525">
              <a:solidFill>
                <a:srgbClr val="FFC000"/>
              </a:solidFill>
              <a:round/>
              <a:headEnd/>
              <a:tailEnd type="triangle" w="med" len="med"/>
            </a:ln>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21" name="Line 34">
              <a:extLst>
                <a:ext uri="{FF2B5EF4-FFF2-40B4-BE49-F238E27FC236}">
                  <a16:creationId xmlns="" xmlns:a16="http://schemas.microsoft.com/office/drawing/2014/main" id="{D2DA7B66-4C42-4A71-9E0B-839D12A5C9D2}"/>
                </a:ext>
              </a:extLst>
            </p:cNvPr>
            <p:cNvSpPr>
              <a:spLocks noChangeShapeType="1"/>
            </p:cNvSpPr>
            <p:nvPr/>
          </p:nvSpPr>
          <p:spPr bwMode="auto">
            <a:xfrm flipV="1">
              <a:off x="3651" y="1888"/>
              <a:ext cx="0" cy="499"/>
            </a:xfrm>
            <a:prstGeom prst="line">
              <a:avLst/>
            </a:prstGeom>
            <a:noFill/>
            <a:ln w="9525">
              <a:solidFill>
                <a:srgbClr val="FFC000"/>
              </a:solidFill>
              <a:prstDash val="dash"/>
              <a:round/>
              <a:headEnd/>
              <a:tailEnd/>
            </a:ln>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22" name="Line 35">
              <a:extLst>
                <a:ext uri="{FF2B5EF4-FFF2-40B4-BE49-F238E27FC236}">
                  <a16:creationId xmlns="" xmlns:a16="http://schemas.microsoft.com/office/drawing/2014/main" id="{A74B1394-69D1-4B47-B860-89FB7622E6AE}"/>
                </a:ext>
              </a:extLst>
            </p:cNvPr>
            <p:cNvSpPr>
              <a:spLocks noChangeShapeType="1"/>
            </p:cNvSpPr>
            <p:nvPr/>
          </p:nvSpPr>
          <p:spPr bwMode="auto">
            <a:xfrm flipH="1">
              <a:off x="3651" y="1888"/>
              <a:ext cx="499" cy="0"/>
            </a:xfrm>
            <a:prstGeom prst="line">
              <a:avLst/>
            </a:prstGeom>
            <a:noFill/>
            <a:ln w="9525">
              <a:solidFill>
                <a:srgbClr val="FFC000"/>
              </a:solidFill>
              <a:prstDash val="dash"/>
              <a:round/>
              <a:headEnd/>
              <a:tailEnd/>
            </a:ln>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23" name="Line 36">
              <a:extLst>
                <a:ext uri="{FF2B5EF4-FFF2-40B4-BE49-F238E27FC236}">
                  <a16:creationId xmlns="" xmlns:a16="http://schemas.microsoft.com/office/drawing/2014/main" id="{85E89B21-3AAB-4C04-B50E-1BAE11008F49}"/>
                </a:ext>
              </a:extLst>
            </p:cNvPr>
            <p:cNvSpPr>
              <a:spLocks noChangeShapeType="1"/>
            </p:cNvSpPr>
            <p:nvPr/>
          </p:nvSpPr>
          <p:spPr bwMode="auto">
            <a:xfrm flipV="1">
              <a:off x="4150" y="890"/>
              <a:ext cx="0" cy="1497"/>
            </a:xfrm>
            <a:prstGeom prst="line">
              <a:avLst/>
            </a:prstGeom>
            <a:noFill/>
            <a:ln w="9525">
              <a:solidFill>
                <a:srgbClr val="FFC000"/>
              </a:solidFill>
              <a:prstDash val="dash"/>
              <a:round/>
              <a:headEnd/>
              <a:tailEnd/>
            </a:ln>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24" name="Line 37">
              <a:extLst>
                <a:ext uri="{FF2B5EF4-FFF2-40B4-BE49-F238E27FC236}">
                  <a16:creationId xmlns="" xmlns:a16="http://schemas.microsoft.com/office/drawing/2014/main" id="{4D9CFE2B-BFFF-4C29-BA2A-45D3B3B3769F}"/>
                </a:ext>
              </a:extLst>
            </p:cNvPr>
            <p:cNvSpPr>
              <a:spLocks noChangeShapeType="1"/>
            </p:cNvSpPr>
            <p:nvPr/>
          </p:nvSpPr>
          <p:spPr bwMode="auto">
            <a:xfrm flipV="1">
              <a:off x="4604" y="890"/>
              <a:ext cx="0" cy="1497"/>
            </a:xfrm>
            <a:prstGeom prst="line">
              <a:avLst/>
            </a:prstGeom>
            <a:noFill/>
            <a:ln w="9525">
              <a:solidFill>
                <a:srgbClr val="FFC000"/>
              </a:solidFill>
              <a:prstDash val="dash"/>
              <a:round/>
              <a:headEnd/>
              <a:tailEnd/>
            </a:ln>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25" name="Line 38">
              <a:extLst>
                <a:ext uri="{FF2B5EF4-FFF2-40B4-BE49-F238E27FC236}">
                  <a16:creationId xmlns="" xmlns:a16="http://schemas.microsoft.com/office/drawing/2014/main" id="{0D9F72FC-2819-438E-AD16-5F44AE1DC40B}"/>
                </a:ext>
              </a:extLst>
            </p:cNvPr>
            <p:cNvSpPr>
              <a:spLocks noChangeShapeType="1"/>
            </p:cNvSpPr>
            <p:nvPr/>
          </p:nvSpPr>
          <p:spPr bwMode="auto">
            <a:xfrm>
              <a:off x="2608" y="890"/>
              <a:ext cx="1542" cy="0"/>
            </a:xfrm>
            <a:prstGeom prst="line">
              <a:avLst/>
            </a:prstGeom>
            <a:noFill/>
            <a:ln w="9525">
              <a:solidFill>
                <a:srgbClr val="FFC000"/>
              </a:solidFill>
              <a:round/>
              <a:headEnd/>
              <a:tailEnd type="triangle" w="med" len="med"/>
            </a:ln>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26" name="Line 39">
              <a:extLst>
                <a:ext uri="{FF2B5EF4-FFF2-40B4-BE49-F238E27FC236}">
                  <a16:creationId xmlns="" xmlns:a16="http://schemas.microsoft.com/office/drawing/2014/main" id="{BEA0EAE5-8DD6-4137-A9CD-365C527D6FF8}"/>
                </a:ext>
              </a:extLst>
            </p:cNvPr>
            <p:cNvSpPr>
              <a:spLocks noChangeShapeType="1"/>
            </p:cNvSpPr>
            <p:nvPr/>
          </p:nvSpPr>
          <p:spPr bwMode="auto">
            <a:xfrm>
              <a:off x="4059" y="890"/>
              <a:ext cx="545" cy="0"/>
            </a:xfrm>
            <a:prstGeom prst="line">
              <a:avLst/>
            </a:prstGeom>
            <a:noFill/>
            <a:ln w="9525">
              <a:solidFill>
                <a:srgbClr val="FFC000"/>
              </a:solidFill>
              <a:round/>
              <a:headEnd/>
              <a:tailEnd type="triangle" w="med" len="med"/>
            </a:ln>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27" name="Line 40">
              <a:extLst>
                <a:ext uri="{FF2B5EF4-FFF2-40B4-BE49-F238E27FC236}">
                  <a16:creationId xmlns="" xmlns:a16="http://schemas.microsoft.com/office/drawing/2014/main" id="{52A97C2E-A805-49B3-B4C1-65A4156931D8}"/>
                </a:ext>
              </a:extLst>
            </p:cNvPr>
            <p:cNvSpPr>
              <a:spLocks noChangeShapeType="1"/>
            </p:cNvSpPr>
            <p:nvPr/>
          </p:nvSpPr>
          <p:spPr bwMode="auto">
            <a:xfrm>
              <a:off x="3107" y="1344"/>
              <a:ext cx="1996" cy="0"/>
            </a:xfrm>
            <a:prstGeom prst="line">
              <a:avLst/>
            </a:prstGeom>
            <a:noFill/>
            <a:ln w="9525">
              <a:solidFill>
                <a:srgbClr val="FFC000"/>
              </a:solidFill>
              <a:round/>
              <a:headEnd/>
              <a:tailEnd type="triangle" w="med" len="med"/>
            </a:ln>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28" name="Line 41">
              <a:extLst>
                <a:ext uri="{FF2B5EF4-FFF2-40B4-BE49-F238E27FC236}">
                  <a16:creationId xmlns="" xmlns:a16="http://schemas.microsoft.com/office/drawing/2014/main" id="{CE23785E-32B0-4357-9DCB-D7C1E99D95A2}"/>
                </a:ext>
              </a:extLst>
            </p:cNvPr>
            <p:cNvSpPr>
              <a:spLocks noChangeShapeType="1"/>
            </p:cNvSpPr>
            <p:nvPr/>
          </p:nvSpPr>
          <p:spPr bwMode="auto">
            <a:xfrm flipV="1">
              <a:off x="5057" y="1344"/>
              <a:ext cx="0" cy="1043"/>
            </a:xfrm>
            <a:prstGeom prst="line">
              <a:avLst/>
            </a:prstGeom>
            <a:noFill/>
            <a:ln w="9525">
              <a:solidFill>
                <a:srgbClr val="FFC000"/>
              </a:solidFill>
              <a:prstDash val="dash"/>
              <a:round/>
              <a:headEnd/>
              <a:tailEnd/>
            </a:ln>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29" name="Line 42">
              <a:extLst>
                <a:ext uri="{FF2B5EF4-FFF2-40B4-BE49-F238E27FC236}">
                  <a16:creationId xmlns="" xmlns:a16="http://schemas.microsoft.com/office/drawing/2014/main" id="{A7866D1E-9F0A-43DD-BB7B-74D26AA4670C}"/>
                </a:ext>
              </a:extLst>
            </p:cNvPr>
            <p:cNvSpPr>
              <a:spLocks noChangeShapeType="1"/>
            </p:cNvSpPr>
            <p:nvPr/>
          </p:nvSpPr>
          <p:spPr bwMode="auto">
            <a:xfrm>
              <a:off x="4150" y="1888"/>
              <a:ext cx="907" cy="0"/>
            </a:xfrm>
            <a:prstGeom prst="line">
              <a:avLst/>
            </a:prstGeom>
            <a:noFill/>
            <a:ln w="9525">
              <a:solidFill>
                <a:srgbClr val="FFC000"/>
              </a:solidFill>
              <a:round/>
              <a:headEnd/>
              <a:tailEnd type="triangle" w="med" len="med"/>
            </a:ln>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30" name="Rectangle 43">
              <a:extLst>
                <a:ext uri="{FF2B5EF4-FFF2-40B4-BE49-F238E27FC236}">
                  <a16:creationId xmlns="" xmlns:a16="http://schemas.microsoft.com/office/drawing/2014/main" id="{4366396C-4576-4F10-89C3-95B41A2A3860}"/>
                </a:ext>
              </a:extLst>
            </p:cNvPr>
            <p:cNvSpPr>
              <a:spLocks noChangeArrowheads="1"/>
            </p:cNvSpPr>
            <p:nvPr/>
          </p:nvSpPr>
          <p:spPr bwMode="auto">
            <a:xfrm>
              <a:off x="709" y="1718"/>
              <a:ext cx="622" cy="156"/>
            </a:xfrm>
            <a:prstGeom prst="rect">
              <a:avLst/>
            </a:prstGeom>
            <a:noFill/>
            <a:ln w="9525" algn="ctr">
              <a:solidFill>
                <a:srgbClr val="FFC000"/>
              </a:solidFill>
              <a:miter lim="800000"/>
              <a:headEnd/>
              <a:tailEnd/>
            </a:ln>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tx1"/>
                  </a:solidFill>
                  <a:effectLst/>
                  <a:uLnTx/>
                  <a:uFillTx/>
                  <a:ea typeface="宋体" charset="-122"/>
                </a:rPr>
                <a:t>CPU</a:t>
              </a:r>
              <a:r>
                <a:rPr kumimoji="0" lang="zh-CN" altLang="en-US" sz="1000" b="1" i="0" u="none" strike="noStrike" kern="0" cap="none" spc="0" normalizeH="0" baseline="0" noProof="0" dirty="0">
                  <a:ln>
                    <a:noFill/>
                  </a:ln>
                  <a:solidFill>
                    <a:schemeClr val="tx1"/>
                  </a:solidFill>
                  <a:effectLst/>
                  <a:uLnTx/>
                  <a:uFillTx/>
                  <a:ea typeface="宋体" charset="-122"/>
                </a:rPr>
                <a:t>（</a:t>
              </a:r>
              <a:r>
                <a:rPr kumimoji="0" lang="en-US" altLang="zh-CN" sz="1000" b="1" i="0" u="none" strike="noStrike" kern="0" cap="none" spc="0" normalizeH="0" baseline="0" noProof="0" dirty="0">
                  <a:ln>
                    <a:noFill/>
                  </a:ln>
                  <a:solidFill>
                    <a:schemeClr val="tx1"/>
                  </a:solidFill>
                  <a:effectLst/>
                  <a:uLnTx/>
                  <a:uFillTx/>
                  <a:ea typeface="宋体" charset="-122"/>
                </a:rPr>
                <a:t>20ms</a:t>
              </a:r>
              <a:r>
                <a:rPr kumimoji="0" lang="zh-CN" altLang="en-US" sz="1000" b="1" i="0" u="none" strike="noStrike" kern="0" cap="none" spc="0" normalizeH="0" baseline="0" noProof="0" dirty="0">
                  <a:ln>
                    <a:noFill/>
                  </a:ln>
                  <a:solidFill>
                    <a:schemeClr val="tx1"/>
                  </a:solidFill>
                  <a:effectLst/>
                  <a:uLnTx/>
                  <a:uFillTx/>
                  <a:ea typeface="宋体" charset="-122"/>
                </a:rPr>
                <a:t>）</a:t>
              </a:r>
            </a:p>
          </p:txBody>
        </p:sp>
        <p:sp>
          <p:nvSpPr>
            <p:cNvPr id="31" name="Rectangle 44">
              <a:extLst>
                <a:ext uri="{FF2B5EF4-FFF2-40B4-BE49-F238E27FC236}">
                  <a16:creationId xmlns="" xmlns:a16="http://schemas.microsoft.com/office/drawing/2014/main" id="{17BA03DE-B8BF-4CD1-9B14-7DA8FBB78877}"/>
                </a:ext>
              </a:extLst>
            </p:cNvPr>
            <p:cNvSpPr>
              <a:spLocks noChangeArrowheads="1"/>
            </p:cNvSpPr>
            <p:nvPr/>
          </p:nvSpPr>
          <p:spPr bwMode="auto">
            <a:xfrm>
              <a:off x="723" y="1189"/>
              <a:ext cx="578" cy="156"/>
            </a:xfrm>
            <a:prstGeom prst="rect">
              <a:avLst/>
            </a:prstGeom>
            <a:noFill/>
            <a:ln w="9525" algn="ctr">
              <a:solidFill>
                <a:srgbClr val="FFC000"/>
              </a:solidFill>
              <a:miter lim="800000"/>
              <a:headEnd/>
              <a:tailEnd/>
            </a:ln>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tx1"/>
                  </a:solidFill>
                  <a:effectLst/>
                  <a:uLnTx/>
                  <a:uFillTx/>
                  <a:ea typeface="宋体" charset="-122"/>
                </a:rPr>
                <a:t>IO</a:t>
              </a:r>
              <a:r>
                <a:rPr kumimoji="0" lang="en-US" altLang="zh-CN" sz="700" b="1" i="0" u="none" strike="noStrike" kern="0" cap="none" spc="0" normalizeH="0" baseline="0" noProof="0" dirty="0">
                  <a:ln>
                    <a:noFill/>
                  </a:ln>
                  <a:solidFill>
                    <a:schemeClr val="tx1"/>
                  </a:solidFill>
                  <a:effectLst/>
                  <a:uLnTx/>
                  <a:uFillTx/>
                  <a:ea typeface="宋体" charset="-122"/>
                </a:rPr>
                <a:t>1</a:t>
              </a:r>
              <a:r>
                <a:rPr kumimoji="0" lang="zh-CN" altLang="en-US" sz="1000" b="1" i="0" u="none" strike="noStrike" kern="0" cap="none" spc="0" normalizeH="0" baseline="0" noProof="0" dirty="0">
                  <a:ln>
                    <a:noFill/>
                  </a:ln>
                  <a:solidFill>
                    <a:schemeClr val="tx1"/>
                  </a:solidFill>
                  <a:effectLst/>
                  <a:uLnTx/>
                  <a:uFillTx/>
                  <a:ea typeface="宋体" charset="-122"/>
                </a:rPr>
                <a:t>（</a:t>
              </a:r>
              <a:r>
                <a:rPr kumimoji="0" lang="en-US" altLang="zh-CN" sz="1000" b="1" i="0" u="none" strike="noStrike" kern="0" cap="none" spc="0" normalizeH="0" baseline="0" noProof="0" dirty="0">
                  <a:ln>
                    <a:noFill/>
                  </a:ln>
                  <a:solidFill>
                    <a:schemeClr val="tx1"/>
                  </a:solidFill>
                  <a:effectLst/>
                  <a:uLnTx/>
                  <a:uFillTx/>
                  <a:ea typeface="宋体" charset="-122"/>
                </a:rPr>
                <a:t>20ms</a:t>
              </a:r>
              <a:r>
                <a:rPr kumimoji="0" lang="zh-CN" altLang="en-US" sz="1000" b="1" i="0" u="none" strike="noStrike" kern="0" cap="none" spc="0" normalizeH="0" baseline="0" noProof="0" dirty="0">
                  <a:ln>
                    <a:noFill/>
                  </a:ln>
                  <a:solidFill>
                    <a:schemeClr val="tx1"/>
                  </a:solidFill>
                  <a:effectLst/>
                  <a:uLnTx/>
                  <a:uFillTx/>
                  <a:ea typeface="宋体" charset="-122"/>
                </a:rPr>
                <a:t>）</a:t>
              </a:r>
            </a:p>
          </p:txBody>
        </p:sp>
        <p:sp>
          <p:nvSpPr>
            <p:cNvPr id="32" name="Rectangle 45">
              <a:extLst>
                <a:ext uri="{FF2B5EF4-FFF2-40B4-BE49-F238E27FC236}">
                  <a16:creationId xmlns="" xmlns:a16="http://schemas.microsoft.com/office/drawing/2014/main" id="{EFE48084-584A-46EA-AD51-BEDB2BB6E9CC}"/>
                </a:ext>
              </a:extLst>
            </p:cNvPr>
            <p:cNvSpPr>
              <a:spLocks noChangeArrowheads="1"/>
            </p:cNvSpPr>
            <p:nvPr/>
          </p:nvSpPr>
          <p:spPr bwMode="auto">
            <a:xfrm>
              <a:off x="1109" y="708"/>
              <a:ext cx="578" cy="156"/>
            </a:xfrm>
            <a:prstGeom prst="rect">
              <a:avLst/>
            </a:prstGeom>
            <a:noFill/>
            <a:ln w="9525" algn="ctr">
              <a:solidFill>
                <a:srgbClr val="FFC000"/>
              </a:solidFill>
              <a:miter lim="800000"/>
              <a:headEnd/>
              <a:tailEnd/>
            </a:ln>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tx1"/>
                  </a:solidFill>
                  <a:effectLst/>
                  <a:uLnTx/>
                  <a:uFillTx/>
                  <a:ea typeface="宋体" charset="-122"/>
                </a:rPr>
                <a:t>IO</a:t>
              </a:r>
              <a:r>
                <a:rPr kumimoji="0" lang="en-US" altLang="zh-CN" sz="700" b="1" i="0" u="none" strike="noStrike" kern="0" cap="none" spc="0" normalizeH="0" baseline="0" noProof="0" dirty="0">
                  <a:ln>
                    <a:noFill/>
                  </a:ln>
                  <a:solidFill>
                    <a:schemeClr val="tx1"/>
                  </a:solidFill>
                  <a:effectLst/>
                  <a:uLnTx/>
                  <a:uFillTx/>
                  <a:ea typeface="宋体" charset="-122"/>
                </a:rPr>
                <a:t>2</a:t>
              </a:r>
              <a:r>
                <a:rPr kumimoji="0" lang="zh-CN" altLang="en-US" sz="1000" b="1" i="0" u="none" strike="noStrike" kern="0" cap="none" spc="0" normalizeH="0" baseline="0" noProof="0" dirty="0">
                  <a:ln>
                    <a:noFill/>
                  </a:ln>
                  <a:solidFill>
                    <a:schemeClr val="tx1"/>
                  </a:solidFill>
                  <a:effectLst/>
                  <a:uLnTx/>
                  <a:uFillTx/>
                  <a:ea typeface="宋体" charset="-122"/>
                </a:rPr>
                <a:t>（</a:t>
              </a:r>
              <a:r>
                <a:rPr kumimoji="0" lang="en-US" altLang="zh-CN" sz="1000" b="1" i="0" u="none" strike="noStrike" kern="0" cap="none" spc="0" normalizeH="0" baseline="0" noProof="0" dirty="0">
                  <a:ln>
                    <a:noFill/>
                  </a:ln>
                  <a:solidFill>
                    <a:schemeClr val="tx1"/>
                  </a:solidFill>
                  <a:effectLst/>
                  <a:uLnTx/>
                  <a:uFillTx/>
                  <a:ea typeface="宋体" charset="-122"/>
                </a:rPr>
                <a:t>30ms</a:t>
              </a:r>
              <a:r>
                <a:rPr kumimoji="0" lang="zh-CN" altLang="en-US" sz="1000" b="1" i="0" u="none" strike="noStrike" kern="0" cap="none" spc="0" normalizeH="0" baseline="0" noProof="0" dirty="0">
                  <a:ln>
                    <a:noFill/>
                  </a:ln>
                  <a:solidFill>
                    <a:schemeClr val="tx1"/>
                  </a:solidFill>
                  <a:effectLst/>
                  <a:uLnTx/>
                  <a:uFillTx/>
                  <a:ea typeface="宋体" charset="-122"/>
                </a:rPr>
                <a:t>）</a:t>
              </a:r>
            </a:p>
          </p:txBody>
        </p:sp>
        <p:sp>
          <p:nvSpPr>
            <p:cNvPr id="33" name="Rectangle 46">
              <a:extLst>
                <a:ext uri="{FF2B5EF4-FFF2-40B4-BE49-F238E27FC236}">
                  <a16:creationId xmlns="" xmlns:a16="http://schemas.microsoft.com/office/drawing/2014/main" id="{FC599E83-201C-40E5-A3DC-51302C0CDAF6}"/>
                </a:ext>
              </a:extLst>
            </p:cNvPr>
            <p:cNvSpPr>
              <a:spLocks noChangeArrowheads="1"/>
            </p:cNvSpPr>
            <p:nvPr/>
          </p:nvSpPr>
          <p:spPr bwMode="auto">
            <a:xfrm>
              <a:off x="3876" y="1161"/>
              <a:ext cx="578" cy="156"/>
            </a:xfrm>
            <a:prstGeom prst="rect">
              <a:avLst/>
            </a:prstGeom>
            <a:noFill/>
            <a:ln w="9525" algn="ctr">
              <a:solidFill>
                <a:srgbClr val="FFC000"/>
              </a:solidFill>
              <a:miter lim="800000"/>
              <a:headEnd/>
              <a:tailEnd/>
            </a:ln>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tx1"/>
                  </a:solidFill>
                  <a:effectLst/>
                  <a:uLnTx/>
                  <a:uFillTx/>
                  <a:ea typeface="宋体" charset="-122"/>
                </a:rPr>
                <a:t>IO</a:t>
              </a:r>
              <a:r>
                <a:rPr kumimoji="0" lang="en-US" altLang="zh-CN" sz="700" b="1" i="0" u="none" strike="noStrike" kern="0" cap="none" spc="0" normalizeH="0" baseline="0" noProof="0" dirty="0">
                  <a:ln>
                    <a:noFill/>
                  </a:ln>
                  <a:solidFill>
                    <a:schemeClr val="tx1"/>
                  </a:solidFill>
                  <a:effectLst/>
                  <a:uLnTx/>
                  <a:uFillTx/>
                  <a:ea typeface="宋体" charset="-122"/>
                </a:rPr>
                <a:t>2</a:t>
              </a:r>
              <a:r>
                <a:rPr kumimoji="0" lang="zh-CN" altLang="en-US" sz="1000" b="1" i="0" u="none" strike="noStrike" kern="0" cap="none" spc="0" normalizeH="0" baseline="0" noProof="0" dirty="0">
                  <a:ln>
                    <a:noFill/>
                  </a:ln>
                  <a:solidFill>
                    <a:schemeClr val="tx1"/>
                  </a:solidFill>
                  <a:effectLst/>
                  <a:uLnTx/>
                  <a:uFillTx/>
                  <a:ea typeface="宋体" charset="-122"/>
                </a:rPr>
                <a:t>（</a:t>
              </a:r>
              <a:r>
                <a:rPr kumimoji="0" lang="en-US" altLang="zh-CN" sz="1000" b="1" i="0" u="none" strike="noStrike" kern="0" cap="none" spc="0" normalizeH="0" baseline="0" noProof="0" dirty="0">
                  <a:ln>
                    <a:noFill/>
                  </a:ln>
                  <a:solidFill>
                    <a:schemeClr val="tx1"/>
                  </a:solidFill>
                  <a:effectLst/>
                  <a:uLnTx/>
                  <a:uFillTx/>
                  <a:ea typeface="宋体" charset="-122"/>
                </a:rPr>
                <a:t>40ms</a:t>
              </a:r>
              <a:r>
                <a:rPr kumimoji="0" lang="zh-CN" altLang="en-US" sz="1000" b="1" i="0" u="none" strike="noStrike" kern="0" cap="none" spc="0" normalizeH="0" baseline="0" noProof="0" dirty="0">
                  <a:ln>
                    <a:noFill/>
                  </a:ln>
                  <a:solidFill>
                    <a:schemeClr val="tx1"/>
                  </a:solidFill>
                  <a:effectLst/>
                  <a:uLnTx/>
                  <a:uFillTx/>
                  <a:ea typeface="宋体" charset="-122"/>
                </a:rPr>
                <a:t>）</a:t>
              </a:r>
            </a:p>
          </p:txBody>
        </p:sp>
        <p:sp>
          <p:nvSpPr>
            <p:cNvPr id="34" name="Rectangle 47">
              <a:extLst>
                <a:ext uri="{FF2B5EF4-FFF2-40B4-BE49-F238E27FC236}">
                  <a16:creationId xmlns="" xmlns:a16="http://schemas.microsoft.com/office/drawing/2014/main" id="{7C96AAD6-6298-46A0-A749-FE189021C613}"/>
                </a:ext>
              </a:extLst>
            </p:cNvPr>
            <p:cNvSpPr>
              <a:spLocks noChangeArrowheads="1"/>
            </p:cNvSpPr>
            <p:nvPr/>
          </p:nvSpPr>
          <p:spPr bwMode="auto">
            <a:xfrm>
              <a:off x="3121" y="708"/>
              <a:ext cx="578" cy="156"/>
            </a:xfrm>
            <a:prstGeom prst="rect">
              <a:avLst/>
            </a:prstGeom>
            <a:noFill/>
            <a:ln w="9525" algn="ctr">
              <a:solidFill>
                <a:srgbClr val="FFC000"/>
              </a:solidFill>
              <a:miter lim="800000"/>
              <a:headEnd/>
              <a:tailEnd/>
            </a:ln>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tx1"/>
                  </a:solidFill>
                  <a:effectLst/>
                  <a:uLnTx/>
                  <a:uFillTx/>
                  <a:ea typeface="宋体" charset="-122"/>
                </a:rPr>
                <a:t>IO</a:t>
              </a:r>
              <a:r>
                <a:rPr kumimoji="0" lang="en-US" altLang="zh-CN" sz="700" b="1" i="0" u="none" strike="noStrike" kern="0" cap="none" spc="0" normalizeH="0" baseline="0" noProof="0" dirty="0">
                  <a:ln>
                    <a:noFill/>
                  </a:ln>
                  <a:solidFill>
                    <a:schemeClr val="tx1"/>
                  </a:solidFill>
                  <a:effectLst/>
                  <a:uLnTx/>
                  <a:uFillTx/>
                  <a:ea typeface="宋体" charset="-122"/>
                </a:rPr>
                <a:t>1</a:t>
              </a:r>
              <a:r>
                <a:rPr kumimoji="0" lang="zh-CN" altLang="en-US" sz="1000" b="1" i="0" u="none" strike="noStrike" kern="0" cap="none" spc="0" normalizeH="0" baseline="0" noProof="0" dirty="0">
                  <a:ln>
                    <a:noFill/>
                  </a:ln>
                  <a:solidFill>
                    <a:schemeClr val="tx1"/>
                  </a:solidFill>
                  <a:effectLst/>
                  <a:uLnTx/>
                  <a:uFillTx/>
                  <a:ea typeface="宋体" charset="-122"/>
                </a:rPr>
                <a:t>（</a:t>
              </a:r>
              <a:r>
                <a:rPr kumimoji="0" lang="en-US" altLang="zh-CN" sz="1000" b="1" i="0" u="none" strike="noStrike" kern="0" cap="none" spc="0" normalizeH="0" baseline="0" noProof="0" dirty="0">
                  <a:ln>
                    <a:noFill/>
                  </a:ln>
                  <a:solidFill>
                    <a:schemeClr val="tx1"/>
                  </a:solidFill>
                  <a:effectLst/>
                  <a:uLnTx/>
                  <a:uFillTx/>
                  <a:ea typeface="宋体" charset="-122"/>
                </a:rPr>
                <a:t>30ms</a:t>
              </a:r>
              <a:r>
                <a:rPr kumimoji="0" lang="zh-CN" altLang="en-US" sz="1000" b="1" i="0" u="none" strike="noStrike" kern="0" cap="none" spc="0" normalizeH="0" baseline="0" noProof="0" dirty="0">
                  <a:ln>
                    <a:noFill/>
                  </a:ln>
                  <a:solidFill>
                    <a:schemeClr val="tx1"/>
                  </a:solidFill>
                  <a:effectLst/>
                  <a:uLnTx/>
                  <a:uFillTx/>
                  <a:ea typeface="宋体" charset="-122"/>
                </a:rPr>
                <a:t>）</a:t>
              </a:r>
            </a:p>
          </p:txBody>
        </p:sp>
        <p:sp>
          <p:nvSpPr>
            <p:cNvPr id="35" name="Rectangle 48">
              <a:extLst>
                <a:ext uri="{FF2B5EF4-FFF2-40B4-BE49-F238E27FC236}">
                  <a16:creationId xmlns="" xmlns:a16="http://schemas.microsoft.com/office/drawing/2014/main" id="{20132222-6299-488B-8CC6-E3AD75F0740B}"/>
                </a:ext>
              </a:extLst>
            </p:cNvPr>
            <p:cNvSpPr>
              <a:spLocks noChangeArrowheads="1"/>
            </p:cNvSpPr>
            <p:nvPr/>
          </p:nvSpPr>
          <p:spPr bwMode="auto">
            <a:xfrm>
              <a:off x="4301" y="1705"/>
              <a:ext cx="578" cy="156"/>
            </a:xfrm>
            <a:prstGeom prst="rect">
              <a:avLst/>
            </a:prstGeom>
            <a:noFill/>
            <a:ln w="9525" algn="ctr">
              <a:solidFill>
                <a:srgbClr val="FFC000"/>
              </a:solidFill>
              <a:miter lim="800000"/>
              <a:headEnd/>
              <a:tailEnd/>
            </a:ln>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tx1"/>
                  </a:solidFill>
                  <a:effectLst/>
                  <a:uLnTx/>
                  <a:uFillTx/>
                  <a:ea typeface="宋体" charset="-122"/>
                </a:rPr>
                <a:t>IO</a:t>
              </a:r>
              <a:r>
                <a:rPr kumimoji="0" lang="en-US" altLang="zh-CN" sz="700" b="1" i="0" u="none" strike="noStrike" kern="0" cap="none" spc="0" normalizeH="0" baseline="0" noProof="0" dirty="0">
                  <a:ln>
                    <a:noFill/>
                  </a:ln>
                  <a:solidFill>
                    <a:schemeClr val="tx1"/>
                  </a:solidFill>
                  <a:effectLst/>
                  <a:uLnTx/>
                  <a:uFillTx/>
                  <a:ea typeface="宋体" charset="-122"/>
                </a:rPr>
                <a:t>1</a:t>
              </a:r>
              <a:r>
                <a:rPr kumimoji="0" lang="zh-CN" altLang="en-US" sz="1000" b="1" i="0" u="none" strike="noStrike" kern="0" cap="none" spc="0" normalizeH="0" baseline="0" noProof="0" dirty="0">
                  <a:ln>
                    <a:noFill/>
                  </a:ln>
                  <a:solidFill>
                    <a:schemeClr val="tx1"/>
                  </a:solidFill>
                  <a:effectLst/>
                  <a:uLnTx/>
                  <a:uFillTx/>
                  <a:ea typeface="宋体" charset="-122"/>
                </a:rPr>
                <a:t>（</a:t>
              </a:r>
              <a:r>
                <a:rPr kumimoji="0" lang="en-US" altLang="zh-CN" sz="1000" b="1" i="0" u="none" strike="noStrike" kern="0" cap="none" spc="0" normalizeH="0" baseline="0" noProof="0" dirty="0">
                  <a:ln>
                    <a:noFill/>
                  </a:ln>
                  <a:solidFill>
                    <a:schemeClr val="tx1"/>
                  </a:solidFill>
                  <a:effectLst/>
                  <a:uLnTx/>
                  <a:uFillTx/>
                  <a:ea typeface="宋体" charset="-122"/>
                </a:rPr>
                <a:t>20ms</a:t>
              </a:r>
              <a:r>
                <a:rPr kumimoji="0" lang="zh-CN" altLang="en-US" sz="1000" b="1" i="0" u="none" strike="noStrike" kern="0" cap="none" spc="0" normalizeH="0" baseline="0" noProof="0" dirty="0">
                  <a:ln>
                    <a:noFill/>
                  </a:ln>
                  <a:solidFill>
                    <a:schemeClr val="tx1"/>
                  </a:solidFill>
                  <a:effectLst/>
                  <a:uLnTx/>
                  <a:uFillTx/>
                  <a:ea typeface="宋体" charset="-122"/>
                </a:rPr>
                <a:t>）</a:t>
              </a:r>
            </a:p>
          </p:txBody>
        </p:sp>
        <p:sp>
          <p:nvSpPr>
            <p:cNvPr id="36" name="Rectangle 49">
              <a:extLst>
                <a:ext uri="{FF2B5EF4-FFF2-40B4-BE49-F238E27FC236}">
                  <a16:creationId xmlns="" xmlns:a16="http://schemas.microsoft.com/office/drawing/2014/main" id="{4B9B22AE-B07B-4F35-97B8-3DB2CC6AC931}"/>
                </a:ext>
              </a:extLst>
            </p:cNvPr>
            <p:cNvSpPr>
              <a:spLocks noChangeArrowheads="1"/>
            </p:cNvSpPr>
            <p:nvPr/>
          </p:nvSpPr>
          <p:spPr bwMode="auto">
            <a:xfrm>
              <a:off x="3076" y="1705"/>
              <a:ext cx="622" cy="156"/>
            </a:xfrm>
            <a:prstGeom prst="rect">
              <a:avLst/>
            </a:prstGeom>
            <a:noFill/>
            <a:ln w="9525" algn="ctr">
              <a:solidFill>
                <a:srgbClr val="FFC000"/>
              </a:solidFill>
              <a:miter lim="800000"/>
              <a:headEnd/>
              <a:tailEnd/>
            </a:ln>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tx1"/>
                  </a:solidFill>
                  <a:effectLst/>
                  <a:uLnTx/>
                  <a:uFillTx/>
                  <a:ea typeface="宋体" charset="-122"/>
                </a:rPr>
                <a:t>CPU</a:t>
              </a:r>
              <a:r>
                <a:rPr kumimoji="0" lang="zh-CN" altLang="en-US" sz="1000" b="1" i="0" u="none" strike="noStrike" kern="0" cap="none" spc="0" normalizeH="0" baseline="0" noProof="0" dirty="0">
                  <a:ln>
                    <a:noFill/>
                  </a:ln>
                  <a:solidFill>
                    <a:schemeClr val="tx1"/>
                  </a:solidFill>
                  <a:effectLst/>
                  <a:uLnTx/>
                  <a:uFillTx/>
                  <a:ea typeface="宋体" charset="-122"/>
                </a:rPr>
                <a:t>（</a:t>
              </a:r>
              <a:r>
                <a:rPr kumimoji="0" lang="en-US" altLang="zh-CN" sz="1000" b="1" i="0" u="none" strike="noStrike" kern="0" cap="none" spc="0" normalizeH="0" baseline="0" noProof="0" dirty="0">
                  <a:ln>
                    <a:noFill/>
                  </a:ln>
                  <a:solidFill>
                    <a:schemeClr val="tx1"/>
                  </a:solidFill>
                  <a:effectLst/>
                  <a:uLnTx/>
                  <a:uFillTx/>
                  <a:ea typeface="宋体" charset="-122"/>
                </a:rPr>
                <a:t>10ms</a:t>
              </a:r>
              <a:r>
                <a:rPr kumimoji="0" lang="zh-CN" altLang="en-US" sz="1000" b="1" i="0" u="none" strike="noStrike" kern="0" cap="none" spc="0" normalizeH="0" baseline="0" noProof="0" dirty="0">
                  <a:ln>
                    <a:noFill/>
                  </a:ln>
                  <a:solidFill>
                    <a:schemeClr val="tx1"/>
                  </a:solidFill>
                  <a:effectLst/>
                  <a:uLnTx/>
                  <a:uFillTx/>
                  <a:ea typeface="宋体" charset="-122"/>
                </a:rPr>
                <a:t>）</a:t>
              </a:r>
            </a:p>
          </p:txBody>
        </p:sp>
        <p:sp>
          <p:nvSpPr>
            <p:cNvPr id="37" name="Rectangle 50">
              <a:extLst>
                <a:ext uri="{FF2B5EF4-FFF2-40B4-BE49-F238E27FC236}">
                  <a16:creationId xmlns="" xmlns:a16="http://schemas.microsoft.com/office/drawing/2014/main" id="{597869BC-19E8-454F-B1F1-C1146B7AC49F}"/>
                </a:ext>
              </a:extLst>
            </p:cNvPr>
            <p:cNvSpPr>
              <a:spLocks noChangeArrowheads="1"/>
            </p:cNvSpPr>
            <p:nvPr/>
          </p:nvSpPr>
          <p:spPr bwMode="auto">
            <a:xfrm>
              <a:off x="2559" y="1189"/>
              <a:ext cx="622" cy="156"/>
            </a:xfrm>
            <a:prstGeom prst="rect">
              <a:avLst/>
            </a:prstGeom>
            <a:noFill/>
            <a:ln w="9525" algn="ctr">
              <a:solidFill>
                <a:srgbClr val="FFC000"/>
              </a:solidFill>
              <a:miter lim="800000"/>
              <a:headEnd/>
              <a:tailEnd/>
            </a:ln>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tx1"/>
                  </a:solidFill>
                  <a:effectLst/>
                  <a:uLnTx/>
                  <a:uFillTx/>
                  <a:ea typeface="宋体" charset="-122"/>
                </a:rPr>
                <a:t>CPU</a:t>
              </a:r>
              <a:r>
                <a:rPr kumimoji="0" lang="zh-CN" altLang="en-US" sz="1000" b="1" i="0" u="none" strike="noStrike" kern="0" cap="none" spc="0" normalizeH="0" baseline="0" noProof="0" dirty="0">
                  <a:ln>
                    <a:noFill/>
                  </a:ln>
                  <a:solidFill>
                    <a:schemeClr val="tx1"/>
                  </a:solidFill>
                  <a:effectLst/>
                  <a:uLnTx/>
                  <a:uFillTx/>
                  <a:ea typeface="宋体" charset="-122"/>
                </a:rPr>
                <a:t>（</a:t>
              </a:r>
              <a:r>
                <a:rPr kumimoji="0" lang="en-US" altLang="zh-CN" sz="1000" b="1" i="0" u="none" strike="noStrike" kern="0" cap="none" spc="0" normalizeH="0" baseline="0" noProof="0" dirty="0">
                  <a:ln>
                    <a:noFill/>
                  </a:ln>
                  <a:solidFill>
                    <a:schemeClr val="tx1"/>
                  </a:solidFill>
                  <a:effectLst/>
                  <a:uLnTx/>
                  <a:uFillTx/>
                  <a:ea typeface="宋体" charset="-122"/>
                </a:rPr>
                <a:t>10ms</a:t>
              </a:r>
              <a:r>
                <a:rPr kumimoji="0" lang="zh-CN" altLang="en-US" sz="1000" b="1" i="0" u="none" strike="noStrike" kern="0" cap="none" spc="0" normalizeH="0" baseline="0" noProof="0" dirty="0">
                  <a:ln>
                    <a:noFill/>
                  </a:ln>
                  <a:solidFill>
                    <a:schemeClr val="tx1"/>
                  </a:solidFill>
                  <a:effectLst/>
                  <a:uLnTx/>
                  <a:uFillTx/>
                  <a:ea typeface="宋体" charset="-122"/>
                </a:rPr>
                <a:t>）</a:t>
              </a:r>
            </a:p>
          </p:txBody>
        </p:sp>
        <p:sp>
          <p:nvSpPr>
            <p:cNvPr id="38" name="Rectangle 51">
              <a:extLst>
                <a:ext uri="{FF2B5EF4-FFF2-40B4-BE49-F238E27FC236}">
                  <a16:creationId xmlns="" xmlns:a16="http://schemas.microsoft.com/office/drawing/2014/main" id="{2D489694-474E-4BDE-A1E8-930F67D3E210}"/>
                </a:ext>
              </a:extLst>
            </p:cNvPr>
            <p:cNvSpPr>
              <a:spLocks noChangeArrowheads="1"/>
            </p:cNvSpPr>
            <p:nvPr/>
          </p:nvSpPr>
          <p:spPr bwMode="auto">
            <a:xfrm>
              <a:off x="2033" y="708"/>
              <a:ext cx="622" cy="156"/>
            </a:xfrm>
            <a:prstGeom prst="rect">
              <a:avLst/>
            </a:prstGeom>
            <a:noFill/>
            <a:ln w="9525" algn="ctr">
              <a:solidFill>
                <a:srgbClr val="FFC000"/>
              </a:solidFill>
              <a:miter lim="800000"/>
              <a:headEnd/>
              <a:tailEnd/>
            </a:ln>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tx1"/>
                  </a:solidFill>
                  <a:effectLst/>
                  <a:uLnTx/>
                  <a:uFillTx/>
                  <a:ea typeface="宋体" charset="-122"/>
                </a:rPr>
                <a:t>CPU</a:t>
              </a:r>
              <a:r>
                <a:rPr kumimoji="0" lang="zh-CN" altLang="en-US" sz="1000" b="1" i="0" u="none" strike="noStrike" kern="0" cap="none" spc="0" normalizeH="0" baseline="0" noProof="0" dirty="0">
                  <a:ln>
                    <a:noFill/>
                  </a:ln>
                  <a:solidFill>
                    <a:schemeClr val="tx1"/>
                  </a:solidFill>
                  <a:effectLst/>
                  <a:uLnTx/>
                  <a:uFillTx/>
                  <a:ea typeface="宋体" charset="-122"/>
                </a:rPr>
                <a:t>（</a:t>
              </a:r>
              <a:r>
                <a:rPr kumimoji="0" lang="en-US" altLang="zh-CN" sz="1000" b="1" i="0" u="none" strike="noStrike" kern="0" cap="none" spc="0" normalizeH="0" baseline="0" noProof="0" dirty="0">
                  <a:ln>
                    <a:noFill/>
                  </a:ln>
                  <a:solidFill>
                    <a:schemeClr val="tx1"/>
                  </a:solidFill>
                  <a:effectLst/>
                  <a:uLnTx/>
                  <a:uFillTx/>
                  <a:ea typeface="宋体" charset="-122"/>
                </a:rPr>
                <a:t>10ms</a:t>
              </a:r>
              <a:r>
                <a:rPr kumimoji="0" lang="zh-CN" altLang="en-US" sz="1000" b="1" i="0" u="none" strike="noStrike" kern="0" cap="none" spc="0" normalizeH="0" baseline="0" noProof="0" dirty="0">
                  <a:ln>
                    <a:noFill/>
                  </a:ln>
                  <a:solidFill>
                    <a:schemeClr val="tx1"/>
                  </a:solidFill>
                  <a:effectLst/>
                  <a:uLnTx/>
                  <a:uFillTx/>
                  <a:ea typeface="宋体" charset="-122"/>
                </a:rPr>
                <a:t>）</a:t>
              </a:r>
            </a:p>
          </p:txBody>
        </p:sp>
        <p:sp>
          <p:nvSpPr>
            <p:cNvPr id="39" name="Rectangle 52">
              <a:extLst>
                <a:ext uri="{FF2B5EF4-FFF2-40B4-BE49-F238E27FC236}">
                  <a16:creationId xmlns="" xmlns:a16="http://schemas.microsoft.com/office/drawing/2014/main" id="{A5FE4673-0267-49B6-A7EC-99E2D71B41CE}"/>
                </a:ext>
              </a:extLst>
            </p:cNvPr>
            <p:cNvSpPr>
              <a:spLocks noChangeArrowheads="1"/>
            </p:cNvSpPr>
            <p:nvPr/>
          </p:nvSpPr>
          <p:spPr bwMode="auto">
            <a:xfrm>
              <a:off x="1516" y="1161"/>
              <a:ext cx="622" cy="156"/>
            </a:xfrm>
            <a:prstGeom prst="rect">
              <a:avLst/>
            </a:prstGeom>
            <a:noFill/>
            <a:ln w="9525" algn="ctr">
              <a:solidFill>
                <a:srgbClr val="FFC000"/>
              </a:solidFill>
              <a:miter lim="800000"/>
              <a:headEnd/>
              <a:tailEnd/>
            </a:ln>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tx1"/>
                  </a:solidFill>
                  <a:effectLst/>
                  <a:uLnTx/>
                  <a:uFillTx/>
                  <a:ea typeface="宋体" charset="-122"/>
                </a:rPr>
                <a:t>CPU</a:t>
              </a:r>
              <a:r>
                <a:rPr kumimoji="0" lang="zh-CN" altLang="en-US" sz="1000" b="1" i="0" u="none" strike="noStrike" kern="0" cap="none" spc="0" normalizeH="0" baseline="0" noProof="0" dirty="0">
                  <a:ln>
                    <a:noFill/>
                  </a:ln>
                  <a:solidFill>
                    <a:schemeClr val="tx1"/>
                  </a:solidFill>
                  <a:effectLst/>
                  <a:uLnTx/>
                  <a:uFillTx/>
                  <a:ea typeface="宋体" charset="-122"/>
                </a:rPr>
                <a:t>（</a:t>
              </a:r>
              <a:r>
                <a:rPr kumimoji="0" lang="en-US" altLang="zh-CN" sz="1000" b="1" i="0" u="none" strike="noStrike" kern="0" cap="none" spc="0" normalizeH="0" baseline="0" noProof="0" dirty="0">
                  <a:ln>
                    <a:noFill/>
                  </a:ln>
                  <a:solidFill>
                    <a:schemeClr val="tx1"/>
                  </a:solidFill>
                  <a:effectLst/>
                  <a:uLnTx/>
                  <a:uFillTx/>
                  <a:ea typeface="宋体" charset="-122"/>
                </a:rPr>
                <a:t>10ms</a:t>
              </a:r>
              <a:r>
                <a:rPr kumimoji="0" lang="zh-CN" altLang="en-US" sz="1000" b="1" i="0" u="none" strike="noStrike" kern="0" cap="none" spc="0" normalizeH="0" baseline="0" noProof="0" dirty="0">
                  <a:ln>
                    <a:noFill/>
                  </a:ln>
                  <a:solidFill>
                    <a:schemeClr val="tx1"/>
                  </a:solidFill>
                  <a:effectLst/>
                  <a:uLnTx/>
                  <a:uFillTx/>
                  <a:ea typeface="宋体" charset="-122"/>
                </a:rPr>
                <a:t>）</a:t>
              </a:r>
            </a:p>
          </p:txBody>
        </p:sp>
        <p:sp>
          <p:nvSpPr>
            <p:cNvPr id="40" name="Rectangle 53">
              <a:extLst>
                <a:ext uri="{FF2B5EF4-FFF2-40B4-BE49-F238E27FC236}">
                  <a16:creationId xmlns="" xmlns:a16="http://schemas.microsoft.com/office/drawing/2014/main" id="{FCF084C3-CCD0-4C5B-978B-0608D2D1F103}"/>
                </a:ext>
              </a:extLst>
            </p:cNvPr>
            <p:cNvSpPr>
              <a:spLocks noChangeArrowheads="1"/>
            </p:cNvSpPr>
            <p:nvPr/>
          </p:nvSpPr>
          <p:spPr bwMode="auto">
            <a:xfrm>
              <a:off x="4074" y="708"/>
              <a:ext cx="622" cy="156"/>
            </a:xfrm>
            <a:prstGeom prst="rect">
              <a:avLst/>
            </a:prstGeom>
            <a:noFill/>
            <a:ln w="9525" algn="ctr">
              <a:solidFill>
                <a:srgbClr val="FFC000"/>
              </a:solidFill>
              <a:miter lim="800000"/>
              <a:headEnd/>
              <a:tailEnd/>
            </a:ln>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tx1"/>
                  </a:solidFill>
                  <a:effectLst/>
                  <a:uLnTx/>
                  <a:uFillTx/>
                  <a:ea typeface="宋体" charset="-122"/>
                </a:rPr>
                <a:t>CPU</a:t>
              </a:r>
              <a:r>
                <a:rPr kumimoji="0" lang="zh-CN" altLang="en-US" sz="1000" b="1" i="0" u="none" strike="noStrike" kern="0" cap="none" spc="0" normalizeH="0" baseline="0" noProof="0" dirty="0">
                  <a:ln>
                    <a:noFill/>
                  </a:ln>
                  <a:solidFill>
                    <a:schemeClr val="tx1"/>
                  </a:solidFill>
                  <a:effectLst/>
                  <a:uLnTx/>
                  <a:uFillTx/>
                  <a:ea typeface="宋体" charset="-122"/>
                </a:rPr>
                <a:t>（</a:t>
              </a:r>
              <a:r>
                <a:rPr kumimoji="0" lang="en-US" altLang="zh-CN" sz="1000" b="1" i="0" u="none" strike="noStrike" kern="0" cap="none" spc="0" normalizeH="0" baseline="0" noProof="0" dirty="0">
                  <a:ln>
                    <a:noFill/>
                  </a:ln>
                  <a:solidFill>
                    <a:schemeClr val="tx1"/>
                  </a:solidFill>
                  <a:effectLst/>
                  <a:uLnTx/>
                  <a:uFillTx/>
                  <a:ea typeface="宋体" charset="-122"/>
                </a:rPr>
                <a:t>10ms</a:t>
              </a:r>
              <a:r>
                <a:rPr kumimoji="0" lang="zh-CN" altLang="en-US" sz="1000" b="1" i="0" u="none" strike="noStrike" kern="0" cap="none" spc="0" normalizeH="0" baseline="0" noProof="0" dirty="0">
                  <a:ln>
                    <a:noFill/>
                  </a:ln>
                  <a:solidFill>
                    <a:schemeClr val="tx1"/>
                  </a:solidFill>
                  <a:effectLst/>
                  <a:uLnTx/>
                  <a:uFillTx/>
                  <a:ea typeface="宋体" charset="-122"/>
                </a:rPr>
                <a:t>）</a:t>
              </a:r>
            </a:p>
          </p:txBody>
        </p:sp>
      </p:grpSp>
      <p:sp>
        <p:nvSpPr>
          <p:cNvPr id="53" name="Text Box 54">
            <a:extLst>
              <a:ext uri="{FF2B5EF4-FFF2-40B4-BE49-F238E27FC236}">
                <a16:creationId xmlns="" xmlns:a16="http://schemas.microsoft.com/office/drawing/2014/main" id="{FDB40B08-CB1D-481A-9931-937FDB4DC021}"/>
              </a:ext>
            </a:extLst>
          </p:cNvPr>
          <p:cNvSpPr txBox="1">
            <a:spLocks noChangeArrowheads="1"/>
          </p:cNvSpPr>
          <p:nvPr/>
        </p:nvSpPr>
        <p:spPr bwMode="auto">
          <a:xfrm>
            <a:off x="746918" y="5426422"/>
            <a:ext cx="7650163" cy="1187450"/>
          </a:xfrm>
          <a:prstGeom prst="rect">
            <a:avLst/>
          </a:prstGeom>
          <a:noFill/>
          <a:ln w="9525" algn="ctr">
            <a:noFill/>
            <a:miter lim="800000"/>
            <a:headEnd/>
            <a:tailEnd/>
          </a:ln>
        </p:spPr>
        <p:txBody>
          <a:bodyPr lIns="90000" tIns="46800" rIns="90000" bIns="46800">
            <a:spAutoFit/>
          </a:bodyPr>
          <a:lstStyle/>
          <a:p>
            <a:pPr algn="l">
              <a:lnSpc>
                <a:spcPct val="120000"/>
              </a:lnSpc>
            </a:pPr>
            <a:r>
              <a:rPr lang="zh-CN" altLang="en-US" sz="2000" b="1" dirty="0">
                <a:solidFill>
                  <a:schemeClr val="tx1"/>
                </a:solidFill>
                <a:latin typeface="宋体" charset="-122"/>
                <a:ea typeface="宋体" charset="-122"/>
              </a:rPr>
              <a:t>（</a:t>
            </a:r>
            <a:r>
              <a:rPr lang="en-US" altLang="zh-CN" sz="2000" b="1" dirty="0">
                <a:solidFill>
                  <a:schemeClr val="tx1"/>
                </a:solidFill>
                <a:latin typeface="宋体" charset="-122"/>
                <a:ea typeface="宋体" charset="-122"/>
              </a:rPr>
              <a:t>1</a:t>
            </a:r>
            <a:r>
              <a:rPr lang="zh-CN" altLang="en-US" sz="2000" b="1" dirty="0">
                <a:solidFill>
                  <a:schemeClr val="tx1"/>
                </a:solidFill>
                <a:latin typeface="宋体" charset="-122"/>
                <a:ea typeface="宋体" charset="-122"/>
              </a:rPr>
              <a:t>） </a:t>
            </a:r>
            <a:r>
              <a:rPr lang="en-US" altLang="zh-CN" sz="2000" b="1" dirty="0">
                <a:solidFill>
                  <a:schemeClr val="tx1"/>
                </a:solidFill>
                <a:latin typeface="宋体" charset="-122"/>
                <a:ea typeface="宋体" charset="-122"/>
              </a:rPr>
              <a:t>J1</a:t>
            </a:r>
            <a:r>
              <a:rPr lang="zh-CN" altLang="en-US" sz="2000" b="1" dirty="0">
                <a:solidFill>
                  <a:schemeClr val="tx1"/>
                </a:solidFill>
                <a:latin typeface="宋体" charset="-122"/>
                <a:ea typeface="宋体" charset="-122"/>
              </a:rPr>
              <a:t>：</a:t>
            </a:r>
            <a:r>
              <a:rPr lang="en-US" altLang="zh-CN" sz="2000" b="1" dirty="0">
                <a:solidFill>
                  <a:schemeClr val="tx1"/>
                </a:solidFill>
                <a:latin typeface="宋体" charset="-122"/>
                <a:ea typeface="宋体" charset="-122"/>
              </a:rPr>
              <a:t>80ms</a:t>
            </a:r>
            <a:r>
              <a:rPr lang="zh-CN" altLang="en-US" sz="2000" b="1" dirty="0">
                <a:solidFill>
                  <a:schemeClr val="tx1"/>
                </a:solidFill>
                <a:latin typeface="宋体" charset="-122"/>
                <a:ea typeface="宋体" charset="-122"/>
              </a:rPr>
              <a:t>， </a:t>
            </a:r>
            <a:r>
              <a:rPr lang="en-US" altLang="zh-CN" sz="2000" b="1" dirty="0">
                <a:solidFill>
                  <a:schemeClr val="tx1"/>
                </a:solidFill>
                <a:latin typeface="宋体" charset="-122"/>
                <a:ea typeface="宋体" charset="-122"/>
              </a:rPr>
              <a:t>J2</a:t>
            </a:r>
            <a:r>
              <a:rPr lang="zh-CN" altLang="en-US" sz="2000" b="1" dirty="0">
                <a:solidFill>
                  <a:schemeClr val="tx1"/>
                </a:solidFill>
                <a:latin typeface="宋体" charset="-122"/>
                <a:ea typeface="宋体" charset="-122"/>
              </a:rPr>
              <a:t>：</a:t>
            </a:r>
            <a:r>
              <a:rPr lang="en-US" altLang="zh-CN" sz="2000" b="1" dirty="0">
                <a:solidFill>
                  <a:schemeClr val="tx1"/>
                </a:solidFill>
                <a:latin typeface="宋体" charset="-122"/>
                <a:ea typeface="宋体" charset="-122"/>
              </a:rPr>
              <a:t>90ms</a:t>
            </a:r>
            <a:r>
              <a:rPr lang="zh-CN" altLang="en-US" sz="2000" b="1" dirty="0">
                <a:solidFill>
                  <a:schemeClr val="tx1"/>
                </a:solidFill>
                <a:latin typeface="宋体" charset="-122"/>
                <a:ea typeface="宋体" charset="-122"/>
              </a:rPr>
              <a:t>， </a:t>
            </a:r>
            <a:r>
              <a:rPr lang="en-US" altLang="zh-CN" sz="2000" b="1" dirty="0">
                <a:solidFill>
                  <a:schemeClr val="tx1"/>
                </a:solidFill>
                <a:latin typeface="宋体" charset="-122"/>
                <a:ea typeface="宋体" charset="-122"/>
              </a:rPr>
              <a:t>J3</a:t>
            </a:r>
            <a:r>
              <a:rPr lang="zh-CN" altLang="en-US" sz="2000" b="1" dirty="0">
                <a:solidFill>
                  <a:schemeClr val="tx1"/>
                </a:solidFill>
                <a:latin typeface="宋体" charset="-122"/>
                <a:ea typeface="宋体" charset="-122"/>
              </a:rPr>
              <a:t>：</a:t>
            </a:r>
            <a:r>
              <a:rPr lang="en-US" altLang="zh-CN" sz="2000" b="1" dirty="0">
                <a:solidFill>
                  <a:schemeClr val="tx1"/>
                </a:solidFill>
                <a:latin typeface="宋体" charset="-122"/>
                <a:ea typeface="宋体" charset="-122"/>
              </a:rPr>
              <a:t>90ms</a:t>
            </a:r>
            <a:r>
              <a:rPr lang="zh-CN" altLang="en-US" sz="2000" b="1" dirty="0">
                <a:solidFill>
                  <a:schemeClr val="tx1"/>
                </a:solidFill>
                <a:latin typeface="宋体" charset="-122"/>
                <a:ea typeface="宋体" charset="-122"/>
              </a:rPr>
              <a:t>。</a:t>
            </a:r>
          </a:p>
          <a:p>
            <a:pPr algn="l">
              <a:lnSpc>
                <a:spcPct val="120000"/>
              </a:lnSpc>
            </a:pPr>
            <a:r>
              <a:rPr lang="zh-CN" altLang="en-US" sz="2000" b="1" dirty="0">
                <a:solidFill>
                  <a:schemeClr val="tx1"/>
                </a:solidFill>
                <a:latin typeface="宋体" charset="-122"/>
                <a:ea typeface="宋体" charset="-122"/>
              </a:rPr>
              <a:t>（</a:t>
            </a:r>
            <a:r>
              <a:rPr lang="en-US" altLang="zh-CN" sz="2000" b="1" dirty="0">
                <a:solidFill>
                  <a:schemeClr val="tx1"/>
                </a:solidFill>
                <a:latin typeface="宋体" charset="-122"/>
                <a:ea typeface="宋体" charset="-122"/>
              </a:rPr>
              <a:t>2</a:t>
            </a:r>
            <a:r>
              <a:rPr lang="zh-CN" altLang="en-US" sz="2000" b="1" dirty="0">
                <a:solidFill>
                  <a:schemeClr val="tx1"/>
                </a:solidFill>
                <a:latin typeface="宋体" charset="-122"/>
                <a:ea typeface="宋体" charset="-122"/>
              </a:rPr>
              <a:t>） </a:t>
            </a:r>
            <a:r>
              <a:rPr lang="en-US" altLang="zh-CN" sz="2000" b="1" dirty="0">
                <a:solidFill>
                  <a:schemeClr val="tx1"/>
                </a:solidFill>
                <a:latin typeface="宋体" charset="-122"/>
                <a:ea typeface="宋体" charset="-122"/>
              </a:rPr>
              <a:t>CPU</a:t>
            </a:r>
            <a:r>
              <a:rPr lang="zh-CN" altLang="en-US" sz="2000" b="1" dirty="0">
                <a:solidFill>
                  <a:schemeClr val="tx1"/>
                </a:solidFill>
                <a:latin typeface="宋体" charset="-122"/>
                <a:ea typeface="宋体" charset="-122"/>
              </a:rPr>
              <a:t>的利用率</a:t>
            </a:r>
            <a:r>
              <a:rPr lang="zh-CN" altLang="en-US" sz="2000" b="1" dirty="0">
                <a:solidFill>
                  <a:schemeClr val="tx1"/>
                </a:solidFill>
                <a:latin typeface="宋体" charset="-122"/>
                <a:ea typeface="宋体" charset="-122"/>
                <a:sym typeface="Wingdings" pitchFamily="2" charset="2"/>
              </a:rPr>
              <a:t>（</a:t>
            </a:r>
            <a:r>
              <a:rPr lang="en-US" altLang="zh-CN" sz="2000" b="1" dirty="0">
                <a:solidFill>
                  <a:schemeClr val="tx1"/>
                </a:solidFill>
                <a:latin typeface="宋体" charset="-122"/>
                <a:ea typeface="宋体" charset="-122"/>
                <a:sym typeface="Wingdings" pitchFamily="2" charset="2"/>
              </a:rPr>
              <a:t>20+10+10+10+10+10</a:t>
            </a:r>
            <a:r>
              <a:rPr lang="zh-CN" altLang="en-US" sz="2000" b="1" dirty="0">
                <a:solidFill>
                  <a:schemeClr val="tx1"/>
                </a:solidFill>
                <a:latin typeface="宋体" charset="-122"/>
                <a:ea typeface="宋体" charset="-122"/>
                <a:sym typeface="Wingdings" pitchFamily="2" charset="2"/>
              </a:rPr>
              <a:t>）</a:t>
            </a:r>
            <a:r>
              <a:rPr lang="en-US" altLang="zh-CN" sz="2000" b="1" dirty="0">
                <a:solidFill>
                  <a:schemeClr val="tx1"/>
                </a:solidFill>
                <a:latin typeface="宋体" charset="-122"/>
                <a:ea typeface="宋体" charset="-122"/>
                <a:sym typeface="Wingdings" pitchFamily="2" charset="2"/>
              </a:rPr>
              <a:t>/90=77.8%</a:t>
            </a:r>
          </a:p>
          <a:p>
            <a:pPr algn="l">
              <a:lnSpc>
                <a:spcPct val="120000"/>
              </a:lnSpc>
            </a:pPr>
            <a:r>
              <a:rPr lang="zh-CN" altLang="en-US" sz="2000" b="1" dirty="0">
                <a:solidFill>
                  <a:schemeClr val="tx1"/>
                </a:solidFill>
                <a:latin typeface="宋体" charset="-122"/>
                <a:ea typeface="宋体" charset="-122"/>
                <a:sym typeface="Wingdings" pitchFamily="2" charset="2"/>
              </a:rPr>
              <a:t>（</a:t>
            </a:r>
            <a:r>
              <a:rPr lang="en-US" altLang="zh-CN" sz="2000" b="1" dirty="0">
                <a:solidFill>
                  <a:schemeClr val="tx1"/>
                </a:solidFill>
                <a:latin typeface="宋体" charset="-122"/>
                <a:ea typeface="宋体" charset="-122"/>
                <a:sym typeface="Wingdings" pitchFamily="2" charset="2"/>
              </a:rPr>
              <a:t>3</a:t>
            </a:r>
            <a:r>
              <a:rPr lang="zh-CN" altLang="en-US" sz="2000" b="1" dirty="0">
                <a:solidFill>
                  <a:schemeClr val="tx1"/>
                </a:solidFill>
                <a:latin typeface="宋体" charset="-122"/>
                <a:ea typeface="宋体" charset="-122"/>
                <a:sym typeface="Wingdings" pitchFamily="2" charset="2"/>
              </a:rPr>
              <a:t>） </a:t>
            </a:r>
            <a:r>
              <a:rPr lang="en-US" altLang="zh-CN" sz="2000" b="1" dirty="0">
                <a:solidFill>
                  <a:schemeClr val="tx1"/>
                </a:solidFill>
                <a:latin typeface="宋体" charset="-122"/>
                <a:ea typeface="宋体" charset="-122"/>
              </a:rPr>
              <a:t>IO1</a:t>
            </a:r>
            <a:r>
              <a:rPr lang="zh-CN" altLang="en-US" sz="2000" b="1" dirty="0">
                <a:solidFill>
                  <a:schemeClr val="tx1"/>
                </a:solidFill>
                <a:latin typeface="宋体" charset="-122"/>
                <a:ea typeface="宋体" charset="-122"/>
              </a:rPr>
              <a:t>的利用率（</a:t>
            </a:r>
            <a:r>
              <a:rPr lang="en-US" altLang="zh-CN" sz="2000" b="1" dirty="0">
                <a:solidFill>
                  <a:schemeClr val="tx1"/>
                </a:solidFill>
                <a:latin typeface="宋体" charset="-122"/>
                <a:ea typeface="宋体" charset="-122"/>
              </a:rPr>
              <a:t>20+30+20</a:t>
            </a:r>
            <a:r>
              <a:rPr lang="zh-CN" altLang="en-US" sz="2000" b="1" dirty="0">
                <a:solidFill>
                  <a:schemeClr val="tx1"/>
                </a:solidFill>
                <a:latin typeface="宋体" charset="-122"/>
                <a:ea typeface="宋体" charset="-122"/>
              </a:rPr>
              <a:t>）</a:t>
            </a:r>
            <a:r>
              <a:rPr lang="en-US" altLang="zh-CN" sz="2000" b="1" dirty="0">
                <a:solidFill>
                  <a:schemeClr val="tx1"/>
                </a:solidFill>
                <a:latin typeface="宋体" charset="-122"/>
                <a:ea typeface="宋体" charset="-122"/>
              </a:rPr>
              <a:t>/90=77.8%</a:t>
            </a:r>
          </a:p>
        </p:txBody>
      </p:sp>
      <p:sp>
        <p:nvSpPr>
          <p:cNvPr id="54" name="Rectangle 55">
            <a:extLst>
              <a:ext uri="{FF2B5EF4-FFF2-40B4-BE49-F238E27FC236}">
                <a16:creationId xmlns="" xmlns:a16="http://schemas.microsoft.com/office/drawing/2014/main" id="{8AD83294-2ED3-44CE-AA12-0C42F780DE70}"/>
              </a:ext>
            </a:extLst>
          </p:cNvPr>
          <p:cNvSpPr>
            <a:spLocks noChangeArrowheads="1"/>
          </p:cNvSpPr>
          <p:nvPr/>
        </p:nvSpPr>
        <p:spPr bwMode="auto">
          <a:xfrm>
            <a:off x="722975" y="722671"/>
            <a:ext cx="7772400" cy="836713"/>
          </a:xfrm>
          <a:prstGeom prst="rect">
            <a:avLst/>
          </a:prstGeom>
          <a:noFill/>
          <a:ln w="9525">
            <a:noFill/>
            <a:miter lim="800000"/>
            <a:headEnd/>
            <a:tailEnd/>
          </a:ln>
        </p:spPr>
        <p:txBody>
          <a:bodyPr anchor="ctr"/>
          <a:lstStyle/>
          <a:p>
            <a:pPr algn="l"/>
            <a:r>
              <a:rPr kumimoji="0" lang="en-US" altLang="zh-CN" sz="3200" b="1" dirty="0">
                <a:solidFill>
                  <a:schemeClr val="tx1"/>
                </a:solidFill>
                <a:latin typeface="黑体" pitchFamily="2" charset="-122"/>
                <a:ea typeface="黑体" pitchFamily="2" charset="-122"/>
              </a:rPr>
              <a:t>13</a:t>
            </a:r>
            <a:r>
              <a:rPr kumimoji="0" lang="zh-CN" altLang="en-US" sz="3200" b="1" dirty="0">
                <a:solidFill>
                  <a:schemeClr val="tx1"/>
                </a:solidFill>
                <a:latin typeface="黑体" pitchFamily="2" charset="-122"/>
                <a:ea typeface="黑体" pitchFamily="2" charset="-122"/>
              </a:rPr>
              <a:t>题答案</a:t>
            </a:r>
          </a:p>
        </p:txBody>
      </p:sp>
    </p:spTree>
    <p:extLst>
      <p:ext uri="{BB962C8B-B14F-4D97-AF65-F5344CB8AC3E}">
        <p14:creationId xmlns:p14="http://schemas.microsoft.com/office/powerpoint/2010/main" val="256969025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第三章测验</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Rectangle 4">
            <a:extLst>
              <a:ext uri="{FF2B5EF4-FFF2-40B4-BE49-F238E27FC236}">
                <a16:creationId xmlns="" xmlns:a16="http://schemas.microsoft.com/office/drawing/2014/main" id="{B45A59FB-CC31-4DFD-A75F-06968A8D0C77}"/>
              </a:ext>
            </a:extLst>
          </p:cNvPr>
          <p:cNvSpPr>
            <a:spLocks noChangeArrowheads="1"/>
          </p:cNvSpPr>
          <p:nvPr/>
        </p:nvSpPr>
        <p:spPr bwMode="auto">
          <a:xfrm>
            <a:off x="323850" y="692150"/>
            <a:ext cx="8569325" cy="6165850"/>
          </a:xfrm>
          <a:prstGeom prst="rect">
            <a:avLst/>
          </a:prstGeom>
          <a:noFill/>
          <a:ln w="9525">
            <a:noFill/>
            <a:miter lim="800000"/>
            <a:headEnd/>
            <a:tailEnd/>
          </a:ln>
        </p:spPr>
        <p:txBody>
          <a:bodyPr/>
          <a:lstStyle/>
          <a:p>
            <a:pPr marL="609600" indent="-609600" algn="l">
              <a:spcBef>
                <a:spcPct val="20000"/>
              </a:spcBef>
              <a:buClr>
                <a:prstClr val="black"/>
              </a:buClr>
              <a:buSzPct val="75000"/>
              <a:buFontTx/>
              <a:buAutoNum type="arabicPeriod" startAt="14"/>
            </a:pPr>
            <a:r>
              <a:rPr kumimoji="0" lang="zh-CN" altLang="en-US" b="1" dirty="0">
                <a:solidFill>
                  <a:schemeClr val="tx1"/>
                </a:solidFill>
                <a:latin typeface="Arial" charset="0"/>
                <a:ea typeface="宋体" charset="-122"/>
              </a:rPr>
              <a:t>在银行家算法中，若出现以下资源分配情况：</a:t>
            </a:r>
          </a:p>
          <a:p>
            <a:pPr marL="609600" indent="-609600" algn="l">
              <a:spcBef>
                <a:spcPct val="20000"/>
              </a:spcBef>
              <a:buClr>
                <a:prstClr val="black"/>
              </a:buClr>
              <a:buSzPct val="75000"/>
            </a:pPr>
            <a:endParaRPr kumimoji="0" lang="zh-CN" altLang="en-US" sz="2800" b="1" dirty="0">
              <a:solidFill>
                <a:schemeClr val="tx1"/>
              </a:solidFill>
              <a:latin typeface="Arial" charset="0"/>
              <a:ea typeface="宋体" charset="-122"/>
            </a:endParaRPr>
          </a:p>
          <a:p>
            <a:pPr marL="609600" indent="-609600" algn="l">
              <a:spcBef>
                <a:spcPct val="20000"/>
              </a:spcBef>
              <a:buClr>
                <a:prstClr val="black"/>
              </a:buClr>
              <a:buSzPct val="75000"/>
            </a:pPr>
            <a:endParaRPr kumimoji="0" lang="zh-CN" altLang="en-US" sz="2800" b="1" dirty="0">
              <a:solidFill>
                <a:schemeClr val="tx1"/>
              </a:solidFill>
              <a:latin typeface="Arial" charset="0"/>
              <a:ea typeface="宋体" charset="-122"/>
            </a:endParaRPr>
          </a:p>
          <a:p>
            <a:pPr marL="609600" indent="-609600" algn="l">
              <a:spcBef>
                <a:spcPct val="20000"/>
              </a:spcBef>
              <a:buClr>
                <a:prstClr val="black"/>
              </a:buClr>
              <a:buSzPct val="75000"/>
            </a:pPr>
            <a:endParaRPr kumimoji="0" lang="zh-CN" altLang="en-US" sz="2800" b="1" dirty="0">
              <a:solidFill>
                <a:schemeClr val="tx1"/>
              </a:solidFill>
              <a:latin typeface="Arial" charset="0"/>
              <a:ea typeface="宋体" charset="-122"/>
            </a:endParaRPr>
          </a:p>
          <a:p>
            <a:pPr marL="609600" indent="-609600" algn="l">
              <a:spcBef>
                <a:spcPct val="20000"/>
              </a:spcBef>
              <a:buClr>
                <a:prstClr val="black"/>
              </a:buClr>
              <a:buSzPct val="75000"/>
            </a:pPr>
            <a:endParaRPr kumimoji="0" lang="zh-CN" altLang="en-US" sz="2800" b="1" dirty="0">
              <a:solidFill>
                <a:schemeClr val="tx1"/>
              </a:solidFill>
              <a:latin typeface="Arial" charset="0"/>
              <a:ea typeface="宋体" charset="-122"/>
            </a:endParaRPr>
          </a:p>
          <a:p>
            <a:pPr marL="609600" indent="-609600" algn="l">
              <a:spcBef>
                <a:spcPct val="20000"/>
              </a:spcBef>
              <a:buClr>
                <a:prstClr val="black"/>
              </a:buClr>
              <a:buSzPct val="75000"/>
            </a:pPr>
            <a:endParaRPr kumimoji="0" lang="zh-CN" altLang="en-US" sz="2800" b="1" dirty="0">
              <a:solidFill>
                <a:schemeClr val="tx1"/>
              </a:solidFill>
              <a:latin typeface="Arial" charset="0"/>
              <a:ea typeface="宋体" charset="-122"/>
            </a:endParaRPr>
          </a:p>
          <a:p>
            <a:pPr marL="609600" indent="-609600" algn="l">
              <a:lnSpc>
                <a:spcPct val="75000"/>
              </a:lnSpc>
              <a:spcBef>
                <a:spcPct val="20000"/>
              </a:spcBef>
              <a:buClr>
                <a:prstClr val="black"/>
              </a:buClr>
              <a:buSzPct val="75000"/>
              <a:buFont typeface="Wingdings" pitchFamily="2" charset="2"/>
              <a:buNone/>
            </a:pPr>
            <a:r>
              <a:rPr kumimoji="0" lang="zh-CN" altLang="en-US" sz="2800" b="1" dirty="0">
                <a:solidFill>
                  <a:schemeClr val="tx1"/>
                </a:solidFill>
                <a:latin typeface="Arial" charset="0"/>
                <a:ea typeface="宋体" charset="-122"/>
              </a:rPr>
              <a:t>    </a:t>
            </a:r>
            <a:r>
              <a:rPr kumimoji="0" lang="zh-CN" altLang="en-US" b="1" dirty="0">
                <a:solidFill>
                  <a:schemeClr val="tx1"/>
                </a:solidFill>
                <a:latin typeface="Arial" charset="0"/>
                <a:ea typeface="宋体" charset="-122"/>
              </a:rPr>
              <a:t>（</a:t>
            </a:r>
            <a:r>
              <a:rPr kumimoji="0" lang="en-US" altLang="zh-CN" b="1" dirty="0">
                <a:solidFill>
                  <a:schemeClr val="tx1"/>
                </a:solidFill>
                <a:latin typeface="Arial" charset="0"/>
                <a:ea typeface="宋体" charset="-122"/>
              </a:rPr>
              <a:t>1</a:t>
            </a:r>
            <a:r>
              <a:rPr kumimoji="0" lang="zh-CN" altLang="en-US" b="1" dirty="0">
                <a:solidFill>
                  <a:schemeClr val="tx1"/>
                </a:solidFill>
                <a:latin typeface="Arial" charset="0"/>
                <a:ea typeface="宋体" charset="-122"/>
              </a:rPr>
              <a:t>）该状态是否安全（给出详细的检查过程）？</a:t>
            </a:r>
          </a:p>
          <a:p>
            <a:pPr marL="609600" indent="-609600" algn="l">
              <a:lnSpc>
                <a:spcPct val="90000"/>
              </a:lnSpc>
              <a:spcBef>
                <a:spcPct val="20000"/>
              </a:spcBef>
              <a:buClr>
                <a:prstClr val="black"/>
              </a:buClr>
              <a:buSzPct val="75000"/>
              <a:buFont typeface="Wingdings" pitchFamily="2" charset="2"/>
              <a:buNone/>
            </a:pPr>
            <a:r>
              <a:rPr kumimoji="0" lang="zh-CN" altLang="en-US" b="1" dirty="0">
                <a:solidFill>
                  <a:schemeClr val="tx1"/>
                </a:solidFill>
                <a:latin typeface="Arial" charset="0"/>
                <a:ea typeface="宋体" charset="-122"/>
              </a:rPr>
              <a:t>    （</a:t>
            </a:r>
            <a:r>
              <a:rPr kumimoji="0" lang="en-US" altLang="zh-CN" b="1" dirty="0">
                <a:solidFill>
                  <a:schemeClr val="tx1"/>
                </a:solidFill>
                <a:latin typeface="Arial" charset="0"/>
                <a:ea typeface="宋体" charset="-122"/>
              </a:rPr>
              <a:t>2</a:t>
            </a:r>
            <a:r>
              <a:rPr kumimoji="0" lang="zh-CN" altLang="en-US" b="1" dirty="0">
                <a:solidFill>
                  <a:schemeClr val="tx1"/>
                </a:solidFill>
                <a:latin typeface="Arial" charset="0"/>
                <a:ea typeface="宋体" charset="-122"/>
              </a:rPr>
              <a:t>）如果进程一次有如下资源请求：</a:t>
            </a:r>
          </a:p>
          <a:p>
            <a:pPr marL="609600" indent="-609600" algn="l">
              <a:lnSpc>
                <a:spcPct val="90000"/>
              </a:lnSpc>
              <a:spcBef>
                <a:spcPct val="20000"/>
              </a:spcBef>
              <a:buClr>
                <a:prstClr val="black"/>
              </a:buClr>
              <a:buSzPct val="75000"/>
              <a:buFont typeface="Wingdings" pitchFamily="2" charset="2"/>
              <a:buNone/>
            </a:pPr>
            <a:endParaRPr kumimoji="0" lang="zh-CN" altLang="en-US" b="1" dirty="0">
              <a:solidFill>
                <a:schemeClr val="tx1"/>
              </a:solidFill>
              <a:latin typeface="Arial" charset="0"/>
              <a:ea typeface="宋体" charset="-122"/>
            </a:endParaRPr>
          </a:p>
          <a:p>
            <a:pPr marL="609600" indent="-609600" algn="l">
              <a:lnSpc>
                <a:spcPct val="90000"/>
              </a:lnSpc>
              <a:spcBef>
                <a:spcPct val="20000"/>
              </a:spcBef>
              <a:buClr>
                <a:prstClr val="black"/>
              </a:buClr>
              <a:buSzPct val="75000"/>
              <a:buFont typeface="Wingdings" pitchFamily="2" charset="2"/>
              <a:buNone/>
            </a:pPr>
            <a:endParaRPr kumimoji="0" lang="zh-CN" altLang="en-US" sz="2800" b="1" dirty="0">
              <a:solidFill>
                <a:schemeClr val="tx1"/>
              </a:solidFill>
              <a:latin typeface="Arial" charset="0"/>
              <a:ea typeface="宋体" charset="-122"/>
            </a:endParaRPr>
          </a:p>
          <a:p>
            <a:pPr marL="609600" indent="-609600" algn="l">
              <a:lnSpc>
                <a:spcPct val="90000"/>
              </a:lnSpc>
              <a:spcBef>
                <a:spcPct val="20000"/>
              </a:spcBef>
              <a:buClr>
                <a:prstClr val="black"/>
              </a:buClr>
              <a:buSzPct val="75000"/>
              <a:buFont typeface="Wingdings" pitchFamily="2" charset="2"/>
              <a:buNone/>
            </a:pPr>
            <a:endParaRPr kumimoji="0" lang="zh-CN" altLang="en-US" sz="2800" b="1" dirty="0">
              <a:solidFill>
                <a:schemeClr val="tx1"/>
              </a:solidFill>
              <a:latin typeface="Arial" charset="0"/>
              <a:ea typeface="宋体" charset="-122"/>
            </a:endParaRPr>
          </a:p>
          <a:p>
            <a:pPr marL="609600" indent="-609600" algn="l">
              <a:lnSpc>
                <a:spcPct val="90000"/>
              </a:lnSpc>
              <a:spcBef>
                <a:spcPct val="20000"/>
              </a:spcBef>
              <a:buClr>
                <a:prstClr val="black"/>
              </a:buClr>
              <a:buSzPct val="75000"/>
              <a:buFont typeface="Wingdings" pitchFamily="2" charset="2"/>
              <a:buNone/>
            </a:pPr>
            <a:r>
              <a:rPr kumimoji="0" lang="zh-CN" altLang="en-US" sz="2800" b="1" dirty="0">
                <a:solidFill>
                  <a:schemeClr val="tx1"/>
                </a:solidFill>
                <a:latin typeface="Arial" charset="0"/>
                <a:ea typeface="宋体" charset="-122"/>
              </a:rPr>
              <a:t>              </a:t>
            </a:r>
            <a:r>
              <a:rPr kumimoji="0" lang="zh-CN" altLang="en-US" b="1" dirty="0">
                <a:solidFill>
                  <a:schemeClr val="tx1"/>
                </a:solidFill>
                <a:latin typeface="Arial" charset="0"/>
                <a:ea typeface="宋体" charset="-122"/>
              </a:rPr>
              <a:t>则系统如何进行资源分配，才能避免死锁？</a:t>
            </a:r>
          </a:p>
          <a:p>
            <a:pPr marL="609600" indent="-609600" algn="l">
              <a:spcBef>
                <a:spcPct val="20000"/>
              </a:spcBef>
              <a:buClr>
                <a:prstClr val="black"/>
              </a:buClr>
              <a:buSzPct val="75000"/>
              <a:buFont typeface="Wingdings" pitchFamily="2" charset="2"/>
              <a:buNone/>
            </a:pPr>
            <a:endParaRPr kumimoji="0" lang="en-US" altLang="zh-CN" sz="2800" dirty="0">
              <a:solidFill>
                <a:prstClr val="black"/>
              </a:solidFill>
              <a:latin typeface="Arial" charset="0"/>
              <a:ea typeface="宋体" charset="-122"/>
            </a:endParaRPr>
          </a:p>
        </p:txBody>
      </p:sp>
      <p:pic>
        <p:nvPicPr>
          <p:cNvPr id="4" name="Picture 5">
            <a:extLst>
              <a:ext uri="{FF2B5EF4-FFF2-40B4-BE49-F238E27FC236}">
                <a16:creationId xmlns="" xmlns:a16="http://schemas.microsoft.com/office/drawing/2014/main" id="{9973F8D5-7BB5-4A04-8EC7-5AA007F0425F}"/>
              </a:ext>
            </a:extLst>
          </p:cNvPr>
          <p:cNvPicPr>
            <a:picLocks noChangeAspect="1" noChangeArrowheads="1"/>
          </p:cNvPicPr>
          <p:nvPr/>
        </p:nvPicPr>
        <p:blipFill>
          <a:blip r:embed="rId2" cstate="print"/>
          <a:srcRect/>
          <a:stretch>
            <a:fillRect/>
          </a:stretch>
        </p:blipFill>
        <p:spPr bwMode="auto">
          <a:xfrm>
            <a:off x="1763713" y="1196975"/>
            <a:ext cx="5616575" cy="2303463"/>
          </a:xfrm>
          <a:prstGeom prst="rect">
            <a:avLst/>
          </a:prstGeom>
          <a:noFill/>
          <a:ln w="9525">
            <a:noFill/>
            <a:miter lim="800000"/>
            <a:headEnd/>
            <a:tailEnd/>
          </a:ln>
        </p:spPr>
      </p:pic>
      <p:pic>
        <p:nvPicPr>
          <p:cNvPr id="5" name="Picture 6">
            <a:extLst>
              <a:ext uri="{FF2B5EF4-FFF2-40B4-BE49-F238E27FC236}">
                <a16:creationId xmlns="" xmlns:a16="http://schemas.microsoft.com/office/drawing/2014/main" id="{A4AB9AA2-9CCA-4C9F-82C1-E0F61815D07B}"/>
              </a:ext>
            </a:extLst>
          </p:cNvPr>
          <p:cNvPicPr>
            <a:picLocks noChangeAspect="1" noChangeArrowheads="1"/>
          </p:cNvPicPr>
          <p:nvPr/>
        </p:nvPicPr>
        <p:blipFill>
          <a:blip r:embed="rId3" cstate="print"/>
          <a:srcRect/>
          <a:stretch>
            <a:fillRect/>
          </a:stretch>
        </p:blipFill>
        <p:spPr bwMode="auto">
          <a:xfrm>
            <a:off x="2268538" y="4581525"/>
            <a:ext cx="4321175" cy="1012825"/>
          </a:xfrm>
          <a:prstGeom prst="rect">
            <a:avLst/>
          </a:prstGeom>
          <a:noFill/>
          <a:ln w="9525">
            <a:noFill/>
            <a:miter lim="800000"/>
            <a:headEnd/>
            <a:tailEnd/>
          </a:ln>
        </p:spPr>
      </p:pic>
    </p:spTree>
    <p:extLst>
      <p:ext uri="{BB962C8B-B14F-4D97-AF65-F5344CB8AC3E}">
        <p14:creationId xmlns:p14="http://schemas.microsoft.com/office/powerpoint/2010/main" val="3430375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ChangeArrowheads="1"/>
          </p:cNvSpPr>
          <p:nvPr/>
        </p:nvSpPr>
        <p:spPr bwMode="auto">
          <a:xfrm>
            <a:off x="899592" y="188640"/>
            <a:ext cx="6870700" cy="609600"/>
          </a:xfrm>
          <a:prstGeom prst="rect">
            <a:avLst/>
          </a:prstGeom>
          <a:noFill/>
          <a:ln w="9525">
            <a:noFill/>
            <a:miter lim="800000"/>
            <a:headEnd/>
            <a:tailEnd/>
          </a:ln>
        </p:spPr>
        <p:txBody>
          <a:bodyPr/>
          <a:lstStyle/>
          <a:p>
            <a:r>
              <a:rPr kumimoji="0" lang="zh-CN" altLang="en-US" sz="4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 纲</a:t>
            </a:r>
          </a:p>
        </p:txBody>
      </p:sp>
      <p:graphicFrame>
        <p:nvGraphicFramePr>
          <p:cNvPr id="3" name="表格 2"/>
          <p:cNvGraphicFramePr>
            <a:graphicFrameLocks noGrp="1"/>
          </p:cNvGraphicFramePr>
          <p:nvPr>
            <p:extLst>
              <p:ext uri="{D42A27DB-BD31-4B8C-83A1-F6EECF244321}">
                <p14:modId xmlns:p14="http://schemas.microsoft.com/office/powerpoint/2010/main" val="1588606532"/>
              </p:ext>
            </p:extLst>
          </p:nvPr>
        </p:nvGraphicFramePr>
        <p:xfrm>
          <a:off x="1259632" y="1628800"/>
          <a:ext cx="6408712" cy="3901875"/>
        </p:xfrm>
        <a:graphic>
          <a:graphicData uri="http://schemas.openxmlformats.org/drawingml/2006/table">
            <a:tbl>
              <a:tblPr>
                <a:tableStyleId>{5C22544A-7EE6-4342-B048-85BDC9FD1C3A}</a:tableStyleId>
              </a:tblPr>
              <a:tblGrid>
                <a:gridCol w="6408712"/>
              </a:tblGrid>
              <a:tr h="504056">
                <a:tc>
                  <a:txBody>
                    <a:bodyPr/>
                    <a:lstStyle/>
                    <a:p>
                      <a:pPr marL="0" algn="l" defTabSz="457207" rtl="0" eaLnBrk="1" fontAlgn="ctr" latinLnBrk="0" hangingPunct="1"/>
                      <a:r>
                        <a:rPr lang="en-US" altLang="zh-CN" sz="2800" b="1" u="none" strike="noStrike"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3.1  </a:t>
                      </a:r>
                      <a:r>
                        <a:rPr lang="zh-CN" altLang="en-US" sz="2800" b="1" u="none" strike="noStrike"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处理机调度的层次和调度算法</a:t>
                      </a:r>
                    </a:p>
                  </a:txBody>
                  <a:tcPr marL="7620" marR="7620" marT="7620" marB="0" anchor="ctr">
                    <a:solidFill>
                      <a:schemeClr val="bg2">
                        <a:lumMod val="50000"/>
                      </a:schemeClr>
                    </a:solidFill>
                  </a:tcPr>
                </a:tc>
              </a:tr>
              <a:tr h="504056">
                <a:tc>
                  <a:txBody>
                    <a:bodyPr/>
                    <a:lstStyle/>
                    <a:p>
                      <a:pPr algn="l" fontAlgn="ctr"/>
                      <a:r>
                        <a:rPr lang="en-US" sz="2800" b="1" u="none" strike="noStrike" dirty="0" smtClean="0">
                          <a:solidFill>
                            <a:schemeClr val="accent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  </a:t>
                      </a:r>
                      <a:r>
                        <a:rPr lang="zh-CN" altLang="en-US" sz="2800" b="1" u="none" strike="noStrike" dirty="0" smtClean="0">
                          <a:solidFill>
                            <a:schemeClr val="accent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作业与作业调度</a:t>
                      </a:r>
                      <a:endParaRPr lang="zh-CN" altLang="en-US" sz="2800" b="1" i="0" u="none" strike="noStrike" dirty="0">
                        <a:solidFill>
                          <a:schemeClr val="accent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2">
                        <a:lumMod val="60000"/>
                        <a:lumOff val="40000"/>
                      </a:schemeClr>
                    </a:solidFill>
                  </a:tcPr>
                </a:tc>
              </a:tr>
              <a:tr h="504056">
                <a:tc>
                  <a:txBody>
                    <a:bodyPr/>
                    <a:lstStyle/>
                    <a:p>
                      <a:pPr algn="l" fontAlgn="ctr"/>
                      <a:r>
                        <a:rPr lang="en-US" sz="2800" b="1"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3.3  </a:t>
                      </a:r>
                      <a:r>
                        <a:rPr lang="zh-CN" altLang="en-US" sz="2800" b="1"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endPar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2">
                        <a:lumMod val="50000"/>
                      </a:schemeClr>
                    </a:solidFill>
                  </a:tcPr>
                </a:tc>
              </a:tr>
              <a:tr h="432048">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3.4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 </a:t>
                      </a:r>
                    </a:p>
                  </a:txBody>
                  <a:tcPr marL="7620" marR="7620" marT="7620" marB="0" anchor="ctr">
                    <a:solidFill>
                      <a:schemeClr val="bg2">
                        <a:lumMod val="50000"/>
                      </a:schemeClr>
                    </a:solidFill>
                  </a:tcPr>
                </a:tc>
              </a:tr>
              <a:tr h="517368">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3.5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bg2">
                        <a:lumMod val="50000"/>
                      </a:schemeClr>
                    </a:solidFill>
                  </a:tcPr>
                </a:tc>
              </a:tr>
              <a:tr h="479333">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3.6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bg2">
                        <a:lumMod val="50000"/>
                      </a:schemeClr>
                    </a:solidFill>
                  </a:tcPr>
                </a:tc>
              </a:tr>
              <a:tr h="479333">
                <a:tc>
                  <a:txBody>
                    <a:bodyPr/>
                    <a:lstStyle/>
                    <a:p>
                      <a:pPr marL="0" marR="0" indent="0" algn="l" defTabSz="457207" rtl="0" eaLnBrk="1" fontAlgn="ctr" latinLnBrk="0" hangingPunct="1">
                        <a:lnSpc>
                          <a:spcPct val="100000"/>
                        </a:lnSpc>
                        <a:spcBef>
                          <a:spcPts val="0"/>
                        </a:spcBef>
                        <a:spcAft>
                          <a:spcPts val="0"/>
                        </a:spcAft>
                        <a:buClrTx/>
                        <a:buSzTx/>
                        <a:buFontTx/>
                        <a:buNone/>
                        <a:tabLst/>
                        <a:defRPr/>
                      </a:pP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3.7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2">
                        <a:lumMod val="50000"/>
                      </a:schemeClr>
                    </a:solidFill>
                  </a:tcPr>
                </a:tc>
              </a:tr>
              <a:tr h="479333">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3.8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bg2">
                        <a:lumMod val="50000"/>
                      </a:schemeClr>
                    </a:solidFill>
                  </a:tcPr>
                </a:tc>
              </a:tr>
            </a:tbl>
          </a:graphicData>
        </a:graphic>
      </p:graphicFrame>
    </p:spTree>
    <p:extLst>
      <p:ext uri="{BB962C8B-B14F-4D97-AF65-F5344CB8AC3E}">
        <p14:creationId xmlns:p14="http://schemas.microsoft.com/office/powerpoint/2010/main" val="211222566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第三章测验</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 name="Picture 4">
            <a:extLst>
              <a:ext uri="{FF2B5EF4-FFF2-40B4-BE49-F238E27FC236}">
                <a16:creationId xmlns="" xmlns:a16="http://schemas.microsoft.com/office/drawing/2014/main" id="{FA01AD7E-9ECD-496A-B9F1-0EFE5E3E9F95}"/>
              </a:ext>
            </a:extLst>
          </p:cNvPr>
          <p:cNvPicPr>
            <a:picLocks noChangeAspect="1" noChangeArrowheads="1"/>
          </p:cNvPicPr>
          <p:nvPr/>
        </p:nvPicPr>
        <p:blipFill>
          <a:blip r:embed="rId2" cstate="print"/>
          <a:srcRect/>
          <a:stretch>
            <a:fillRect/>
          </a:stretch>
        </p:blipFill>
        <p:spPr bwMode="auto">
          <a:xfrm>
            <a:off x="756593" y="2276376"/>
            <a:ext cx="7416800" cy="2735263"/>
          </a:xfrm>
          <a:prstGeom prst="rect">
            <a:avLst/>
          </a:prstGeom>
          <a:noFill/>
          <a:ln w="9525">
            <a:noFill/>
            <a:miter lim="800000"/>
            <a:headEnd/>
            <a:tailEnd/>
          </a:ln>
        </p:spPr>
      </p:pic>
      <p:sp>
        <p:nvSpPr>
          <p:cNvPr id="4" name="Rectangle 5">
            <a:extLst>
              <a:ext uri="{FF2B5EF4-FFF2-40B4-BE49-F238E27FC236}">
                <a16:creationId xmlns="" xmlns:a16="http://schemas.microsoft.com/office/drawing/2014/main" id="{9DB58D9F-3DFF-451F-B45B-F333FC9D4A5F}"/>
              </a:ext>
            </a:extLst>
          </p:cNvPr>
          <p:cNvSpPr>
            <a:spLocks noChangeArrowheads="1"/>
          </p:cNvSpPr>
          <p:nvPr/>
        </p:nvSpPr>
        <p:spPr bwMode="auto">
          <a:xfrm>
            <a:off x="578793" y="769243"/>
            <a:ext cx="7772400" cy="711002"/>
          </a:xfrm>
          <a:prstGeom prst="rect">
            <a:avLst/>
          </a:prstGeom>
          <a:noFill/>
          <a:ln w="9525">
            <a:noFill/>
            <a:miter lim="800000"/>
            <a:headEnd/>
            <a:tailEnd/>
          </a:ln>
        </p:spPr>
        <p:txBody>
          <a:bodyPr anchor="ctr"/>
          <a:lstStyle/>
          <a:p>
            <a:pPr algn="l"/>
            <a:r>
              <a:rPr kumimoji="0" lang="en-US" altLang="zh-CN" sz="2800" b="1" dirty="0">
                <a:solidFill>
                  <a:schemeClr val="tx1"/>
                </a:solidFill>
                <a:latin typeface="黑体" pitchFamily="2" charset="-122"/>
                <a:ea typeface="黑体" pitchFamily="2" charset="-122"/>
              </a:rPr>
              <a:t>14</a:t>
            </a:r>
            <a:r>
              <a:rPr kumimoji="0" lang="zh-CN" altLang="en-US" sz="2800" b="1" dirty="0">
                <a:solidFill>
                  <a:schemeClr val="tx1"/>
                </a:solidFill>
                <a:latin typeface="黑体" pitchFamily="2" charset="-122"/>
                <a:ea typeface="黑体" pitchFamily="2" charset="-122"/>
              </a:rPr>
              <a:t>题答案</a:t>
            </a:r>
          </a:p>
        </p:txBody>
      </p:sp>
      <p:sp>
        <p:nvSpPr>
          <p:cNvPr id="5" name="Rectangle 6">
            <a:extLst>
              <a:ext uri="{FF2B5EF4-FFF2-40B4-BE49-F238E27FC236}">
                <a16:creationId xmlns="" xmlns:a16="http://schemas.microsoft.com/office/drawing/2014/main" id="{086EE0A4-4717-4A14-8439-91F6AD6ED2DD}"/>
              </a:ext>
            </a:extLst>
          </p:cNvPr>
          <p:cNvSpPr>
            <a:spLocks noChangeArrowheads="1"/>
          </p:cNvSpPr>
          <p:nvPr/>
        </p:nvSpPr>
        <p:spPr bwMode="auto">
          <a:xfrm>
            <a:off x="683568" y="1412776"/>
            <a:ext cx="7416800" cy="833178"/>
          </a:xfrm>
          <a:prstGeom prst="rect">
            <a:avLst/>
          </a:prstGeom>
          <a:noFill/>
          <a:ln w="9525" algn="ctr">
            <a:noFill/>
            <a:miter lim="800000"/>
            <a:headEnd/>
            <a:tailEnd/>
          </a:ln>
        </p:spPr>
        <p:txBody>
          <a:bodyPr lIns="90000" tIns="46800" rIns="90000" bIns="46800">
            <a:spAutoFit/>
          </a:bodyPr>
          <a:lstStyle/>
          <a:p>
            <a:pPr algn="l"/>
            <a:r>
              <a:rPr lang="zh-CN" altLang="en-US" b="1" dirty="0">
                <a:solidFill>
                  <a:schemeClr val="tx1"/>
                </a:solidFill>
                <a:ea typeface="宋体" charset="-122"/>
              </a:rPr>
              <a:t>（</a:t>
            </a:r>
            <a:r>
              <a:rPr lang="en-US" altLang="zh-CN" b="1" dirty="0">
                <a:solidFill>
                  <a:schemeClr val="tx1"/>
                </a:solidFill>
                <a:ea typeface="宋体" charset="-122"/>
              </a:rPr>
              <a:t>1</a:t>
            </a:r>
            <a:r>
              <a:rPr lang="zh-CN" altLang="en-US" b="1" dirty="0">
                <a:solidFill>
                  <a:schemeClr val="tx1"/>
                </a:solidFill>
                <a:ea typeface="宋体" charset="-122"/>
              </a:rPr>
              <a:t>） 从表中可以看出，此时存在一个安全序列</a:t>
            </a:r>
          </a:p>
          <a:p>
            <a:pPr algn="l"/>
            <a:r>
              <a:rPr lang="zh-CN" altLang="en-US" b="1" dirty="0">
                <a:solidFill>
                  <a:schemeClr val="tx1"/>
                </a:solidFill>
                <a:ea typeface="宋体" charset="-122"/>
              </a:rPr>
              <a:t>           </a:t>
            </a:r>
            <a:r>
              <a:rPr lang="en-US" altLang="zh-CN" b="1" dirty="0">
                <a:solidFill>
                  <a:schemeClr val="tx1"/>
                </a:solidFill>
                <a:ea typeface="宋体" charset="-122"/>
              </a:rPr>
              <a:t>{P1</a:t>
            </a:r>
            <a:r>
              <a:rPr lang="zh-CN" altLang="en-US" b="1" dirty="0">
                <a:solidFill>
                  <a:schemeClr val="tx1"/>
                </a:solidFill>
                <a:ea typeface="宋体" charset="-122"/>
              </a:rPr>
              <a:t>、</a:t>
            </a:r>
            <a:r>
              <a:rPr lang="en-US" altLang="zh-CN" b="1" dirty="0">
                <a:solidFill>
                  <a:schemeClr val="tx1"/>
                </a:solidFill>
                <a:ea typeface="宋体" charset="-122"/>
              </a:rPr>
              <a:t>P3</a:t>
            </a:r>
            <a:r>
              <a:rPr lang="zh-CN" altLang="en-US" b="1" dirty="0">
                <a:solidFill>
                  <a:schemeClr val="tx1"/>
                </a:solidFill>
                <a:ea typeface="宋体" charset="-122"/>
              </a:rPr>
              <a:t>、</a:t>
            </a:r>
            <a:r>
              <a:rPr lang="en-US" altLang="zh-CN" b="1" dirty="0">
                <a:solidFill>
                  <a:schemeClr val="tx1"/>
                </a:solidFill>
                <a:ea typeface="宋体" charset="-122"/>
              </a:rPr>
              <a:t>P0</a:t>
            </a:r>
            <a:r>
              <a:rPr lang="zh-CN" altLang="en-US" b="1" dirty="0">
                <a:solidFill>
                  <a:schemeClr val="tx1"/>
                </a:solidFill>
                <a:ea typeface="宋体" charset="-122"/>
              </a:rPr>
              <a:t>、</a:t>
            </a:r>
            <a:r>
              <a:rPr lang="en-US" altLang="zh-CN" b="1" dirty="0">
                <a:solidFill>
                  <a:schemeClr val="tx1"/>
                </a:solidFill>
                <a:ea typeface="宋体" charset="-122"/>
              </a:rPr>
              <a:t>P2</a:t>
            </a:r>
            <a:r>
              <a:rPr lang="zh-CN" altLang="en-US" b="1" dirty="0">
                <a:solidFill>
                  <a:schemeClr val="tx1"/>
                </a:solidFill>
                <a:ea typeface="宋体" charset="-122"/>
              </a:rPr>
              <a:t>、</a:t>
            </a:r>
            <a:r>
              <a:rPr lang="en-US" altLang="zh-CN" b="1" dirty="0">
                <a:solidFill>
                  <a:schemeClr val="tx1"/>
                </a:solidFill>
                <a:ea typeface="宋体" charset="-122"/>
              </a:rPr>
              <a:t>P4}</a:t>
            </a:r>
            <a:r>
              <a:rPr lang="zh-CN" altLang="en-US" b="1" dirty="0">
                <a:solidFill>
                  <a:schemeClr val="tx1"/>
                </a:solidFill>
                <a:ea typeface="宋体" charset="-122"/>
              </a:rPr>
              <a:t>，所以该状态是安全的。</a:t>
            </a:r>
          </a:p>
        </p:txBody>
      </p:sp>
      <p:sp>
        <p:nvSpPr>
          <p:cNvPr id="6" name="Rectangle 7">
            <a:extLst>
              <a:ext uri="{FF2B5EF4-FFF2-40B4-BE49-F238E27FC236}">
                <a16:creationId xmlns="" xmlns:a16="http://schemas.microsoft.com/office/drawing/2014/main" id="{52CD0134-A71A-4864-95FD-B52B2F8C2291}"/>
              </a:ext>
            </a:extLst>
          </p:cNvPr>
          <p:cNvSpPr>
            <a:spLocks noChangeArrowheads="1"/>
          </p:cNvSpPr>
          <p:nvPr/>
        </p:nvSpPr>
        <p:spPr bwMode="auto">
          <a:xfrm>
            <a:off x="683568" y="5445026"/>
            <a:ext cx="7705725" cy="1202510"/>
          </a:xfrm>
          <a:prstGeom prst="rect">
            <a:avLst/>
          </a:prstGeom>
          <a:noFill/>
          <a:ln w="9525" algn="ctr">
            <a:noFill/>
            <a:miter lim="800000"/>
            <a:headEnd/>
            <a:tailEnd/>
          </a:ln>
        </p:spPr>
        <p:txBody>
          <a:bodyPr lIns="90000" tIns="46800" rIns="90000" bIns="46800">
            <a:spAutoFit/>
          </a:bodyPr>
          <a:lstStyle/>
          <a:p>
            <a:pPr algn="l"/>
            <a:r>
              <a:rPr lang="zh-CN" altLang="en-US" b="1" dirty="0">
                <a:solidFill>
                  <a:schemeClr val="tx1"/>
                </a:solidFill>
                <a:ea typeface="宋体" charset="-122"/>
              </a:rPr>
              <a:t>（</a:t>
            </a:r>
            <a:r>
              <a:rPr lang="en-US" altLang="zh-CN" b="1" dirty="0">
                <a:solidFill>
                  <a:schemeClr val="tx1"/>
                </a:solidFill>
                <a:ea typeface="宋体" charset="-122"/>
              </a:rPr>
              <a:t>2</a:t>
            </a:r>
            <a:r>
              <a:rPr lang="zh-CN" altLang="en-US" b="1" dirty="0">
                <a:solidFill>
                  <a:schemeClr val="tx1"/>
                </a:solidFill>
                <a:ea typeface="宋体" charset="-122"/>
              </a:rPr>
              <a:t>） 由于进程</a:t>
            </a:r>
            <a:r>
              <a:rPr lang="en-US" altLang="zh-CN" b="1" dirty="0">
                <a:solidFill>
                  <a:schemeClr val="tx1"/>
                </a:solidFill>
                <a:ea typeface="宋体" charset="-122"/>
              </a:rPr>
              <a:t>P4</a:t>
            </a:r>
            <a:r>
              <a:rPr lang="zh-CN" altLang="en-US" b="1" dirty="0">
                <a:solidFill>
                  <a:schemeClr val="tx1"/>
                </a:solidFill>
                <a:ea typeface="宋体" charset="-122"/>
              </a:rPr>
              <a:t>的资源请求</a:t>
            </a:r>
          </a:p>
          <a:p>
            <a:pPr algn="l"/>
            <a:r>
              <a:rPr lang="zh-CN" altLang="en-US" b="1" dirty="0">
                <a:solidFill>
                  <a:schemeClr val="tx1"/>
                </a:solidFill>
                <a:ea typeface="宋体" charset="-122"/>
              </a:rPr>
              <a:t>           </a:t>
            </a:r>
            <a:r>
              <a:rPr lang="en-US" altLang="zh-CN" b="1" dirty="0">
                <a:solidFill>
                  <a:schemeClr val="tx1"/>
                </a:solidFill>
                <a:ea typeface="宋体" charset="-122"/>
              </a:rPr>
              <a:t>Request</a:t>
            </a:r>
            <a:r>
              <a:rPr lang="zh-CN" altLang="en-US" b="1" dirty="0">
                <a:solidFill>
                  <a:schemeClr val="tx1"/>
                </a:solidFill>
                <a:ea typeface="宋体" charset="-122"/>
              </a:rPr>
              <a:t>（</a:t>
            </a:r>
            <a:r>
              <a:rPr lang="en-US" altLang="zh-CN" b="1" dirty="0">
                <a:solidFill>
                  <a:schemeClr val="tx1"/>
                </a:solidFill>
                <a:ea typeface="宋体" charset="-122"/>
              </a:rPr>
              <a:t>3</a:t>
            </a:r>
            <a:r>
              <a:rPr lang="zh-CN" altLang="en-US" b="1" dirty="0">
                <a:solidFill>
                  <a:schemeClr val="tx1"/>
                </a:solidFill>
                <a:ea typeface="宋体" charset="-122"/>
              </a:rPr>
              <a:t>，</a:t>
            </a:r>
            <a:r>
              <a:rPr lang="en-US" altLang="zh-CN" b="1" dirty="0">
                <a:solidFill>
                  <a:schemeClr val="tx1"/>
                </a:solidFill>
                <a:ea typeface="宋体" charset="-122"/>
              </a:rPr>
              <a:t>3</a:t>
            </a:r>
            <a:r>
              <a:rPr lang="zh-CN" altLang="en-US" b="1" dirty="0">
                <a:solidFill>
                  <a:schemeClr val="tx1"/>
                </a:solidFill>
                <a:ea typeface="宋体" charset="-122"/>
              </a:rPr>
              <a:t>，</a:t>
            </a:r>
            <a:r>
              <a:rPr lang="en-US" altLang="zh-CN" b="1" dirty="0">
                <a:solidFill>
                  <a:schemeClr val="tx1"/>
                </a:solidFill>
                <a:ea typeface="宋体" charset="-122"/>
              </a:rPr>
              <a:t>0</a:t>
            </a:r>
            <a:r>
              <a:rPr lang="zh-CN" altLang="en-US" b="1" dirty="0">
                <a:solidFill>
                  <a:schemeClr val="tx1"/>
                </a:solidFill>
                <a:ea typeface="宋体" charset="-122"/>
              </a:rPr>
              <a:t>）≥</a:t>
            </a:r>
            <a:r>
              <a:rPr lang="en-US" altLang="zh-CN" b="1" dirty="0">
                <a:solidFill>
                  <a:schemeClr val="tx1"/>
                </a:solidFill>
                <a:ea typeface="宋体" charset="-122"/>
              </a:rPr>
              <a:t>Available</a:t>
            </a:r>
            <a:r>
              <a:rPr lang="zh-CN" altLang="en-US" b="1" dirty="0">
                <a:solidFill>
                  <a:schemeClr val="tx1"/>
                </a:solidFill>
                <a:ea typeface="宋体" charset="-122"/>
              </a:rPr>
              <a:t>（</a:t>
            </a:r>
            <a:r>
              <a:rPr lang="en-US" altLang="zh-CN" b="1" dirty="0">
                <a:solidFill>
                  <a:schemeClr val="tx1"/>
                </a:solidFill>
                <a:ea typeface="宋体" charset="-122"/>
              </a:rPr>
              <a:t>3</a:t>
            </a:r>
            <a:r>
              <a:rPr lang="zh-CN" altLang="en-US" b="1" dirty="0">
                <a:solidFill>
                  <a:schemeClr val="tx1"/>
                </a:solidFill>
                <a:ea typeface="宋体" charset="-122"/>
              </a:rPr>
              <a:t>，</a:t>
            </a:r>
            <a:r>
              <a:rPr lang="en-US" altLang="zh-CN" b="1" dirty="0">
                <a:solidFill>
                  <a:schemeClr val="tx1"/>
                </a:solidFill>
                <a:ea typeface="宋体" charset="-122"/>
              </a:rPr>
              <a:t>2</a:t>
            </a:r>
            <a:r>
              <a:rPr lang="zh-CN" altLang="en-US" b="1" dirty="0">
                <a:solidFill>
                  <a:schemeClr val="tx1"/>
                </a:solidFill>
                <a:ea typeface="宋体" charset="-122"/>
              </a:rPr>
              <a:t>，</a:t>
            </a:r>
            <a:r>
              <a:rPr lang="en-US" altLang="zh-CN" b="1" dirty="0">
                <a:solidFill>
                  <a:schemeClr val="tx1"/>
                </a:solidFill>
                <a:ea typeface="宋体" charset="-122"/>
              </a:rPr>
              <a:t>2</a:t>
            </a:r>
            <a:r>
              <a:rPr lang="zh-CN" altLang="en-US" b="1" dirty="0">
                <a:solidFill>
                  <a:schemeClr val="tx1"/>
                </a:solidFill>
                <a:ea typeface="宋体" charset="-122"/>
              </a:rPr>
              <a:t>）</a:t>
            </a:r>
          </a:p>
          <a:p>
            <a:pPr algn="l"/>
            <a:r>
              <a:rPr lang="zh-CN" altLang="en-US" b="1" dirty="0">
                <a:solidFill>
                  <a:schemeClr val="tx1"/>
                </a:solidFill>
                <a:ea typeface="宋体" charset="-122"/>
              </a:rPr>
              <a:t>           所以只需考虑进程</a:t>
            </a:r>
            <a:r>
              <a:rPr lang="en-US" altLang="zh-CN" b="1" dirty="0">
                <a:solidFill>
                  <a:schemeClr val="tx1"/>
                </a:solidFill>
                <a:ea typeface="宋体" charset="-122"/>
              </a:rPr>
              <a:t>P1</a:t>
            </a:r>
            <a:r>
              <a:rPr lang="zh-CN" altLang="en-US" b="1" dirty="0">
                <a:solidFill>
                  <a:schemeClr val="tx1"/>
                </a:solidFill>
                <a:ea typeface="宋体" charset="-122"/>
              </a:rPr>
              <a:t>和</a:t>
            </a:r>
            <a:r>
              <a:rPr lang="en-US" altLang="zh-CN" b="1" dirty="0">
                <a:solidFill>
                  <a:schemeClr val="tx1"/>
                </a:solidFill>
                <a:ea typeface="宋体" charset="-122"/>
              </a:rPr>
              <a:t>P0</a:t>
            </a:r>
            <a:r>
              <a:rPr lang="zh-CN" altLang="en-US" b="1" dirty="0">
                <a:solidFill>
                  <a:schemeClr val="tx1"/>
                </a:solidFill>
                <a:ea typeface="宋体" charset="-122"/>
              </a:rPr>
              <a:t>的资源请求分配问题。</a:t>
            </a:r>
          </a:p>
        </p:txBody>
      </p:sp>
    </p:spTree>
    <p:extLst>
      <p:ext uri="{BB962C8B-B14F-4D97-AF65-F5344CB8AC3E}">
        <p14:creationId xmlns:p14="http://schemas.microsoft.com/office/powerpoint/2010/main" val="291091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第三章测验</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Rectangle 4">
            <a:extLst>
              <a:ext uri="{FF2B5EF4-FFF2-40B4-BE49-F238E27FC236}">
                <a16:creationId xmlns="" xmlns:a16="http://schemas.microsoft.com/office/drawing/2014/main" id="{DC930F35-25C8-4AEA-BFC2-293793234E8D}"/>
              </a:ext>
            </a:extLst>
          </p:cNvPr>
          <p:cNvSpPr>
            <a:spLocks noChangeArrowheads="1"/>
          </p:cNvSpPr>
          <p:nvPr/>
        </p:nvSpPr>
        <p:spPr bwMode="auto">
          <a:xfrm>
            <a:off x="539750" y="1341438"/>
            <a:ext cx="7921625" cy="4157165"/>
          </a:xfrm>
          <a:prstGeom prst="rect">
            <a:avLst/>
          </a:prstGeom>
          <a:noFill/>
          <a:ln w="9525" algn="ctr">
            <a:noFill/>
            <a:miter lim="800000"/>
            <a:headEnd/>
            <a:tailEnd/>
          </a:ln>
        </p:spPr>
        <p:txBody>
          <a:bodyPr lIns="90000" tIns="46800" rIns="90000" bIns="46800">
            <a:spAutoFit/>
          </a:bodyPr>
          <a:lstStyle/>
          <a:p>
            <a:pPr algn="l"/>
            <a:r>
              <a:rPr lang="zh-CN" altLang="en-US" b="1" dirty="0">
                <a:solidFill>
                  <a:schemeClr val="tx1"/>
                </a:solidFill>
                <a:ea typeface="宋体" charset="-122"/>
              </a:rPr>
              <a:t>（</a:t>
            </a:r>
            <a:r>
              <a:rPr lang="en-US" altLang="zh-CN" b="1" dirty="0">
                <a:solidFill>
                  <a:schemeClr val="tx1"/>
                </a:solidFill>
                <a:ea typeface="宋体" charset="-122"/>
              </a:rPr>
              <a:t>2</a:t>
            </a:r>
            <a:r>
              <a:rPr lang="zh-CN" altLang="en-US" b="1" dirty="0">
                <a:solidFill>
                  <a:schemeClr val="tx1"/>
                </a:solidFill>
                <a:ea typeface="宋体" charset="-122"/>
              </a:rPr>
              <a:t>） 进程</a:t>
            </a:r>
            <a:r>
              <a:rPr lang="en-US" altLang="zh-CN" b="1" dirty="0">
                <a:solidFill>
                  <a:schemeClr val="tx1"/>
                </a:solidFill>
                <a:ea typeface="宋体" charset="-122"/>
              </a:rPr>
              <a:t>P1</a:t>
            </a:r>
            <a:r>
              <a:rPr lang="zh-CN" altLang="en-US" b="1" dirty="0">
                <a:solidFill>
                  <a:schemeClr val="tx1"/>
                </a:solidFill>
                <a:ea typeface="宋体" charset="-122"/>
              </a:rPr>
              <a:t>提出资源请求</a:t>
            </a:r>
            <a:r>
              <a:rPr lang="en-US" altLang="zh-CN" b="1" dirty="0">
                <a:solidFill>
                  <a:schemeClr val="tx1"/>
                </a:solidFill>
                <a:ea typeface="宋体" charset="-122"/>
              </a:rPr>
              <a:t>Request</a:t>
            </a:r>
            <a:r>
              <a:rPr lang="zh-CN" altLang="en-US" b="1" dirty="0">
                <a:solidFill>
                  <a:schemeClr val="tx1"/>
                </a:solidFill>
                <a:ea typeface="宋体" charset="-122"/>
              </a:rPr>
              <a:t>（</a:t>
            </a:r>
            <a:r>
              <a:rPr lang="en-US" altLang="zh-CN" b="1" dirty="0">
                <a:solidFill>
                  <a:schemeClr val="tx1"/>
                </a:solidFill>
                <a:ea typeface="宋体" charset="-122"/>
              </a:rPr>
              <a:t>1</a:t>
            </a:r>
            <a:r>
              <a:rPr lang="zh-CN" altLang="en-US" b="1" dirty="0">
                <a:solidFill>
                  <a:schemeClr val="tx1"/>
                </a:solidFill>
                <a:ea typeface="宋体" charset="-122"/>
              </a:rPr>
              <a:t>，</a:t>
            </a:r>
            <a:r>
              <a:rPr lang="en-US" altLang="zh-CN" b="1" dirty="0">
                <a:solidFill>
                  <a:schemeClr val="tx1"/>
                </a:solidFill>
                <a:ea typeface="宋体" charset="-122"/>
              </a:rPr>
              <a:t>0</a:t>
            </a:r>
            <a:r>
              <a:rPr lang="zh-CN" altLang="en-US" b="1" dirty="0">
                <a:solidFill>
                  <a:schemeClr val="tx1"/>
                </a:solidFill>
                <a:ea typeface="宋体" charset="-122"/>
              </a:rPr>
              <a:t>，</a:t>
            </a:r>
            <a:r>
              <a:rPr lang="en-US" altLang="zh-CN" b="1" dirty="0">
                <a:solidFill>
                  <a:schemeClr val="tx1"/>
                </a:solidFill>
                <a:ea typeface="宋体" charset="-122"/>
              </a:rPr>
              <a:t>2</a:t>
            </a:r>
            <a:r>
              <a:rPr lang="zh-CN" altLang="en-US" b="1" dirty="0">
                <a:solidFill>
                  <a:schemeClr val="tx1"/>
                </a:solidFill>
                <a:ea typeface="宋体" charset="-122"/>
              </a:rPr>
              <a:t>），按银行</a:t>
            </a:r>
          </a:p>
          <a:p>
            <a:pPr algn="l"/>
            <a:r>
              <a:rPr lang="zh-CN" altLang="en-US" b="1" dirty="0">
                <a:solidFill>
                  <a:schemeClr val="tx1"/>
                </a:solidFill>
                <a:ea typeface="宋体" charset="-122"/>
              </a:rPr>
              <a:t>           家算法进行检查：</a:t>
            </a:r>
          </a:p>
          <a:p>
            <a:pPr lvl="2" algn="l">
              <a:buFont typeface="Wingdings" pitchFamily="2" charset="2"/>
              <a:buChar char="l"/>
            </a:pPr>
            <a:r>
              <a:rPr lang="zh-CN" altLang="en-US" b="1" dirty="0">
                <a:solidFill>
                  <a:schemeClr val="tx1"/>
                </a:solidFill>
                <a:ea typeface="宋体" charset="-122"/>
              </a:rPr>
              <a:t>   </a:t>
            </a:r>
            <a:r>
              <a:rPr lang="en-US" altLang="zh-CN" b="1" dirty="0">
                <a:solidFill>
                  <a:schemeClr val="tx1"/>
                </a:solidFill>
                <a:ea typeface="宋体" charset="-122"/>
              </a:rPr>
              <a:t>Request</a:t>
            </a:r>
            <a:r>
              <a:rPr lang="zh-CN" altLang="en-US" b="1" dirty="0">
                <a:solidFill>
                  <a:schemeClr val="tx1"/>
                </a:solidFill>
                <a:ea typeface="宋体" charset="-122"/>
              </a:rPr>
              <a:t>（</a:t>
            </a:r>
            <a:r>
              <a:rPr lang="en-US" altLang="zh-CN" b="1" dirty="0">
                <a:solidFill>
                  <a:schemeClr val="tx1"/>
                </a:solidFill>
                <a:ea typeface="宋体" charset="-122"/>
              </a:rPr>
              <a:t>1</a:t>
            </a:r>
            <a:r>
              <a:rPr lang="zh-CN" altLang="en-US" b="1" dirty="0">
                <a:solidFill>
                  <a:schemeClr val="tx1"/>
                </a:solidFill>
                <a:ea typeface="宋体" charset="-122"/>
              </a:rPr>
              <a:t>，</a:t>
            </a:r>
            <a:r>
              <a:rPr lang="en-US" altLang="zh-CN" b="1" dirty="0">
                <a:solidFill>
                  <a:schemeClr val="tx1"/>
                </a:solidFill>
                <a:ea typeface="宋体" charset="-122"/>
              </a:rPr>
              <a:t>0</a:t>
            </a:r>
            <a:r>
              <a:rPr lang="zh-CN" altLang="en-US" b="1" dirty="0">
                <a:solidFill>
                  <a:schemeClr val="tx1"/>
                </a:solidFill>
                <a:ea typeface="宋体" charset="-122"/>
              </a:rPr>
              <a:t>，</a:t>
            </a:r>
            <a:r>
              <a:rPr lang="en-US" altLang="zh-CN" b="1" dirty="0">
                <a:solidFill>
                  <a:schemeClr val="tx1"/>
                </a:solidFill>
                <a:ea typeface="宋体" charset="-122"/>
              </a:rPr>
              <a:t>2</a:t>
            </a:r>
            <a:r>
              <a:rPr lang="zh-CN" altLang="en-US" b="1" dirty="0">
                <a:solidFill>
                  <a:schemeClr val="tx1"/>
                </a:solidFill>
                <a:ea typeface="宋体" charset="-122"/>
              </a:rPr>
              <a:t>）≤</a:t>
            </a:r>
            <a:r>
              <a:rPr lang="en-US" altLang="zh-CN" b="1" dirty="0">
                <a:solidFill>
                  <a:schemeClr val="tx1"/>
                </a:solidFill>
                <a:ea typeface="宋体" charset="-122"/>
              </a:rPr>
              <a:t>Need</a:t>
            </a:r>
            <a:r>
              <a:rPr lang="zh-CN" altLang="en-US" b="1" dirty="0">
                <a:solidFill>
                  <a:schemeClr val="tx1"/>
                </a:solidFill>
                <a:ea typeface="宋体" charset="-122"/>
              </a:rPr>
              <a:t>（</a:t>
            </a:r>
            <a:r>
              <a:rPr lang="en-US" altLang="zh-CN" b="1" dirty="0">
                <a:solidFill>
                  <a:schemeClr val="tx1"/>
                </a:solidFill>
                <a:ea typeface="宋体" charset="-122"/>
              </a:rPr>
              <a:t>1</a:t>
            </a:r>
            <a:r>
              <a:rPr lang="zh-CN" altLang="en-US" b="1" dirty="0">
                <a:solidFill>
                  <a:schemeClr val="tx1"/>
                </a:solidFill>
                <a:ea typeface="宋体" charset="-122"/>
              </a:rPr>
              <a:t>，</a:t>
            </a:r>
            <a:r>
              <a:rPr lang="en-US" altLang="zh-CN" b="1" dirty="0">
                <a:solidFill>
                  <a:schemeClr val="tx1"/>
                </a:solidFill>
                <a:ea typeface="宋体" charset="-122"/>
              </a:rPr>
              <a:t>1</a:t>
            </a:r>
            <a:r>
              <a:rPr lang="zh-CN" altLang="en-US" b="1" dirty="0">
                <a:solidFill>
                  <a:schemeClr val="tx1"/>
                </a:solidFill>
                <a:ea typeface="宋体" charset="-122"/>
              </a:rPr>
              <a:t>，</a:t>
            </a:r>
            <a:r>
              <a:rPr lang="en-US" altLang="zh-CN" b="1" dirty="0">
                <a:solidFill>
                  <a:schemeClr val="tx1"/>
                </a:solidFill>
                <a:ea typeface="宋体" charset="-122"/>
              </a:rPr>
              <a:t>2</a:t>
            </a:r>
            <a:r>
              <a:rPr lang="zh-CN" altLang="en-US" b="1" dirty="0">
                <a:solidFill>
                  <a:schemeClr val="tx1"/>
                </a:solidFill>
                <a:ea typeface="宋体" charset="-122"/>
              </a:rPr>
              <a:t>）</a:t>
            </a:r>
          </a:p>
          <a:p>
            <a:pPr lvl="2" algn="l">
              <a:buFont typeface="Wingdings" pitchFamily="2" charset="2"/>
              <a:buChar char="l"/>
            </a:pPr>
            <a:r>
              <a:rPr lang="zh-CN" altLang="en-US" b="1" dirty="0">
                <a:solidFill>
                  <a:schemeClr val="tx1"/>
                </a:solidFill>
                <a:ea typeface="宋体" charset="-122"/>
              </a:rPr>
              <a:t>   </a:t>
            </a:r>
            <a:r>
              <a:rPr lang="en-US" altLang="zh-CN" b="1" dirty="0">
                <a:solidFill>
                  <a:schemeClr val="tx1"/>
                </a:solidFill>
                <a:ea typeface="宋体" charset="-122"/>
              </a:rPr>
              <a:t>Request</a:t>
            </a:r>
            <a:r>
              <a:rPr lang="zh-CN" altLang="en-US" b="1" dirty="0">
                <a:solidFill>
                  <a:schemeClr val="tx1"/>
                </a:solidFill>
                <a:ea typeface="宋体" charset="-122"/>
              </a:rPr>
              <a:t>（</a:t>
            </a:r>
            <a:r>
              <a:rPr lang="en-US" altLang="zh-CN" b="1" dirty="0">
                <a:solidFill>
                  <a:schemeClr val="tx1"/>
                </a:solidFill>
                <a:ea typeface="宋体" charset="-122"/>
              </a:rPr>
              <a:t>1</a:t>
            </a:r>
            <a:r>
              <a:rPr lang="zh-CN" altLang="en-US" b="1" dirty="0">
                <a:solidFill>
                  <a:schemeClr val="tx1"/>
                </a:solidFill>
                <a:ea typeface="宋体" charset="-122"/>
              </a:rPr>
              <a:t>，</a:t>
            </a:r>
            <a:r>
              <a:rPr lang="en-US" altLang="zh-CN" b="1" dirty="0">
                <a:solidFill>
                  <a:schemeClr val="tx1"/>
                </a:solidFill>
                <a:ea typeface="宋体" charset="-122"/>
              </a:rPr>
              <a:t>0</a:t>
            </a:r>
            <a:r>
              <a:rPr lang="zh-CN" altLang="en-US" b="1" dirty="0">
                <a:solidFill>
                  <a:schemeClr val="tx1"/>
                </a:solidFill>
                <a:ea typeface="宋体" charset="-122"/>
              </a:rPr>
              <a:t>，</a:t>
            </a:r>
            <a:r>
              <a:rPr lang="en-US" altLang="zh-CN" b="1" dirty="0">
                <a:solidFill>
                  <a:schemeClr val="tx1"/>
                </a:solidFill>
                <a:ea typeface="宋体" charset="-122"/>
              </a:rPr>
              <a:t>2</a:t>
            </a:r>
            <a:r>
              <a:rPr lang="zh-CN" altLang="en-US" b="1" dirty="0">
                <a:solidFill>
                  <a:schemeClr val="tx1"/>
                </a:solidFill>
                <a:ea typeface="宋体" charset="-122"/>
              </a:rPr>
              <a:t>）≤</a:t>
            </a:r>
            <a:r>
              <a:rPr lang="en-US" altLang="zh-CN" b="1" dirty="0">
                <a:solidFill>
                  <a:schemeClr val="tx1"/>
                </a:solidFill>
                <a:ea typeface="宋体" charset="-122"/>
              </a:rPr>
              <a:t>Available</a:t>
            </a:r>
            <a:r>
              <a:rPr lang="zh-CN" altLang="en-US" b="1" dirty="0">
                <a:solidFill>
                  <a:schemeClr val="tx1"/>
                </a:solidFill>
                <a:ea typeface="宋体" charset="-122"/>
              </a:rPr>
              <a:t>（</a:t>
            </a:r>
            <a:r>
              <a:rPr lang="en-US" altLang="zh-CN" b="1" dirty="0">
                <a:solidFill>
                  <a:schemeClr val="tx1"/>
                </a:solidFill>
                <a:ea typeface="宋体" charset="-122"/>
              </a:rPr>
              <a:t>3</a:t>
            </a:r>
            <a:r>
              <a:rPr lang="zh-CN" altLang="en-US" b="1" dirty="0">
                <a:solidFill>
                  <a:schemeClr val="tx1"/>
                </a:solidFill>
                <a:ea typeface="宋体" charset="-122"/>
              </a:rPr>
              <a:t>，</a:t>
            </a:r>
            <a:r>
              <a:rPr lang="en-US" altLang="zh-CN" b="1" dirty="0">
                <a:solidFill>
                  <a:schemeClr val="tx1"/>
                </a:solidFill>
                <a:ea typeface="宋体" charset="-122"/>
              </a:rPr>
              <a:t>2</a:t>
            </a:r>
            <a:r>
              <a:rPr lang="zh-CN" altLang="en-US" b="1" dirty="0">
                <a:solidFill>
                  <a:schemeClr val="tx1"/>
                </a:solidFill>
                <a:ea typeface="宋体" charset="-122"/>
              </a:rPr>
              <a:t>，</a:t>
            </a:r>
            <a:r>
              <a:rPr lang="en-US" altLang="zh-CN" b="1" dirty="0">
                <a:solidFill>
                  <a:schemeClr val="tx1"/>
                </a:solidFill>
                <a:ea typeface="宋体" charset="-122"/>
              </a:rPr>
              <a:t>2</a:t>
            </a:r>
            <a:r>
              <a:rPr lang="zh-CN" altLang="en-US" b="1" dirty="0">
                <a:solidFill>
                  <a:schemeClr val="tx1"/>
                </a:solidFill>
                <a:ea typeface="宋体" charset="-122"/>
              </a:rPr>
              <a:t>）</a:t>
            </a:r>
          </a:p>
          <a:p>
            <a:pPr lvl="2" algn="l"/>
            <a:r>
              <a:rPr lang="zh-CN" altLang="en-US" b="1" dirty="0">
                <a:solidFill>
                  <a:schemeClr val="tx1"/>
                </a:solidFill>
                <a:ea typeface="宋体" charset="-122"/>
              </a:rPr>
              <a:t>           此时系统可用资源向量为（</a:t>
            </a:r>
            <a:r>
              <a:rPr lang="en-US" altLang="zh-CN" b="1" dirty="0">
                <a:solidFill>
                  <a:schemeClr val="tx1"/>
                </a:solidFill>
                <a:ea typeface="宋体" charset="-122"/>
              </a:rPr>
              <a:t>2</a:t>
            </a:r>
            <a:r>
              <a:rPr lang="zh-CN" altLang="en-US" b="1" dirty="0">
                <a:solidFill>
                  <a:schemeClr val="tx1"/>
                </a:solidFill>
                <a:ea typeface="宋体" charset="-122"/>
              </a:rPr>
              <a:t>，</a:t>
            </a:r>
            <a:r>
              <a:rPr lang="en-US" altLang="zh-CN" b="1" dirty="0">
                <a:solidFill>
                  <a:schemeClr val="tx1"/>
                </a:solidFill>
                <a:ea typeface="宋体" charset="-122"/>
              </a:rPr>
              <a:t>2</a:t>
            </a:r>
            <a:r>
              <a:rPr lang="zh-CN" altLang="en-US" b="1" dirty="0">
                <a:solidFill>
                  <a:schemeClr val="tx1"/>
                </a:solidFill>
                <a:ea typeface="宋体" charset="-122"/>
              </a:rPr>
              <a:t>，</a:t>
            </a:r>
            <a:r>
              <a:rPr lang="en-US" altLang="zh-CN" b="1" dirty="0">
                <a:solidFill>
                  <a:schemeClr val="tx1"/>
                </a:solidFill>
                <a:ea typeface="宋体" charset="-122"/>
              </a:rPr>
              <a:t>0</a:t>
            </a:r>
            <a:r>
              <a:rPr lang="zh-CN" altLang="en-US" b="1" dirty="0">
                <a:solidFill>
                  <a:schemeClr val="tx1"/>
                </a:solidFill>
                <a:ea typeface="宋体" charset="-122"/>
              </a:rPr>
              <a:t>）</a:t>
            </a:r>
          </a:p>
          <a:p>
            <a:pPr algn="l"/>
            <a:r>
              <a:rPr lang="zh-CN" altLang="en-US" b="1" dirty="0">
                <a:solidFill>
                  <a:schemeClr val="tx1"/>
                </a:solidFill>
                <a:ea typeface="宋体" charset="-122"/>
              </a:rPr>
              <a:t>           进程</a:t>
            </a:r>
            <a:r>
              <a:rPr lang="en-US" altLang="zh-CN" b="1" dirty="0">
                <a:solidFill>
                  <a:schemeClr val="tx1"/>
                </a:solidFill>
                <a:ea typeface="宋体" charset="-122"/>
              </a:rPr>
              <a:t>P0</a:t>
            </a:r>
            <a:r>
              <a:rPr lang="zh-CN" altLang="en-US" b="1" dirty="0">
                <a:solidFill>
                  <a:schemeClr val="tx1"/>
                </a:solidFill>
                <a:ea typeface="宋体" charset="-122"/>
              </a:rPr>
              <a:t>提出资源请求</a:t>
            </a:r>
            <a:r>
              <a:rPr lang="en-US" altLang="zh-CN" b="1" dirty="0">
                <a:solidFill>
                  <a:schemeClr val="tx1"/>
                </a:solidFill>
                <a:ea typeface="宋体" charset="-122"/>
              </a:rPr>
              <a:t>Request</a:t>
            </a:r>
            <a:r>
              <a:rPr lang="zh-CN" altLang="en-US" b="1" dirty="0">
                <a:solidFill>
                  <a:schemeClr val="tx1"/>
                </a:solidFill>
                <a:ea typeface="宋体" charset="-122"/>
              </a:rPr>
              <a:t>（</a:t>
            </a:r>
            <a:r>
              <a:rPr lang="en-US" altLang="zh-CN" b="1" dirty="0">
                <a:solidFill>
                  <a:schemeClr val="tx1"/>
                </a:solidFill>
                <a:ea typeface="宋体" charset="-122"/>
              </a:rPr>
              <a:t>0</a:t>
            </a:r>
            <a:r>
              <a:rPr lang="zh-CN" altLang="en-US" b="1" dirty="0">
                <a:solidFill>
                  <a:schemeClr val="tx1"/>
                </a:solidFill>
                <a:ea typeface="宋体" charset="-122"/>
              </a:rPr>
              <a:t>，</a:t>
            </a:r>
            <a:r>
              <a:rPr lang="en-US" altLang="zh-CN" b="1" dirty="0">
                <a:solidFill>
                  <a:schemeClr val="tx1"/>
                </a:solidFill>
                <a:ea typeface="宋体" charset="-122"/>
              </a:rPr>
              <a:t>1</a:t>
            </a:r>
            <a:r>
              <a:rPr lang="zh-CN" altLang="en-US" b="1" dirty="0">
                <a:solidFill>
                  <a:schemeClr val="tx1"/>
                </a:solidFill>
                <a:ea typeface="宋体" charset="-122"/>
              </a:rPr>
              <a:t>，</a:t>
            </a:r>
            <a:r>
              <a:rPr lang="en-US" altLang="zh-CN" b="1" dirty="0">
                <a:solidFill>
                  <a:schemeClr val="tx1"/>
                </a:solidFill>
                <a:ea typeface="宋体" charset="-122"/>
              </a:rPr>
              <a:t>0</a:t>
            </a:r>
            <a:r>
              <a:rPr lang="zh-CN" altLang="en-US" b="1" dirty="0">
                <a:solidFill>
                  <a:schemeClr val="tx1"/>
                </a:solidFill>
                <a:ea typeface="宋体" charset="-122"/>
              </a:rPr>
              <a:t>），按银行</a:t>
            </a:r>
          </a:p>
          <a:p>
            <a:pPr algn="l"/>
            <a:r>
              <a:rPr lang="zh-CN" altLang="en-US" b="1" dirty="0">
                <a:solidFill>
                  <a:schemeClr val="tx1"/>
                </a:solidFill>
                <a:ea typeface="宋体" charset="-122"/>
              </a:rPr>
              <a:t>           家算法进行检查：</a:t>
            </a:r>
          </a:p>
          <a:p>
            <a:pPr lvl="2" algn="l">
              <a:buFont typeface="Wingdings" pitchFamily="2" charset="2"/>
              <a:buChar char="l"/>
            </a:pPr>
            <a:r>
              <a:rPr lang="zh-CN" altLang="en-US" b="1" dirty="0">
                <a:solidFill>
                  <a:schemeClr val="tx1"/>
                </a:solidFill>
                <a:ea typeface="宋体" charset="-122"/>
              </a:rPr>
              <a:t>   </a:t>
            </a:r>
            <a:r>
              <a:rPr lang="en-US" altLang="zh-CN" b="1" dirty="0">
                <a:solidFill>
                  <a:schemeClr val="tx1"/>
                </a:solidFill>
                <a:ea typeface="宋体" charset="-122"/>
              </a:rPr>
              <a:t>Request</a:t>
            </a:r>
            <a:r>
              <a:rPr lang="zh-CN" altLang="en-US" b="1" dirty="0">
                <a:solidFill>
                  <a:schemeClr val="tx1"/>
                </a:solidFill>
                <a:ea typeface="宋体" charset="-122"/>
              </a:rPr>
              <a:t>（</a:t>
            </a:r>
            <a:r>
              <a:rPr lang="en-US" altLang="zh-CN" b="1" dirty="0">
                <a:solidFill>
                  <a:schemeClr val="tx1"/>
                </a:solidFill>
                <a:ea typeface="宋体" charset="-122"/>
              </a:rPr>
              <a:t>0</a:t>
            </a:r>
            <a:r>
              <a:rPr lang="zh-CN" altLang="en-US" b="1" dirty="0">
                <a:solidFill>
                  <a:schemeClr val="tx1"/>
                </a:solidFill>
                <a:ea typeface="宋体" charset="-122"/>
              </a:rPr>
              <a:t>，</a:t>
            </a:r>
            <a:r>
              <a:rPr lang="en-US" altLang="zh-CN" b="1" dirty="0">
                <a:solidFill>
                  <a:schemeClr val="tx1"/>
                </a:solidFill>
                <a:ea typeface="宋体" charset="-122"/>
              </a:rPr>
              <a:t>1</a:t>
            </a:r>
            <a:r>
              <a:rPr lang="zh-CN" altLang="en-US" b="1" dirty="0">
                <a:solidFill>
                  <a:schemeClr val="tx1"/>
                </a:solidFill>
                <a:ea typeface="宋体" charset="-122"/>
              </a:rPr>
              <a:t>，</a:t>
            </a:r>
            <a:r>
              <a:rPr lang="en-US" altLang="zh-CN" b="1" dirty="0">
                <a:solidFill>
                  <a:schemeClr val="tx1"/>
                </a:solidFill>
                <a:ea typeface="宋体" charset="-122"/>
              </a:rPr>
              <a:t>0</a:t>
            </a:r>
            <a:r>
              <a:rPr lang="zh-CN" altLang="en-US" b="1" dirty="0">
                <a:solidFill>
                  <a:schemeClr val="tx1"/>
                </a:solidFill>
                <a:ea typeface="宋体" charset="-122"/>
              </a:rPr>
              <a:t>）≤</a:t>
            </a:r>
            <a:r>
              <a:rPr lang="en-US" altLang="zh-CN" b="1" dirty="0">
                <a:solidFill>
                  <a:schemeClr val="tx1"/>
                </a:solidFill>
                <a:ea typeface="宋体" charset="-122"/>
              </a:rPr>
              <a:t>Need</a:t>
            </a:r>
            <a:r>
              <a:rPr lang="zh-CN" altLang="en-US" b="1" dirty="0">
                <a:solidFill>
                  <a:schemeClr val="tx1"/>
                </a:solidFill>
                <a:ea typeface="宋体" charset="-122"/>
              </a:rPr>
              <a:t>（</a:t>
            </a:r>
            <a:r>
              <a:rPr lang="en-US" altLang="zh-CN" b="1" dirty="0">
                <a:solidFill>
                  <a:schemeClr val="tx1"/>
                </a:solidFill>
                <a:ea typeface="宋体" charset="-122"/>
              </a:rPr>
              <a:t>7</a:t>
            </a:r>
            <a:r>
              <a:rPr lang="zh-CN" altLang="en-US" b="1" dirty="0">
                <a:solidFill>
                  <a:schemeClr val="tx1"/>
                </a:solidFill>
                <a:ea typeface="宋体" charset="-122"/>
              </a:rPr>
              <a:t>，</a:t>
            </a:r>
            <a:r>
              <a:rPr lang="en-US" altLang="zh-CN" b="1" dirty="0">
                <a:solidFill>
                  <a:schemeClr val="tx1"/>
                </a:solidFill>
                <a:ea typeface="宋体" charset="-122"/>
              </a:rPr>
              <a:t>4</a:t>
            </a:r>
            <a:r>
              <a:rPr lang="zh-CN" altLang="en-US" b="1" dirty="0">
                <a:solidFill>
                  <a:schemeClr val="tx1"/>
                </a:solidFill>
                <a:ea typeface="宋体" charset="-122"/>
              </a:rPr>
              <a:t>，</a:t>
            </a:r>
            <a:r>
              <a:rPr lang="en-US" altLang="zh-CN" b="1" dirty="0">
                <a:solidFill>
                  <a:schemeClr val="tx1"/>
                </a:solidFill>
                <a:ea typeface="宋体" charset="-122"/>
              </a:rPr>
              <a:t>3</a:t>
            </a:r>
            <a:r>
              <a:rPr lang="zh-CN" altLang="en-US" b="1" dirty="0">
                <a:solidFill>
                  <a:schemeClr val="tx1"/>
                </a:solidFill>
                <a:ea typeface="宋体" charset="-122"/>
              </a:rPr>
              <a:t>）</a:t>
            </a:r>
          </a:p>
          <a:p>
            <a:pPr lvl="2" algn="l">
              <a:buFont typeface="Wingdings" pitchFamily="2" charset="2"/>
              <a:buChar char="l"/>
            </a:pPr>
            <a:r>
              <a:rPr lang="zh-CN" altLang="en-US" b="1" dirty="0">
                <a:solidFill>
                  <a:schemeClr val="tx1"/>
                </a:solidFill>
                <a:ea typeface="宋体" charset="-122"/>
              </a:rPr>
              <a:t>   </a:t>
            </a:r>
            <a:r>
              <a:rPr lang="en-US" altLang="zh-CN" b="1" dirty="0">
                <a:solidFill>
                  <a:schemeClr val="tx1"/>
                </a:solidFill>
                <a:ea typeface="宋体" charset="-122"/>
              </a:rPr>
              <a:t>Request</a:t>
            </a:r>
            <a:r>
              <a:rPr lang="zh-CN" altLang="en-US" b="1" dirty="0">
                <a:solidFill>
                  <a:schemeClr val="tx1"/>
                </a:solidFill>
                <a:ea typeface="宋体" charset="-122"/>
              </a:rPr>
              <a:t>（</a:t>
            </a:r>
            <a:r>
              <a:rPr lang="en-US" altLang="zh-CN" b="1" dirty="0">
                <a:solidFill>
                  <a:schemeClr val="tx1"/>
                </a:solidFill>
                <a:ea typeface="宋体" charset="-122"/>
              </a:rPr>
              <a:t>0</a:t>
            </a:r>
            <a:r>
              <a:rPr lang="zh-CN" altLang="en-US" b="1" dirty="0">
                <a:solidFill>
                  <a:schemeClr val="tx1"/>
                </a:solidFill>
                <a:ea typeface="宋体" charset="-122"/>
              </a:rPr>
              <a:t>，</a:t>
            </a:r>
            <a:r>
              <a:rPr lang="en-US" altLang="zh-CN" b="1" dirty="0">
                <a:solidFill>
                  <a:schemeClr val="tx1"/>
                </a:solidFill>
                <a:ea typeface="宋体" charset="-122"/>
              </a:rPr>
              <a:t>1</a:t>
            </a:r>
            <a:r>
              <a:rPr lang="zh-CN" altLang="en-US" b="1" dirty="0">
                <a:solidFill>
                  <a:schemeClr val="tx1"/>
                </a:solidFill>
                <a:ea typeface="宋体" charset="-122"/>
              </a:rPr>
              <a:t>，</a:t>
            </a:r>
            <a:r>
              <a:rPr lang="en-US" altLang="zh-CN" b="1" dirty="0">
                <a:solidFill>
                  <a:schemeClr val="tx1"/>
                </a:solidFill>
                <a:ea typeface="宋体" charset="-122"/>
              </a:rPr>
              <a:t>0</a:t>
            </a:r>
            <a:r>
              <a:rPr lang="zh-CN" altLang="en-US" b="1" dirty="0">
                <a:solidFill>
                  <a:schemeClr val="tx1"/>
                </a:solidFill>
                <a:ea typeface="宋体" charset="-122"/>
              </a:rPr>
              <a:t>）≤</a:t>
            </a:r>
            <a:r>
              <a:rPr lang="en-US" altLang="zh-CN" b="1" dirty="0">
                <a:solidFill>
                  <a:schemeClr val="tx1"/>
                </a:solidFill>
                <a:ea typeface="宋体" charset="-122"/>
              </a:rPr>
              <a:t>Available</a:t>
            </a:r>
            <a:r>
              <a:rPr lang="zh-CN" altLang="en-US" b="1" dirty="0">
                <a:solidFill>
                  <a:schemeClr val="tx1"/>
                </a:solidFill>
                <a:ea typeface="宋体" charset="-122"/>
              </a:rPr>
              <a:t>（</a:t>
            </a:r>
            <a:r>
              <a:rPr lang="en-US" altLang="zh-CN" b="1" dirty="0">
                <a:solidFill>
                  <a:schemeClr val="tx1"/>
                </a:solidFill>
                <a:ea typeface="宋体" charset="-122"/>
              </a:rPr>
              <a:t>2</a:t>
            </a:r>
            <a:r>
              <a:rPr lang="zh-CN" altLang="en-US" b="1" dirty="0">
                <a:solidFill>
                  <a:schemeClr val="tx1"/>
                </a:solidFill>
                <a:ea typeface="宋体" charset="-122"/>
              </a:rPr>
              <a:t>，</a:t>
            </a:r>
            <a:r>
              <a:rPr lang="en-US" altLang="zh-CN" b="1" dirty="0">
                <a:solidFill>
                  <a:schemeClr val="tx1"/>
                </a:solidFill>
                <a:ea typeface="宋体" charset="-122"/>
              </a:rPr>
              <a:t>2</a:t>
            </a:r>
            <a:r>
              <a:rPr lang="zh-CN" altLang="en-US" b="1" dirty="0">
                <a:solidFill>
                  <a:schemeClr val="tx1"/>
                </a:solidFill>
                <a:ea typeface="宋体" charset="-122"/>
              </a:rPr>
              <a:t>，</a:t>
            </a:r>
            <a:r>
              <a:rPr lang="en-US" altLang="zh-CN" b="1" dirty="0">
                <a:solidFill>
                  <a:schemeClr val="tx1"/>
                </a:solidFill>
                <a:ea typeface="宋体" charset="-122"/>
              </a:rPr>
              <a:t>0</a:t>
            </a:r>
            <a:r>
              <a:rPr lang="zh-CN" altLang="en-US" b="1" dirty="0">
                <a:solidFill>
                  <a:schemeClr val="tx1"/>
                </a:solidFill>
                <a:ea typeface="宋体" charset="-122"/>
              </a:rPr>
              <a:t>）</a:t>
            </a:r>
          </a:p>
          <a:p>
            <a:pPr lvl="2" algn="l">
              <a:buFont typeface="Wingdings" pitchFamily="2" charset="2"/>
              <a:buNone/>
            </a:pPr>
            <a:r>
              <a:rPr lang="zh-CN" altLang="en-US" b="1" dirty="0">
                <a:solidFill>
                  <a:schemeClr val="tx1"/>
                </a:solidFill>
                <a:ea typeface="宋体" charset="-122"/>
              </a:rPr>
              <a:t>试分配并修改相应的数据结构，资源分配表如下图           所示：     </a:t>
            </a:r>
          </a:p>
        </p:txBody>
      </p:sp>
    </p:spTree>
    <p:extLst>
      <p:ext uri="{BB962C8B-B14F-4D97-AF65-F5344CB8AC3E}">
        <p14:creationId xmlns:p14="http://schemas.microsoft.com/office/powerpoint/2010/main" val="18413013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第三章测验</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 name="Picture 4">
            <a:extLst>
              <a:ext uri="{FF2B5EF4-FFF2-40B4-BE49-F238E27FC236}">
                <a16:creationId xmlns="" xmlns:a16="http://schemas.microsoft.com/office/drawing/2014/main" id="{1D7D523A-410B-46E6-A72A-6AF67AC7C14D}"/>
              </a:ext>
            </a:extLst>
          </p:cNvPr>
          <p:cNvPicPr>
            <a:picLocks noChangeAspect="1" noChangeArrowheads="1"/>
          </p:cNvPicPr>
          <p:nvPr/>
        </p:nvPicPr>
        <p:blipFill>
          <a:blip r:embed="rId2" cstate="print"/>
          <a:srcRect/>
          <a:stretch>
            <a:fillRect/>
          </a:stretch>
        </p:blipFill>
        <p:spPr bwMode="auto">
          <a:xfrm>
            <a:off x="468313" y="1196975"/>
            <a:ext cx="8388350" cy="2325688"/>
          </a:xfrm>
          <a:prstGeom prst="rect">
            <a:avLst/>
          </a:prstGeom>
          <a:noFill/>
          <a:ln w="9525">
            <a:noFill/>
            <a:miter lim="800000"/>
            <a:headEnd/>
            <a:tailEnd/>
          </a:ln>
        </p:spPr>
      </p:pic>
      <p:sp>
        <p:nvSpPr>
          <p:cNvPr id="4" name="Rectangle 5">
            <a:extLst>
              <a:ext uri="{FF2B5EF4-FFF2-40B4-BE49-F238E27FC236}">
                <a16:creationId xmlns="" xmlns:a16="http://schemas.microsoft.com/office/drawing/2014/main" id="{7AD46F8F-33FE-4A66-B7FF-600F21D80E36}"/>
              </a:ext>
            </a:extLst>
          </p:cNvPr>
          <p:cNvSpPr>
            <a:spLocks noChangeArrowheads="1"/>
          </p:cNvSpPr>
          <p:nvPr/>
        </p:nvSpPr>
        <p:spPr bwMode="auto">
          <a:xfrm>
            <a:off x="827088" y="4581525"/>
            <a:ext cx="7705725" cy="833178"/>
          </a:xfrm>
          <a:prstGeom prst="rect">
            <a:avLst/>
          </a:prstGeom>
          <a:noFill/>
          <a:ln w="9525" algn="ctr">
            <a:noFill/>
            <a:miter lim="800000"/>
            <a:headEnd/>
            <a:tailEnd/>
          </a:ln>
        </p:spPr>
        <p:txBody>
          <a:bodyPr lIns="90000" tIns="46800" rIns="90000" bIns="46800">
            <a:spAutoFit/>
          </a:bodyPr>
          <a:lstStyle/>
          <a:p>
            <a:pPr algn="l"/>
            <a:r>
              <a:rPr lang="zh-CN" altLang="en-US" b="1" dirty="0">
                <a:solidFill>
                  <a:schemeClr val="tx1"/>
                </a:solidFill>
                <a:ea typeface="宋体" charset="-122"/>
              </a:rPr>
              <a:t>（</a:t>
            </a:r>
            <a:r>
              <a:rPr lang="en-US" altLang="zh-CN" b="1" dirty="0">
                <a:solidFill>
                  <a:schemeClr val="tx1"/>
                </a:solidFill>
                <a:ea typeface="宋体" charset="-122"/>
              </a:rPr>
              <a:t>2</a:t>
            </a:r>
            <a:r>
              <a:rPr lang="zh-CN" altLang="en-US" b="1" dirty="0">
                <a:solidFill>
                  <a:schemeClr val="tx1"/>
                </a:solidFill>
                <a:ea typeface="宋体" charset="-122"/>
              </a:rPr>
              <a:t>） 再利用安全性算法检查系统是否安全，可得如下表的安全性分配情况。</a:t>
            </a:r>
          </a:p>
        </p:txBody>
      </p:sp>
    </p:spTree>
    <p:extLst>
      <p:ext uri="{BB962C8B-B14F-4D97-AF65-F5344CB8AC3E}">
        <p14:creationId xmlns:p14="http://schemas.microsoft.com/office/powerpoint/2010/main" val="39664939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第三章测验</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 name="Picture 4">
            <a:extLst>
              <a:ext uri="{FF2B5EF4-FFF2-40B4-BE49-F238E27FC236}">
                <a16:creationId xmlns="" xmlns:a16="http://schemas.microsoft.com/office/drawing/2014/main" id="{FB7B3212-D15F-40EF-AA28-E53A40A2264D}"/>
              </a:ext>
            </a:extLst>
          </p:cNvPr>
          <p:cNvPicPr>
            <a:picLocks noChangeAspect="1" noChangeArrowheads="1"/>
          </p:cNvPicPr>
          <p:nvPr/>
        </p:nvPicPr>
        <p:blipFill>
          <a:blip r:embed="rId2" cstate="print"/>
          <a:srcRect/>
          <a:stretch>
            <a:fillRect/>
          </a:stretch>
        </p:blipFill>
        <p:spPr bwMode="auto">
          <a:xfrm>
            <a:off x="684213" y="981075"/>
            <a:ext cx="7775575" cy="2736850"/>
          </a:xfrm>
          <a:prstGeom prst="rect">
            <a:avLst/>
          </a:prstGeom>
          <a:noFill/>
          <a:ln w="9525">
            <a:noFill/>
            <a:miter lim="800000"/>
            <a:headEnd/>
            <a:tailEnd/>
          </a:ln>
        </p:spPr>
      </p:pic>
      <p:sp>
        <p:nvSpPr>
          <p:cNvPr id="4" name="Rectangle 5">
            <a:extLst>
              <a:ext uri="{FF2B5EF4-FFF2-40B4-BE49-F238E27FC236}">
                <a16:creationId xmlns="" xmlns:a16="http://schemas.microsoft.com/office/drawing/2014/main" id="{28016580-C8C2-403E-8DF2-C5E6D0BF7FC6}"/>
              </a:ext>
            </a:extLst>
          </p:cNvPr>
          <p:cNvSpPr>
            <a:spLocks noChangeArrowheads="1"/>
          </p:cNvSpPr>
          <p:nvPr/>
        </p:nvSpPr>
        <p:spPr bwMode="auto">
          <a:xfrm>
            <a:off x="827088" y="4221163"/>
            <a:ext cx="7705725" cy="1202510"/>
          </a:xfrm>
          <a:prstGeom prst="rect">
            <a:avLst/>
          </a:prstGeom>
          <a:noFill/>
          <a:ln w="9525" algn="ctr">
            <a:noFill/>
            <a:miter lim="800000"/>
            <a:headEnd/>
            <a:tailEnd/>
          </a:ln>
        </p:spPr>
        <p:txBody>
          <a:bodyPr lIns="90000" tIns="46800" rIns="90000" bIns="46800">
            <a:spAutoFit/>
          </a:bodyPr>
          <a:lstStyle/>
          <a:p>
            <a:pPr algn="l"/>
            <a:r>
              <a:rPr lang="zh-CN" altLang="en-US" b="1" dirty="0">
                <a:solidFill>
                  <a:schemeClr val="tx1"/>
                </a:solidFill>
                <a:ea typeface="宋体" charset="-122"/>
              </a:rPr>
              <a:t>（</a:t>
            </a:r>
            <a:r>
              <a:rPr lang="en-US" altLang="zh-CN" b="1" dirty="0">
                <a:solidFill>
                  <a:schemeClr val="tx1"/>
                </a:solidFill>
                <a:ea typeface="宋体" charset="-122"/>
              </a:rPr>
              <a:t>2</a:t>
            </a:r>
            <a:r>
              <a:rPr lang="zh-CN" altLang="en-US" b="1" dirty="0">
                <a:solidFill>
                  <a:schemeClr val="tx1"/>
                </a:solidFill>
                <a:ea typeface="宋体" charset="-122"/>
              </a:rPr>
              <a:t>） 从上述情况可以看出，此时存在一个安全序列</a:t>
            </a:r>
          </a:p>
          <a:p>
            <a:pPr algn="l"/>
            <a:r>
              <a:rPr lang="zh-CN" altLang="en-US" b="1" dirty="0">
                <a:solidFill>
                  <a:schemeClr val="tx1"/>
                </a:solidFill>
                <a:ea typeface="宋体" charset="-122"/>
              </a:rPr>
              <a:t>           </a:t>
            </a:r>
            <a:r>
              <a:rPr lang="en-US" altLang="zh-CN" b="1" dirty="0">
                <a:solidFill>
                  <a:schemeClr val="tx1"/>
                </a:solidFill>
                <a:ea typeface="宋体" charset="-122"/>
              </a:rPr>
              <a:t>{P1</a:t>
            </a:r>
            <a:r>
              <a:rPr lang="zh-CN" altLang="en-US" b="1" dirty="0">
                <a:solidFill>
                  <a:schemeClr val="tx1"/>
                </a:solidFill>
                <a:ea typeface="宋体" charset="-122"/>
              </a:rPr>
              <a:t>、</a:t>
            </a:r>
            <a:r>
              <a:rPr lang="en-US" altLang="zh-CN" b="1" dirty="0">
                <a:solidFill>
                  <a:schemeClr val="tx1"/>
                </a:solidFill>
                <a:ea typeface="宋体" charset="-122"/>
              </a:rPr>
              <a:t>P3</a:t>
            </a:r>
            <a:r>
              <a:rPr lang="zh-CN" altLang="en-US" b="1" dirty="0">
                <a:solidFill>
                  <a:schemeClr val="tx1"/>
                </a:solidFill>
                <a:ea typeface="宋体" charset="-122"/>
              </a:rPr>
              <a:t>、</a:t>
            </a:r>
            <a:r>
              <a:rPr lang="en-US" altLang="zh-CN" b="1" dirty="0">
                <a:solidFill>
                  <a:schemeClr val="tx1"/>
                </a:solidFill>
                <a:ea typeface="宋体" charset="-122"/>
              </a:rPr>
              <a:t>P0</a:t>
            </a:r>
            <a:r>
              <a:rPr lang="zh-CN" altLang="en-US" b="1" dirty="0">
                <a:solidFill>
                  <a:schemeClr val="tx1"/>
                </a:solidFill>
                <a:ea typeface="宋体" charset="-122"/>
              </a:rPr>
              <a:t>、</a:t>
            </a:r>
            <a:r>
              <a:rPr lang="en-US" altLang="zh-CN" b="1" dirty="0">
                <a:solidFill>
                  <a:schemeClr val="tx1"/>
                </a:solidFill>
                <a:ea typeface="宋体" charset="-122"/>
              </a:rPr>
              <a:t>P2</a:t>
            </a:r>
            <a:r>
              <a:rPr lang="zh-CN" altLang="en-US" b="1" dirty="0">
                <a:solidFill>
                  <a:schemeClr val="tx1"/>
                </a:solidFill>
                <a:ea typeface="宋体" charset="-122"/>
              </a:rPr>
              <a:t>、</a:t>
            </a:r>
            <a:r>
              <a:rPr lang="en-US" altLang="zh-CN" b="1" dirty="0">
                <a:solidFill>
                  <a:schemeClr val="tx1"/>
                </a:solidFill>
                <a:ea typeface="宋体" charset="-122"/>
              </a:rPr>
              <a:t>P4}</a:t>
            </a:r>
            <a:r>
              <a:rPr lang="zh-CN" altLang="en-US" b="1" dirty="0">
                <a:solidFill>
                  <a:schemeClr val="tx1"/>
                </a:solidFill>
                <a:ea typeface="宋体" charset="-122"/>
              </a:rPr>
              <a:t>，所以该状态是安全的。</a:t>
            </a:r>
          </a:p>
          <a:p>
            <a:pPr algn="l"/>
            <a:r>
              <a:rPr lang="zh-CN" altLang="en-US" b="1" dirty="0">
                <a:solidFill>
                  <a:schemeClr val="tx1"/>
                </a:solidFill>
                <a:ea typeface="宋体" charset="-122"/>
              </a:rPr>
              <a:t>           因此可以同时满足进程</a:t>
            </a:r>
            <a:r>
              <a:rPr lang="en-US" altLang="zh-CN" b="1" dirty="0">
                <a:solidFill>
                  <a:schemeClr val="tx1"/>
                </a:solidFill>
                <a:ea typeface="宋体" charset="-122"/>
              </a:rPr>
              <a:t>P1</a:t>
            </a:r>
            <a:r>
              <a:rPr lang="zh-CN" altLang="en-US" b="1" dirty="0">
                <a:solidFill>
                  <a:schemeClr val="tx1"/>
                </a:solidFill>
                <a:ea typeface="宋体" charset="-122"/>
              </a:rPr>
              <a:t>、</a:t>
            </a:r>
            <a:r>
              <a:rPr lang="en-US" altLang="zh-CN" b="1" dirty="0">
                <a:solidFill>
                  <a:schemeClr val="tx1"/>
                </a:solidFill>
                <a:ea typeface="宋体" charset="-122"/>
              </a:rPr>
              <a:t>P0</a:t>
            </a:r>
            <a:r>
              <a:rPr lang="zh-CN" altLang="en-US" b="1" dirty="0">
                <a:solidFill>
                  <a:schemeClr val="tx1"/>
                </a:solidFill>
                <a:ea typeface="宋体" charset="-122"/>
              </a:rPr>
              <a:t>对资源的需求。</a:t>
            </a:r>
          </a:p>
        </p:txBody>
      </p:sp>
    </p:spTree>
    <p:extLst>
      <p:ext uri="{BB962C8B-B14F-4D97-AF65-F5344CB8AC3E}">
        <p14:creationId xmlns:p14="http://schemas.microsoft.com/office/powerpoint/2010/main" val="23390962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第三章测验</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 name="Picture 4">
            <a:extLst>
              <a:ext uri="{FF2B5EF4-FFF2-40B4-BE49-F238E27FC236}">
                <a16:creationId xmlns="" xmlns:a16="http://schemas.microsoft.com/office/drawing/2014/main" id="{E663D6BF-E535-48C4-B148-AF39931AEED7}"/>
              </a:ext>
            </a:extLst>
          </p:cNvPr>
          <p:cNvPicPr>
            <a:picLocks noChangeAspect="1" noChangeArrowheads="1"/>
          </p:cNvPicPr>
          <p:nvPr/>
        </p:nvPicPr>
        <p:blipFill>
          <a:blip r:embed="rId2" cstate="print"/>
          <a:srcRect/>
          <a:stretch>
            <a:fillRect/>
          </a:stretch>
        </p:blipFill>
        <p:spPr bwMode="auto">
          <a:xfrm>
            <a:off x="0" y="956469"/>
            <a:ext cx="9147175" cy="4945062"/>
          </a:xfrm>
          <a:prstGeom prst="rect">
            <a:avLst/>
          </a:prstGeom>
          <a:noFill/>
          <a:ln w="9525" algn="ctr">
            <a:noFill/>
            <a:miter lim="800000"/>
            <a:headEnd/>
            <a:tailEnd/>
          </a:ln>
        </p:spPr>
      </p:pic>
    </p:spTree>
    <p:extLst>
      <p:ext uri="{BB962C8B-B14F-4D97-AF65-F5344CB8AC3E}">
        <p14:creationId xmlns:p14="http://schemas.microsoft.com/office/powerpoint/2010/main" val="21316763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第三章测验</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 name="Picture 4">
            <a:extLst>
              <a:ext uri="{FF2B5EF4-FFF2-40B4-BE49-F238E27FC236}">
                <a16:creationId xmlns="" xmlns:a16="http://schemas.microsoft.com/office/drawing/2014/main" id="{E722FA80-39D3-4E4D-80A1-4A1B103F06F1}"/>
              </a:ext>
            </a:extLst>
          </p:cNvPr>
          <p:cNvPicPr>
            <a:picLocks noChangeAspect="1" noChangeArrowheads="1"/>
          </p:cNvPicPr>
          <p:nvPr/>
        </p:nvPicPr>
        <p:blipFill>
          <a:blip r:embed="rId2" cstate="print"/>
          <a:srcRect/>
          <a:stretch>
            <a:fillRect/>
          </a:stretch>
        </p:blipFill>
        <p:spPr bwMode="auto">
          <a:xfrm>
            <a:off x="0" y="1052736"/>
            <a:ext cx="9144000" cy="5210175"/>
          </a:xfrm>
          <a:prstGeom prst="rect">
            <a:avLst/>
          </a:prstGeom>
          <a:noFill/>
          <a:ln w="9525" algn="ctr">
            <a:noFill/>
            <a:miter lim="800000"/>
            <a:headEnd/>
            <a:tailEnd/>
          </a:ln>
        </p:spPr>
      </p:pic>
    </p:spTree>
    <p:extLst>
      <p:ext uri="{BB962C8B-B14F-4D97-AF65-F5344CB8AC3E}">
        <p14:creationId xmlns:p14="http://schemas.microsoft.com/office/powerpoint/2010/main" val="101155347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第三章测验</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 name="Picture 4">
            <a:extLst>
              <a:ext uri="{FF2B5EF4-FFF2-40B4-BE49-F238E27FC236}">
                <a16:creationId xmlns="" xmlns:a16="http://schemas.microsoft.com/office/drawing/2014/main" id="{621174A7-8517-47C8-A8E4-A49AD1A31B6A}"/>
              </a:ext>
            </a:extLst>
          </p:cNvPr>
          <p:cNvPicPr>
            <a:picLocks noChangeAspect="1" noChangeArrowheads="1"/>
          </p:cNvPicPr>
          <p:nvPr/>
        </p:nvPicPr>
        <p:blipFill>
          <a:blip r:embed="rId2" cstate="print"/>
          <a:srcRect/>
          <a:stretch>
            <a:fillRect/>
          </a:stretch>
        </p:blipFill>
        <p:spPr bwMode="auto">
          <a:xfrm>
            <a:off x="179512" y="2564904"/>
            <a:ext cx="8820472" cy="2112962"/>
          </a:xfrm>
          <a:prstGeom prst="rect">
            <a:avLst/>
          </a:prstGeom>
          <a:noFill/>
          <a:ln w="9525" algn="ctr">
            <a:noFill/>
            <a:miter lim="800000"/>
            <a:headEnd/>
            <a:tailEnd/>
          </a:ln>
        </p:spPr>
      </p:pic>
    </p:spTree>
    <p:extLst>
      <p:ext uri="{BB962C8B-B14F-4D97-AF65-F5344CB8AC3E}">
        <p14:creationId xmlns:p14="http://schemas.microsoft.com/office/powerpoint/2010/main" val="179358708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第三章测验</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标题 1">
            <a:extLst>
              <a:ext uri="{FF2B5EF4-FFF2-40B4-BE49-F238E27FC236}">
                <a16:creationId xmlns="" xmlns:a16="http://schemas.microsoft.com/office/drawing/2014/main" id="{422D7EF5-D44F-43D1-84A3-E2BCAB0EC59E}"/>
              </a:ext>
            </a:extLst>
          </p:cNvPr>
          <p:cNvSpPr txBox="1">
            <a:spLocks/>
          </p:cNvSpPr>
          <p:nvPr/>
        </p:nvSpPr>
        <p:spPr bwMode="auto">
          <a:xfrm>
            <a:off x="457200" y="90872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pitchFamily="2" charset="-122"/>
              </a:defRPr>
            </a:lvl2pPr>
            <a:lvl3pPr algn="l" rtl="0" eaLnBrk="0" fontAlgn="base" hangingPunct="0">
              <a:spcBef>
                <a:spcPct val="0"/>
              </a:spcBef>
              <a:spcAft>
                <a:spcPct val="0"/>
              </a:spcAft>
              <a:defRPr sz="4400">
                <a:solidFill>
                  <a:schemeClr val="tx1"/>
                </a:solidFill>
                <a:latin typeface="Arial" charset="0"/>
                <a:ea typeface="宋体" pitchFamily="2" charset="-122"/>
              </a:defRPr>
            </a:lvl3pPr>
            <a:lvl4pPr algn="l" rtl="0" eaLnBrk="0" fontAlgn="base" hangingPunct="0">
              <a:spcBef>
                <a:spcPct val="0"/>
              </a:spcBef>
              <a:spcAft>
                <a:spcPct val="0"/>
              </a:spcAft>
              <a:defRPr sz="4400">
                <a:solidFill>
                  <a:schemeClr val="tx1"/>
                </a:solidFill>
                <a:latin typeface="Arial" charset="0"/>
                <a:ea typeface="宋体" pitchFamily="2" charset="-122"/>
              </a:defRPr>
            </a:lvl4pPr>
            <a:lvl5pPr algn="l" rtl="0" eaLnBrk="0" fontAlgn="base" hangingPunct="0">
              <a:spcBef>
                <a:spcPct val="0"/>
              </a:spcBef>
              <a:spcAft>
                <a:spcPct val="0"/>
              </a:spcAft>
              <a:defRPr sz="4400">
                <a:solidFill>
                  <a:schemeClr val="tx1"/>
                </a:solidFill>
                <a:latin typeface="Arial" charset="0"/>
                <a:ea typeface="宋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a:lstStyle>
          <a:p>
            <a:r>
              <a:rPr kumimoji="0" lang="zh-CN" altLang="en-US" sz="3600" kern="0">
                <a:latin typeface="黑体" pitchFamily="2" charset="-122"/>
                <a:ea typeface="黑体" pitchFamily="2" charset="-122"/>
              </a:rPr>
              <a:t>课后作业</a:t>
            </a:r>
          </a:p>
        </p:txBody>
      </p:sp>
      <p:sp>
        <p:nvSpPr>
          <p:cNvPr id="4" name="内容占位符 2">
            <a:extLst>
              <a:ext uri="{FF2B5EF4-FFF2-40B4-BE49-F238E27FC236}">
                <a16:creationId xmlns="" xmlns:a16="http://schemas.microsoft.com/office/drawing/2014/main" id="{3FEB72D3-A26E-4756-A4C7-DF7F3B94F95B}"/>
              </a:ext>
            </a:extLst>
          </p:cNvPr>
          <p:cNvSpPr txBox="1">
            <a:spLocks/>
          </p:cNvSpPr>
          <p:nvPr/>
        </p:nvSpPr>
        <p:spPr bwMode="auto">
          <a:xfrm>
            <a:off x="457200" y="243272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r>
              <a:rPr kumimoji="0" lang="zh-CN" altLang="en-US" sz="2400" kern="0">
                <a:latin typeface="黑体" pitchFamily="2" charset="-122"/>
                <a:ea typeface="黑体" pitchFamily="2" charset="-122"/>
              </a:rPr>
              <a:t>在选择调度方式和调度算法时，应遵循的准则是什么？</a:t>
            </a:r>
            <a:endParaRPr kumimoji="0" lang="en-US" altLang="zh-CN" sz="2400" kern="0">
              <a:latin typeface="黑体" pitchFamily="2" charset="-122"/>
              <a:ea typeface="黑体" pitchFamily="2" charset="-122"/>
            </a:endParaRPr>
          </a:p>
          <a:p>
            <a:r>
              <a:rPr kumimoji="0" lang="zh-CN" altLang="en-US" sz="2400" kern="0">
                <a:latin typeface="黑体" pitchFamily="2" charset="-122"/>
                <a:ea typeface="黑体" pitchFamily="2" charset="-122"/>
              </a:rPr>
              <a:t>何谓静态和动态优先级？</a:t>
            </a:r>
            <a:endParaRPr kumimoji="0" lang="en-US" altLang="zh-CN" sz="2400" kern="0">
              <a:latin typeface="黑体" pitchFamily="2" charset="-122"/>
              <a:ea typeface="黑体" pitchFamily="2" charset="-122"/>
            </a:endParaRPr>
          </a:p>
          <a:p>
            <a:r>
              <a:rPr kumimoji="0" lang="zh-CN" altLang="en-US" sz="2400" kern="0">
                <a:latin typeface="黑体" pitchFamily="2" charset="-122"/>
                <a:ea typeface="黑体" pitchFamily="2" charset="-122"/>
              </a:rPr>
              <a:t>为什么说多级反馈队列调度算法能较好地满足各方面用户的需要？</a:t>
            </a:r>
            <a:endParaRPr kumimoji="0" lang="en-US" altLang="zh-CN" sz="2400" kern="0">
              <a:latin typeface="黑体" pitchFamily="2" charset="-122"/>
              <a:ea typeface="黑体" pitchFamily="2" charset="-122"/>
            </a:endParaRPr>
          </a:p>
          <a:p>
            <a:r>
              <a:rPr kumimoji="0" lang="zh-CN" altLang="en-US" sz="2400" kern="0">
                <a:latin typeface="黑体" pitchFamily="2" charset="-122"/>
                <a:ea typeface="黑体" pitchFamily="2" charset="-122"/>
              </a:rPr>
              <a:t>何谓死锁，产生死锁的原因和必要条件是什么？</a:t>
            </a:r>
            <a:endParaRPr kumimoji="0" lang="zh-CN" altLang="en-US" sz="2400" kern="0" dirty="0">
              <a:latin typeface="黑体" pitchFamily="2" charset="-122"/>
              <a:ea typeface="黑体" pitchFamily="2" charset="-122"/>
            </a:endParaRPr>
          </a:p>
        </p:txBody>
      </p:sp>
    </p:spTree>
    <p:extLst>
      <p:ext uri="{BB962C8B-B14F-4D97-AF65-F5344CB8AC3E}">
        <p14:creationId xmlns:p14="http://schemas.microsoft.com/office/powerpoint/2010/main" val="2972555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87631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ext uri="{D42A27DB-BD31-4B8C-83A1-F6EECF244321}">
                <p14:modId xmlns:p14="http://schemas.microsoft.com/office/powerpoint/2010/main" val="3455375360"/>
              </p:ext>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bg1"/>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内容占位符 2">
            <a:extLst>
              <a:ext uri="{FF2B5EF4-FFF2-40B4-BE49-F238E27FC236}">
                <a16:creationId xmlns="" xmlns:a16="http://schemas.microsoft.com/office/drawing/2014/main" id="{E8658F2D-92FA-4F0C-AE1D-A2DE892B05AE}"/>
              </a:ext>
            </a:extLst>
          </p:cNvPr>
          <p:cNvSpPr txBox="1">
            <a:spLocks/>
          </p:cNvSpPr>
          <p:nvPr/>
        </p:nvSpPr>
        <p:spPr bwMode="auto">
          <a:xfrm>
            <a:off x="3172963" y="786463"/>
            <a:ext cx="5781328" cy="12961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marL="0" indent="0">
              <a:lnSpc>
                <a:spcPct val="150000"/>
              </a:lnSpc>
              <a:buNone/>
            </a:pPr>
            <a:r>
              <a:rPr kumimoji="0" lang="zh-CN" altLang="en-US" sz="2400" b="1" kern="0" dirty="0" smtClean="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作业：</a:t>
            </a:r>
            <a:r>
              <a:rPr kumimoji="0" lang="zh-CN" altLang="en-US" sz="2400" b="1" kern="0" dirty="0" smtClean="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在</a:t>
            </a:r>
            <a:r>
              <a:rPr kumimoji="0" lang="zh-CN" altLang="en-US" sz="2400" b="1" kern="0"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多道批处理操作系统中</a:t>
            </a:r>
            <a:r>
              <a:rPr kumimoji="0" lang="zh-CN" altLang="en-US" sz="2400" b="1" kern="0" dirty="0" smtClean="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，用户</a:t>
            </a:r>
            <a:r>
              <a:rPr kumimoji="0" lang="zh-CN" altLang="en-US" sz="2400" b="1" kern="0"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提交给系统的一项相对独立的工作</a:t>
            </a:r>
          </a:p>
        </p:txBody>
      </p:sp>
      <p:grpSp>
        <p:nvGrpSpPr>
          <p:cNvPr id="5" name="Group 6">
            <a:extLst>
              <a:ext uri="{FF2B5EF4-FFF2-40B4-BE49-F238E27FC236}">
                <a16:creationId xmlns="" xmlns:a16="http://schemas.microsoft.com/office/drawing/2014/main" id="{A93A0E23-7EBB-44A6-ABBF-B6DDAB7830FB}"/>
              </a:ext>
            </a:extLst>
          </p:cNvPr>
          <p:cNvGrpSpPr>
            <a:grpSpLocks/>
          </p:cNvGrpSpPr>
          <p:nvPr/>
        </p:nvGrpSpPr>
        <p:grpSpPr bwMode="auto">
          <a:xfrm>
            <a:off x="11759" y="3069122"/>
            <a:ext cx="3600400" cy="2862976"/>
            <a:chOff x="336" y="575"/>
            <a:chExt cx="4608" cy="3121"/>
          </a:xfrm>
        </p:grpSpPr>
        <p:sp>
          <p:nvSpPr>
            <p:cNvPr id="6" name="Freeform 7">
              <a:extLst>
                <a:ext uri="{FF2B5EF4-FFF2-40B4-BE49-F238E27FC236}">
                  <a16:creationId xmlns="" xmlns:a16="http://schemas.microsoft.com/office/drawing/2014/main" id="{29116FC5-72CA-479A-96B4-61EE8E922D41}"/>
                </a:ext>
              </a:extLst>
            </p:cNvPr>
            <p:cNvSpPr>
              <a:spLocks/>
            </p:cNvSpPr>
            <p:nvPr/>
          </p:nvSpPr>
          <p:spPr bwMode="auto">
            <a:xfrm>
              <a:off x="2688" y="576"/>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7" name="Freeform 8">
              <a:extLst>
                <a:ext uri="{FF2B5EF4-FFF2-40B4-BE49-F238E27FC236}">
                  <a16:creationId xmlns="" xmlns:a16="http://schemas.microsoft.com/office/drawing/2014/main" id="{9ADAB3DB-424F-4DAD-91F9-28A6C3E3E669}"/>
                </a:ext>
              </a:extLst>
            </p:cNvPr>
            <p:cNvSpPr>
              <a:spLocks/>
            </p:cNvSpPr>
            <p:nvPr/>
          </p:nvSpPr>
          <p:spPr bwMode="auto">
            <a:xfrm>
              <a:off x="2400" y="864"/>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8" name="Freeform 9">
              <a:extLst>
                <a:ext uri="{FF2B5EF4-FFF2-40B4-BE49-F238E27FC236}">
                  <a16:creationId xmlns="" xmlns:a16="http://schemas.microsoft.com/office/drawing/2014/main" id="{09ADB587-7EA6-4A0F-8868-9210288B8EBD}"/>
                </a:ext>
              </a:extLst>
            </p:cNvPr>
            <p:cNvSpPr>
              <a:spLocks/>
            </p:cNvSpPr>
            <p:nvPr/>
          </p:nvSpPr>
          <p:spPr bwMode="auto">
            <a:xfrm>
              <a:off x="2304" y="960"/>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9" name="Freeform 10">
              <a:extLst>
                <a:ext uri="{FF2B5EF4-FFF2-40B4-BE49-F238E27FC236}">
                  <a16:creationId xmlns="" xmlns:a16="http://schemas.microsoft.com/office/drawing/2014/main" id="{E4FF423F-708D-4CA4-AA98-934E606AA0CC}"/>
                </a:ext>
              </a:extLst>
            </p:cNvPr>
            <p:cNvSpPr>
              <a:spLocks/>
            </p:cNvSpPr>
            <p:nvPr/>
          </p:nvSpPr>
          <p:spPr bwMode="auto">
            <a:xfrm>
              <a:off x="2208" y="1056"/>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10" name="Freeform 11">
              <a:extLst>
                <a:ext uri="{FF2B5EF4-FFF2-40B4-BE49-F238E27FC236}">
                  <a16:creationId xmlns="" xmlns:a16="http://schemas.microsoft.com/office/drawing/2014/main" id="{582A2044-0BDB-4110-92F4-2230E174DCBC}"/>
                </a:ext>
              </a:extLst>
            </p:cNvPr>
            <p:cNvSpPr>
              <a:spLocks/>
            </p:cNvSpPr>
            <p:nvPr/>
          </p:nvSpPr>
          <p:spPr bwMode="auto">
            <a:xfrm>
              <a:off x="2112" y="1152"/>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12" name="Text Box 12">
              <a:extLst>
                <a:ext uri="{FF2B5EF4-FFF2-40B4-BE49-F238E27FC236}">
                  <a16:creationId xmlns="" xmlns:a16="http://schemas.microsoft.com/office/drawing/2014/main" id="{5996F71C-7343-4F92-ADE8-32E4C944F7C6}"/>
                </a:ext>
              </a:extLst>
            </p:cNvPr>
            <p:cNvSpPr txBox="1">
              <a:spLocks noChangeArrowheads="1"/>
            </p:cNvSpPr>
            <p:nvPr/>
          </p:nvSpPr>
          <p:spPr bwMode="auto">
            <a:xfrm>
              <a:off x="3072" y="575"/>
              <a:ext cx="934" cy="369"/>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en-US" sz="1600" b="1" i="0" u="none" strike="noStrike" kern="0" cap="none" spc="0" normalizeH="0" baseline="0" noProof="0">
                  <a:ln>
                    <a:noFill/>
                  </a:ln>
                  <a:solidFill>
                    <a:prstClr val="black"/>
                  </a:solidFill>
                  <a:effectLst/>
                  <a:uLnTx/>
                  <a:uFillTx/>
                  <a:latin typeface="Arial" charset="0"/>
                  <a:ea typeface="宋体" charset="-122"/>
                </a:rPr>
                <a:t>$</a:t>
              </a:r>
              <a:r>
                <a:rPr kumimoji="0" lang="en-US" altLang="zh-CN" sz="1600" b="1" i="0" u="none" strike="noStrike" kern="0" cap="none" spc="0" normalizeH="0" baseline="0" noProof="0">
                  <a:ln>
                    <a:noFill/>
                  </a:ln>
                  <a:solidFill>
                    <a:prstClr val="black"/>
                  </a:solidFill>
                  <a:effectLst/>
                  <a:uLnTx/>
                  <a:uFillTx/>
                  <a:latin typeface="Arial" charset="0"/>
                  <a:ea typeface="宋体" charset="-122"/>
                </a:rPr>
                <a:t>END</a:t>
              </a:r>
            </a:p>
          </p:txBody>
        </p:sp>
        <p:sp>
          <p:nvSpPr>
            <p:cNvPr id="13" name="Freeform 13">
              <a:extLst>
                <a:ext uri="{FF2B5EF4-FFF2-40B4-BE49-F238E27FC236}">
                  <a16:creationId xmlns="" xmlns:a16="http://schemas.microsoft.com/office/drawing/2014/main" id="{0E3882E3-77EA-457B-8F6C-4EC1D9750DBB}"/>
                </a:ext>
              </a:extLst>
            </p:cNvPr>
            <p:cNvSpPr>
              <a:spLocks/>
            </p:cNvSpPr>
            <p:nvPr/>
          </p:nvSpPr>
          <p:spPr bwMode="auto">
            <a:xfrm>
              <a:off x="1872" y="1392"/>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14" name="Text Box 14">
              <a:extLst>
                <a:ext uri="{FF2B5EF4-FFF2-40B4-BE49-F238E27FC236}">
                  <a16:creationId xmlns="" xmlns:a16="http://schemas.microsoft.com/office/drawing/2014/main" id="{E69553EE-C95E-4CDD-89D2-9F697BE6909A}"/>
                </a:ext>
              </a:extLst>
            </p:cNvPr>
            <p:cNvSpPr txBox="1">
              <a:spLocks noChangeArrowheads="1"/>
            </p:cNvSpPr>
            <p:nvPr/>
          </p:nvSpPr>
          <p:spPr bwMode="auto">
            <a:xfrm>
              <a:off x="2352" y="1391"/>
              <a:ext cx="948" cy="369"/>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en-US" sz="1600" b="1" i="0" u="none" strike="noStrike" kern="0" cap="none" spc="0" normalizeH="0" baseline="0" noProof="0">
                  <a:ln>
                    <a:noFill/>
                  </a:ln>
                  <a:solidFill>
                    <a:prstClr val="black"/>
                  </a:solidFill>
                  <a:effectLst/>
                  <a:uLnTx/>
                  <a:uFillTx/>
                  <a:latin typeface="Arial" charset="0"/>
                  <a:ea typeface="宋体" charset="-122"/>
                </a:rPr>
                <a:t>$</a:t>
              </a:r>
              <a:r>
                <a:rPr kumimoji="0" lang="en-US" altLang="zh-CN" sz="1600" b="1" i="0" u="none" strike="noStrike" kern="0" cap="none" spc="0" normalizeH="0" baseline="0" noProof="0">
                  <a:ln>
                    <a:noFill/>
                  </a:ln>
                  <a:solidFill>
                    <a:prstClr val="black"/>
                  </a:solidFill>
                  <a:effectLst/>
                  <a:uLnTx/>
                  <a:uFillTx/>
                  <a:latin typeface="Arial" charset="0"/>
                  <a:ea typeface="宋体" charset="-122"/>
                </a:rPr>
                <a:t>RUN</a:t>
              </a:r>
            </a:p>
          </p:txBody>
        </p:sp>
        <p:sp>
          <p:nvSpPr>
            <p:cNvPr id="15" name="Text Box 15">
              <a:extLst>
                <a:ext uri="{FF2B5EF4-FFF2-40B4-BE49-F238E27FC236}">
                  <a16:creationId xmlns="" xmlns:a16="http://schemas.microsoft.com/office/drawing/2014/main" id="{25458774-9D17-492D-ABAE-88CF4C5463ED}"/>
                </a:ext>
              </a:extLst>
            </p:cNvPr>
            <p:cNvSpPr txBox="1">
              <a:spLocks noChangeArrowheads="1"/>
            </p:cNvSpPr>
            <p:nvPr/>
          </p:nvSpPr>
          <p:spPr bwMode="auto">
            <a:xfrm>
              <a:off x="2288" y="973"/>
              <a:ext cx="2224" cy="369"/>
            </a:xfrm>
            <a:prstGeom prst="rect">
              <a:avLst/>
            </a:prstGeom>
            <a:solidFill>
              <a:srgbClr val="FFFFCC"/>
            </a:solidFill>
            <a:ln w="9525" algn="ctr">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Arial" charset="0"/>
                  <a:ea typeface="宋体" charset="-122"/>
                </a:rPr>
                <a:t>Data for program</a:t>
              </a:r>
            </a:p>
          </p:txBody>
        </p:sp>
        <p:sp>
          <p:nvSpPr>
            <p:cNvPr id="16" name="Freeform 16">
              <a:extLst>
                <a:ext uri="{FF2B5EF4-FFF2-40B4-BE49-F238E27FC236}">
                  <a16:creationId xmlns="" xmlns:a16="http://schemas.microsoft.com/office/drawing/2014/main" id="{5002A8B8-B63F-4EE2-A230-0EE76FB519C9}"/>
                </a:ext>
              </a:extLst>
            </p:cNvPr>
            <p:cNvSpPr>
              <a:spLocks/>
            </p:cNvSpPr>
            <p:nvPr/>
          </p:nvSpPr>
          <p:spPr bwMode="auto">
            <a:xfrm>
              <a:off x="1584" y="1680"/>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18" name="Text Box 17">
              <a:extLst>
                <a:ext uri="{FF2B5EF4-FFF2-40B4-BE49-F238E27FC236}">
                  <a16:creationId xmlns="" xmlns:a16="http://schemas.microsoft.com/office/drawing/2014/main" id="{F18E56C1-E94E-4BD0-BF04-3919CD79B78F}"/>
                </a:ext>
              </a:extLst>
            </p:cNvPr>
            <p:cNvSpPr txBox="1">
              <a:spLocks noChangeArrowheads="1"/>
            </p:cNvSpPr>
            <p:nvPr/>
          </p:nvSpPr>
          <p:spPr bwMode="auto">
            <a:xfrm>
              <a:off x="2016" y="1678"/>
              <a:ext cx="1125" cy="369"/>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en-US" sz="1600" b="1" i="0" u="none" strike="noStrike" kern="0" cap="none" spc="0" normalizeH="0" baseline="0" noProof="0">
                  <a:ln>
                    <a:noFill/>
                  </a:ln>
                  <a:solidFill>
                    <a:prstClr val="black"/>
                  </a:solidFill>
                  <a:effectLst/>
                  <a:uLnTx/>
                  <a:uFillTx/>
                  <a:latin typeface="Arial" charset="0"/>
                  <a:ea typeface="宋体" charset="-122"/>
                </a:rPr>
                <a:t>$</a:t>
              </a:r>
              <a:r>
                <a:rPr kumimoji="0" lang="en-US" altLang="zh-CN" sz="1600" b="1" i="0" u="none" strike="noStrike" kern="0" cap="none" spc="0" normalizeH="0" baseline="0" noProof="0">
                  <a:ln>
                    <a:noFill/>
                  </a:ln>
                  <a:solidFill>
                    <a:prstClr val="black"/>
                  </a:solidFill>
                  <a:effectLst/>
                  <a:uLnTx/>
                  <a:uFillTx/>
                  <a:latin typeface="Arial" charset="0"/>
                  <a:ea typeface="宋体" charset="-122"/>
                </a:rPr>
                <a:t>LOAD</a:t>
              </a:r>
            </a:p>
          </p:txBody>
        </p:sp>
        <p:sp>
          <p:nvSpPr>
            <p:cNvPr id="19" name="Freeform 18">
              <a:extLst>
                <a:ext uri="{FF2B5EF4-FFF2-40B4-BE49-F238E27FC236}">
                  <a16:creationId xmlns="" xmlns:a16="http://schemas.microsoft.com/office/drawing/2014/main" id="{DAB11996-F857-44DA-8097-5ADF8B284646}"/>
                </a:ext>
              </a:extLst>
            </p:cNvPr>
            <p:cNvSpPr>
              <a:spLocks/>
            </p:cNvSpPr>
            <p:nvPr/>
          </p:nvSpPr>
          <p:spPr bwMode="auto">
            <a:xfrm>
              <a:off x="1296" y="1968"/>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20" name="Freeform 19">
              <a:extLst>
                <a:ext uri="{FF2B5EF4-FFF2-40B4-BE49-F238E27FC236}">
                  <a16:creationId xmlns="" xmlns:a16="http://schemas.microsoft.com/office/drawing/2014/main" id="{4934705C-EA4E-4D11-A9AD-C0E94A67A3C1}"/>
                </a:ext>
              </a:extLst>
            </p:cNvPr>
            <p:cNvSpPr>
              <a:spLocks/>
            </p:cNvSpPr>
            <p:nvPr/>
          </p:nvSpPr>
          <p:spPr bwMode="auto">
            <a:xfrm>
              <a:off x="1200" y="2064"/>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21" name="Freeform 20">
              <a:extLst>
                <a:ext uri="{FF2B5EF4-FFF2-40B4-BE49-F238E27FC236}">
                  <a16:creationId xmlns="" xmlns:a16="http://schemas.microsoft.com/office/drawing/2014/main" id="{3E8069BF-D86B-467C-A285-F1ADE9F9BC70}"/>
                </a:ext>
              </a:extLst>
            </p:cNvPr>
            <p:cNvSpPr>
              <a:spLocks/>
            </p:cNvSpPr>
            <p:nvPr/>
          </p:nvSpPr>
          <p:spPr bwMode="auto">
            <a:xfrm>
              <a:off x="1104" y="2160"/>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ysClr val="windowText" lastClr="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22" name="Freeform 21">
              <a:extLst>
                <a:ext uri="{FF2B5EF4-FFF2-40B4-BE49-F238E27FC236}">
                  <a16:creationId xmlns="" xmlns:a16="http://schemas.microsoft.com/office/drawing/2014/main" id="{5C08A27D-55FC-4917-B9F1-2068F6F39DB3}"/>
                </a:ext>
              </a:extLst>
            </p:cNvPr>
            <p:cNvSpPr>
              <a:spLocks/>
            </p:cNvSpPr>
            <p:nvPr/>
          </p:nvSpPr>
          <p:spPr bwMode="auto">
            <a:xfrm>
              <a:off x="1008" y="2256"/>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23" name="Text Box 22">
              <a:extLst>
                <a:ext uri="{FF2B5EF4-FFF2-40B4-BE49-F238E27FC236}">
                  <a16:creationId xmlns="" xmlns:a16="http://schemas.microsoft.com/office/drawing/2014/main" id="{DA3D0357-2C3D-4644-B0BC-257BB2403784}"/>
                </a:ext>
              </a:extLst>
            </p:cNvPr>
            <p:cNvSpPr txBox="1">
              <a:spLocks noChangeArrowheads="1"/>
            </p:cNvSpPr>
            <p:nvPr/>
          </p:nvSpPr>
          <p:spPr bwMode="auto">
            <a:xfrm>
              <a:off x="1680" y="2016"/>
              <a:ext cx="2136" cy="369"/>
            </a:xfrm>
            <a:prstGeom prst="rect">
              <a:avLst/>
            </a:prstGeom>
            <a:solidFill>
              <a:srgbClr val="FFFFCC"/>
            </a:solid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Arial" charset="0"/>
                  <a:ea typeface="宋体" charset="-122"/>
                </a:rPr>
                <a:t>Fortran program</a:t>
              </a:r>
            </a:p>
          </p:txBody>
        </p:sp>
        <p:sp>
          <p:nvSpPr>
            <p:cNvPr id="24" name="Freeform 23">
              <a:extLst>
                <a:ext uri="{FF2B5EF4-FFF2-40B4-BE49-F238E27FC236}">
                  <a16:creationId xmlns="" xmlns:a16="http://schemas.microsoft.com/office/drawing/2014/main" id="{A8B111AC-88D3-43FE-A3C0-1B94067E7AC5}"/>
                </a:ext>
              </a:extLst>
            </p:cNvPr>
            <p:cNvSpPr>
              <a:spLocks/>
            </p:cNvSpPr>
            <p:nvPr/>
          </p:nvSpPr>
          <p:spPr bwMode="auto">
            <a:xfrm>
              <a:off x="912" y="2352"/>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25" name="Freeform 24">
              <a:extLst>
                <a:ext uri="{FF2B5EF4-FFF2-40B4-BE49-F238E27FC236}">
                  <a16:creationId xmlns="" xmlns:a16="http://schemas.microsoft.com/office/drawing/2014/main" id="{123C127B-65A2-4E48-96E8-B002E73F2CAC}"/>
                </a:ext>
              </a:extLst>
            </p:cNvPr>
            <p:cNvSpPr>
              <a:spLocks/>
            </p:cNvSpPr>
            <p:nvPr/>
          </p:nvSpPr>
          <p:spPr bwMode="auto">
            <a:xfrm>
              <a:off x="672" y="2592"/>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26" name="Text Box 25">
              <a:extLst>
                <a:ext uri="{FF2B5EF4-FFF2-40B4-BE49-F238E27FC236}">
                  <a16:creationId xmlns="" xmlns:a16="http://schemas.microsoft.com/office/drawing/2014/main" id="{7B32EC0E-A649-45A1-80A1-4043BC4F722C}"/>
                </a:ext>
              </a:extLst>
            </p:cNvPr>
            <p:cNvSpPr txBox="1">
              <a:spLocks noChangeArrowheads="1"/>
            </p:cNvSpPr>
            <p:nvPr/>
          </p:nvSpPr>
          <p:spPr bwMode="auto">
            <a:xfrm>
              <a:off x="1008" y="2591"/>
              <a:ext cx="1736" cy="369"/>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en-US" sz="1600" b="1" i="0" u="none" strike="noStrike" kern="0" cap="none" spc="0" normalizeH="0" baseline="0" noProof="0" dirty="0">
                  <a:ln>
                    <a:noFill/>
                  </a:ln>
                  <a:solidFill>
                    <a:prstClr val="black"/>
                  </a:solidFill>
                  <a:effectLst/>
                  <a:uLnTx/>
                  <a:uFillTx/>
                  <a:latin typeface="Arial" charset="0"/>
                  <a:ea typeface="宋体" charset="-122"/>
                </a:rPr>
                <a:t>$</a:t>
              </a:r>
              <a:r>
                <a:rPr kumimoji="0" lang="en-US" altLang="zh-CN" sz="1600" b="1" i="0" u="none" strike="noStrike" kern="0" cap="none" spc="0" normalizeH="0" baseline="0" noProof="0" dirty="0">
                  <a:ln>
                    <a:noFill/>
                  </a:ln>
                  <a:solidFill>
                    <a:prstClr val="black"/>
                  </a:solidFill>
                  <a:effectLst/>
                  <a:uLnTx/>
                  <a:uFillTx/>
                  <a:latin typeface="Arial" charset="0"/>
                  <a:ea typeface="宋体" charset="-122"/>
                </a:rPr>
                <a:t>FORTRAN</a:t>
              </a:r>
              <a:r>
                <a:rPr kumimoji="0" lang="en-US" altLang="zh-CN" sz="1400" b="1" i="0" u="none" strike="noStrike" kern="0" cap="none" spc="0" normalizeH="0" baseline="0" noProof="0" dirty="0">
                  <a:ln>
                    <a:noFill/>
                  </a:ln>
                  <a:solidFill>
                    <a:prstClr val="black"/>
                  </a:solidFill>
                  <a:effectLst/>
                  <a:uLnTx/>
                  <a:uFillTx/>
                  <a:latin typeface="Arial" charset="0"/>
                  <a:ea typeface="宋体" charset="-122"/>
                </a:rPr>
                <a:t> </a:t>
              </a:r>
              <a:endParaRPr kumimoji="0" lang="en-US" altLang="zh-CN" sz="1600" b="1" i="0" u="none" strike="noStrike" kern="0" cap="none" spc="0" normalizeH="0" baseline="0" noProof="0" dirty="0">
                <a:ln>
                  <a:noFill/>
                </a:ln>
                <a:solidFill>
                  <a:prstClr val="black"/>
                </a:solidFill>
                <a:effectLst/>
                <a:uLnTx/>
                <a:uFillTx/>
                <a:latin typeface="Arial" charset="0"/>
                <a:ea typeface="宋体" charset="-122"/>
              </a:endParaRPr>
            </a:p>
          </p:txBody>
        </p:sp>
        <p:sp>
          <p:nvSpPr>
            <p:cNvPr id="27" name="Freeform 26">
              <a:extLst>
                <a:ext uri="{FF2B5EF4-FFF2-40B4-BE49-F238E27FC236}">
                  <a16:creationId xmlns="" xmlns:a16="http://schemas.microsoft.com/office/drawing/2014/main" id="{0CB874CA-028B-4AD6-AB2B-C75099770A10}"/>
                </a:ext>
              </a:extLst>
            </p:cNvPr>
            <p:cNvSpPr>
              <a:spLocks/>
            </p:cNvSpPr>
            <p:nvPr/>
          </p:nvSpPr>
          <p:spPr bwMode="auto">
            <a:xfrm>
              <a:off x="336" y="2880"/>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28" name="Text Box 27">
              <a:extLst>
                <a:ext uri="{FF2B5EF4-FFF2-40B4-BE49-F238E27FC236}">
                  <a16:creationId xmlns="" xmlns:a16="http://schemas.microsoft.com/office/drawing/2014/main" id="{30B4CFC2-DEFA-4D06-B510-8EAE1260A01C}"/>
                </a:ext>
              </a:extLst>
            </p:cNvPr>
            <p:cNvSpPr txBox="1">
              <a:spLocks noChangeArrowheads="1"/>
            </p:cNvSpPr>
            <p:nvPr/>
          </p:nvSpPr>
          <p:spPr bwMode="auto">
            <a:xfrm>
              <a:off x="672" y="2878"/>
              <a:ext cx="2372" cy="671"/>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en-US" sz="1600" b="1" i="0" u="none" strike="noStrike" kern="0" cap="none" spc="0" normalizeH="0" baseline="0" noProof="0">
                  <a:ln>
                    <a:noFill/>
                  </a:ln>
                  <a:solidFill>
                    <a:prstClr val="black"/>
                  </a:solidFill>
                  <a:effectLst/>
                  <a:uLnTx/>
                  <a:uFillTx/>
                  <a:latin typeface="Arial" charset="0"/>
                  <a:ea typeface="宋体" charset="-122"/>
                </a:rPr>
                <a:t>$</a:t>
              </a:r>
              <a:r>
                <a:rPr kumimoji="0" lang="en-US" altLang="zh-CN" sz="1600" b="1" i="0" u="none" strike="noStrike" kern="0" cap="none" spc="0" normalizeH="0" baseline="0" noProof="0">
                  <a:ln>
                    <a:noFill/>
                  </a:ln>
                  <a:solidFill>
                    <a:prstClr val="black"/>
                  </a:solidFill>
                  <a:effectLst/>
                  <a:uLnTx/>
                  <a:uFillTx/>
                  <a:latin typeface="Arial" charset="0"/>
                  <a:ea typeface="宋体" charset="-122"/>
                </a:rPr>
                <a:t>JOB, 10,429754</a:t>
              </a:r>
              <a:r>
                <a:rPr kumimoji="0" lang="en-US" altLang="zh-CN" sz="1400" b="1" i="0" u="none" strike="noStrike" kern="0" cap="none" spc="0" normalizeH="0" baseline="0" noProof="0">
                  <a:ln>
                    <a:noFill/>
                  </a:ln>
                  <a:solidFill>
                    <a:prstClr val="black"/>
                  </a:solidFill>
                  <a:effectLst/>
                  <a:uLnTx/>
                  <a:uFillTx/>
                  <a:latin typeface="Arial" charset="0"/>
                  <a:ea typeface="宋体" charset="-122"/>
                </a:rPr>
                <a:t>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Arial" charset="0"/>
                  <a:ea typeface="宋体" charset="-122"/>
                </a:rPr>
                <a:t>Cherry Chen</a:t>
              </a:r>
              <a:r>
                <a:rPr kumimoji="0" lang="en-US" altLang="zh-CN" sz="1400" b="1" i="0" u="none" strike="noStrike" kern="0" cap="none" spc="0" normalizeH="0" baseline="0" noProof="0">
                  <a:ln>
                    <a:noFill/>
                  </a:ln>
                  <a:solidFill>
                    <a:prstClr val="black"/>
                  </a:solidFill>
                  <a:effectLst/>
                  <a:uLnTx/>
                  <a:uFillTx/>
                  <a:latin typeface="Arial" charset="0"/>
                  <a:ea typeface="宋体" charset="-122"/>
                </a:rPr>
                <a:t> </a:t>
              </a:r>
              <a:endParaRPr kumimoji="0" lang="en-US" altLang="zh-CN" sz="1600" b="1" i="0" u="none" strike="noStrike" kern="0" cap="none" spc="0" normalizeH="0" baseline="0" noProof="0">
                <a:ln>
                  <a:noFill/>
                </a:ln>
                <a:solidFill>
                  <a:prstClr val="black"/>
                </a:solidFill>
                <a:effectLst/>
                <a:uLnTx/>
                <a:uFillTx/>
                <a:latin typeface="Arial" charset="0"/>
                <a:ea typeface="宋体" charset="-122"/>
              </a:endParaRPr>
            </a:p>
          </p:txBody>
        </p:sp>
      </p:grpSp>
      <p:pic>
        <p:nvPicPr>
          <p:cNvPr id="30" name="图片 29"/>
          <p:cNvPicPr>
            <a:picLocks noChangeAspect="1"/>
          </p:cNvPicPr>
          <p:nvPr/>
        </p:nvPicPr>
        <p:blipFill>
          <a:blip r:embed="rId2">
            <a:extLst>
              <a:ext uri="{BEBA8EAE-BF5A-486C-A8C5-ECC9F3942E4B}">
                <a14:imgProps xmlns:a14="http://schemas.microsoft.com/office/drawing/2010/main">
                  <a14:imgLayer r:embed="rId3">
                    <a14:imgEffect>
                      <a14:backgroundRemoval t="2850" b="97668" l="10000" r="90000"/>
                    </a14:imgEffect>
                  </a14:imgLayer>
                </a14:imgProps>
              </a:ext>
            </a:extLst>
          </a:blip>
          <a:stretch>
            <a:fillRect/>
          </a:stretch>
        </p:blipFill>
        <p:spPr>
          <a:xfrm>
            <a:off x="4750550" y="1918339"/>
            <a:ext cx="2661074" cy="2054349"/>
          </a:xfrm>
          <a:prstGeom prst="rect">
            <a:avLst/>
          </a:prstGeom>
        </p:spPr>
      </p:pic>
      <p:pic>
        <p:nvPicPr>
          <p:cNvPr id="31" name="图片 30"/>
          <p:cNvPicPr>
            <a:picLocks noChangeAspect="1"/>
          </p:cNvPicPr>
          <p:nvPr/>
        </p:nvPicPr>
        <p:blipFill>
          <a:blip r:embed="rId4">
            <a:extLst>
              <a:ext uri="{BEBA8EAE-BF5A-486C-A8C5-ECC9F3942E4B}">
                <a14:imgProps xmlns:a14="http://schemas.microsoft.com/office/drawing/2010/main">
                  <a14:imgLayer r:embed="rId5">
                    <a14:imgEffect>
                      <a14:backgroundRemoval t="0" b="90000" l="10000" r="90000">
                        <a14:foregroundMark x1="33556" y1="47879" x2="33556" y2="47879"/>
                        <a14:foregroundMark x1="27556" y1="40000" x2="38444" y2="51212"/>
                        <a14:foregroundMark x1="36889" y1="40909" x2="44222" y2="39091"/>
                        <a14:foregroundMark x1="26000" y1="42121" x2="23556" y2="55152"/>
                        <a14:foregroundMark x1="22000" y1="49697" x2="19556" y2="59091"/>
                        <a14:foregroundMark x1="55111" y1="49091" x2="52000" y2="64848"/>
                        <a14:foregroundMark x1="62667" y1="19091" x2="58222" y2="38485"/>
                      </a14:backgroundRemoval>
                    </a14:imgEffect>
                  </a14:imgLayer>
                </a14:imgProps>
              </a:ext>
            </a:extLst>
          </a:blip>
          <a:stretch>
            <a:fillRect/>
          </a:stretch>
        </p:blipFill>
        <p:spPr>
          <a:xfrm>
            <a:off x="3862715" y="2362045"/>
            <a:ext cx="2286343" cy="1145442"/>
          </a:xfrm>
          <a:prstGeom prst="rect">
            <a:avLst/>
          </a:prstGeom>
        </p:spPr>
      </p:pic>
      <p:pic>
        <p:nvPicPr>
          <p:cNvPr id="2" name="图片 1"/>
          <p:cNvPicPr>
            <a:picLocks noChangeAspect="1"/>
          </p:cNvPicPr>
          <p:nvPr/>
        </p:nvPicPr>
        <p:blipFill>
          <a:blip r:embed="rId6"/>
          <a:stretch>
            <a:fillRect/>
          </a:stretch>
        </p:blipFill>
        <p:spPr>
          <a:xfrm>
            <a:off x="3066870" y="4487023"/>
            <a:ext cx="2389839" cy="1579001"/>
          </a:xfrm>
          <a:prstGeom prst="rect">
            <a:avLst/>
          </a:prstGeom>
        </p:spPr>
      </p:pic>
      <p:pic>
        <p:nvPicPr>
          <p:cNvPr id="3" name="图片 2"/>
          <p:cNvPicPr>
            <a:picLocks noChangeAspect="1"/>
          </p:cNvPicPr>
          <p:nvPr/>
        </p:nvPicPr>
        <p:blipFill>
          <a:blip r:embed="rId7"/>
          <a:stretch>
            <a:fillRect/>
          </a:stretch>
        </p:blipFill>
        <p:spPr>
          <a:xfrm>
            <a:off x="6149058" y="4625054"/>
            <a:ext cx="2822693" cy="1469263"/>
          </a:xfrm>
          <a:prstGeom prst="rect">
            <a:avLst/>
          </a:prstGeom>
        </p:spPr>
      </p:pic>
      <p:sp>
        <p:nvSpPr>
          <p:cNvPr id="32" name="右箭头 31"/>
          <p:cNvSpPr/>
          <p:nvPr/>
        </p:nvSpPr>
        <p:spPr>
          <a:xfrm>
            <a:off x="2730811" y="4918452"/>
            <a:ext cx="431298" cy="57103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33" name="右箭头 32"/>
          <p:cNvSpPr/>
          <p:nvPr/>
        </p:nvSpPr>
        <p:spPr>
          <a:xfrm>
            <a:off x="5337726" y="4965586"/>
            <a:ext cx="431298" cy="57103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9129" y="5899806"/>
            <a:ext cx="3257118" cy="1015663"/>
          </a:xfrm>
          <a:prstGeom prst="rect">
            <a:avLst/>
          </a:prstGeom>
          <a:noFill/>
        </p:spPr>
        <p:txBody>
          <a:bodyPr wrap="square" rtlCol="0">
            <a:spAutoFit/>
          </a:bodyPr>
          <a:lstStyle/>
          <a:p>
            <a:r>
              <a:rPr lang="zh-CN" altLang="en-US" sz="2000" b="1" dirty="0" smtClean="0">
                <a:solidFill>
                  <a:schemeClr val="tx1"/>
                </a:solidFill>
                <a:latin typeface="华文楷体" panose="02010600040101010101" pitchFamily="2" charset="-122"/>
                <a:ea typeface="华文楷体" panose="02010600040101010101" pitchFamily="2" charset="-122"/>
              </a:rPr>
              <a:t>是学生的作业吗？</a:t>
            </a:r>
            <a:endParaRPr lang="en-US" altLang="zh-CN" sz="2000" b="1" dirty="0" smtClean="0">
              <a:solidFill>
                <a:schemeClr val="tx1"/>
              </a:solidFill>
              <a:latin typeface="华文楷体" panose="02010600040101010101" pitchFamily="2" charset="-122"/>
              <a:ea typeface="华文楷体" panose="02010600040101010101" pitchFamily="2" charset="-122"/>
            </a:endParaRPr>
          </a:p>
          <a:p>
            <a:r>
              <a:rPr lang="zh-CN" altLang="en-US" sz="2000" b="1" dirty="0" smtClean="0">
                <a:solidFill>
                  <a:schemeClr val="tx1"/>
                </a:solidFill>
                <a:latin typeface="华文楷体" panose="02010600040101010101" pitchFamily="2" charset="-122"/>
                <a:ea typeface="华文楷体" panose="02010600040101010101" pitchFamily="2" charset="-122"/>
              </a:rPr>
              <a:t>不是，是“程序</a:t>
            </a:r>
            <a:r>
              <a:rPr lang="en-US" altLang="zh-CN" sz="2000" b="1" dirty="0" smtClean="0">
                <a:solidFill>
                  <a:schemeClr val="tx1"/>
                </a:solidFill>
                <a:latin typeface="华文楷体" panose="02010600040101010101" pitchFamily="2" charset="-122"/>
                <a:ea typeface="华文楷体" panose="02010600040101010101" pitchFamily="2" charset="-122"/>
              </a:rPr>
              <a:t>+</a:t>
            </a:r>
            <a:r>
              <a:rPr lang="zh-CN" altLang="en-US" sz="2000" b="1" dirty="0" smtClean="0">
                <a:solidFill>
                  <a:schemeClr val="tx1"/>
                </a:solidFill>
                <a:latin typeface="华文楷体" panose="02010600040101010101" pitchFamily="2" charset="-122"/>
                <a:ea typeface="华文楷体" panose="02010600040101010101" pitchFamily="2" charset="-122"/>
              </a:rPr>
              <a:t>数据”和“作业说明书”</a:t>
            </a:r>
            <a:endParaRPr lang="zh-CN" altLang="en-US" sz="2000" b="1" dirty="0">
              <a:solidFill>
                <a:schemeClr val="tx1"/>
              </a:solidFill>
              <a:latin typeface="华文楷体" panose="02010600040101010101" pitchFamily="2" charset="-122"/>
              <a:ea typeface="华文楷体" panose="02010600040101010101" pitchFamily="2" charset="-122"/>
            </a:endParaRPr>
          </a:p>
        </p:txBody>
      </p:sp>
      <p:sp>
        <p:nvSpPr>
          <p:cNvPr id="35" name="文本框 34"/>
          <p:cNvSpPr txBox="1"/>
          <p:nvPr/>
        </p:nvSpPr>
        <p:spPr>
          <a:xfrm>
            <a:off x="3580999" y="5783059"/>
            <a:ext cx="2339102" cy="830997"/>
          </a:xfrm>
          <a:prstGeom prst="rect">
            <a:avLst/>
          </a:prstGeom>
          <a:noFill/>
        </p:spPr>
        <p:txBody>
          <a:bodyPr wrap="none" rtlCol="0">
            <a:spAutoFit/>
          </a:bodyPr>
          <a:lstStyle/>
          <a:p>
            <a:r>
              <a:rPr lang="zh-CN" altLang="en-US" b="1" dirty="0" smtClean="0">
                <a:solidFill>
                  <a:schemeClr val="tx1"/>
                </a:solidFill>
                <a:latin typeface="华文楷体" panose="02010600040101010101" pitchFamily="2" charset="-122"/>
                <a:ea typeface="华文楷体" panose="02010600040101010101" pitchFamily="2" charset="-122"/>
              </a:rPr>
              <a:t>好吧！排好队！</a:t>
            </a:r>
            <a:endParaRPr lang="en-US" altLang="zh-CN" b="1" dirty="0" smtClean="0">
              <a:solidFill>
                <a:schemeClr val="tx1"/>
              </a:solidFill>
              <a:latin typeface="华文楷体" panose="02010600040101010101" pitchFamily="2" charset="-122"/>
              <a:ea typeface="华文楷体" panose="02010600040101010101" pitchFamily="2" charset="-122"/>
            </a:endParaRPr>
          </a:p>
          <a:p>
            <a:endParaRPr lang="zh-CN" altLang="en-US" b="1" dirty="0">
              <a:solidFill>
                <a:schemeClr val="tx1"/>
              </a:solidFill>
              <a:latin typeface="华文楷体" panose="02010600040101010101" pitchFamily="2" charset="-122"/>
              <a:ea typeface="华文楷体" panose="02010600040101010101" pitchFamily="2" charset="-122"/>
            </a:endParaRPr>
          </a:p>
        </p:txBody>
      </p:sp>
      <p:sp>
        <p:nvSpPr>
          <p:cNvPr id="36" name="文本框 35"/>
          <p:cNvSpPr txBox="1"/>
          <p:nvPr/>
        </p:nvSpPr>
        <p:spPr>
          <a:xfrm>
            <a:off x="6093663" y="5954425"/>
            <a:ext cx="2954655" cy="461665"/>
          </a:xfrm>
          <a:prstGeom prst="rect">
            <a:avLst/>
          </a:prstGeom>
          <a:noFill/>
        </p:spPr>
        <p:txBody>
          <a:bodyPr wrap="none" rtlCol="0">
            <a:spAutoFit/>
          </a:bodyPr>
          <a:lstStyle/>
          <a:p>
            <a:r>
              <a:rPr lang="zh-CN" altLang="en-US" b="1" dirty="0" smtClean="0">
                <a:solidFill>
                  <a:schemeClr val="tx1"/>
                </a:solidFill>
                <a:latin typeface="华文楷体" panose="02010600040101010101" pitchFamily="2" charset="-122"/>
                <a:ea typeface="华文楷体" panose="02010600040101010101" pitchFamily="2" charset="-122"/>
              </a:rPr>
              <a:t>进来了，活动活动！</a:t>
            </a:r>
            <a:endParaRPr lang="zh-CN" altLang="en-US" b="1" dirty="0">
              <a:solidFill>
                <a:schemeClr val="tx1"/>
              </a:solidFill>
              <a:latin typeface="华文楷体" panose="02010600040101010101" pitchFamily="2" charset="-122"/>
              <a:ea typeface="华文楷体" panose="02010600040101010101" pitchFamily="2" charset="-122"/>
            </a:endParaRPr>
          </a:p>
        </p:txBody>
      </p:sp>
      <p:cxnSp>
        <p:nvCxnSpPr>
          <p:cNvPr id="39" name="直接箭头连接符 38"/>
          <p:cNvCxnSpPr/>
          <p:nvPr/>
        </p:nvCxnSpPr>
        <p:spPr>
          <a:xfrm>
            <a:off x="3862715" y="3238368"/>
            <a:ext cx="8878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2964704" y="4560235"/>
            <a:ext cx="1087995" cy="304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华文楷体" panose="02010600040101010101" pitchFamily="2" charset="-122"/>
                <a:ea typeface="华文楷体" panose="02010600040101010101" pitchFamily="2" charset="-122"/>
              </a:rPr>
              <a:t>程序</a:t>
            </a:r>
            <a:r>
              <a:rPr lang="en-US" altLang="zh-CN" sz="1400" dirty="0" smtClean="0">
                <a:latin typeface="华文楷体" panose="02010600040101010101" pitchFamily="2" charset="-122"/>
                <a:ea typeface="华文楷体" panose="02010600040101010101" pitchFamily="2" charset="-122"/>
              </a:rPr>
              <a:t>+</a:t>
            </a:r>
            <a:r>
              <a:rPr lang="zh-CN" altLang="en-US" sz="1400" dirty="0" smtClean="0">
                <a:latin typeface="华文楷体" panose="02010600040101010101" pitchFamily="2" charset="-122"/>
                <a:ea typeface="华文楷体" panose="02010600040101010101" pitchFamily="2" charset="-122"/>
              </a:rPr>
              <a:t>数据</a:t>
            </a:r>
            <a:endParaRPr lang="zh-CN" altLang="en-US" sz="1400" dirty="0">
              <a:latin typeface="华文楷体" panose="02010600040101010101" pitchFamily="2" charset="-122"/>
              <a:ea typeface="华文楷体" panose="02010600040101010101" pitchFamily="2" charset="-122"/>
            </a:endParaRPr>
          </a:p>
        </p:txBody>
      </p:sp>
      <p:sp>
        <p:nvSpPr>
          <p:cNvPr id="41" name="圆角矩形 40"/>
          <p:cNvSpPr/>
          <p:nvPr/>
        </p:nvSpPr>
        <p:spPr>
          <a:xfrm>
            <a:off x="3767100" y="3311581"/>
            <a:ext cx="1161681" cy="2567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华文楷体" panose="02010600040101010101" pitchFamily="2" charset="-122"/>
                <a:ea typeface="华文楷体" panose="02010600040101010101" pitchFamily="2" charset="-122"/>
              </a:rPr>
              <a:t>作业说明书</a:t>
            </a:r>
            <a:endParaRPr lang="zh-CN" altLang="en-US" sz="1400" dirty="0">
              <a:latin typeface="华文楷体" panose="02010600040101010101" pitchFamily="2" charset="-122"/>
              <a:ea typeface="华文楷体" panose="02010600040101010101" pitchFamily="2" charset="-122"/>
            </a:endParaRPr>
          </a:p>
        </p:txBody>
      </p:sp>
      <p:cxnSp>
        <p:nvCxnSpPr>
          <p:cNvPr id="43" name="直接箭头连接符 42"/>
          <p:cNvCxnSpPr/>
          <p:nvPr/>
        </p:nvCxnSpPr>
        <p:spPr>
          <a:xfrm>
            <a:off x="5337726" y="3817660"/>
            <a:ext cx="0" cy="7934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5404701" y="3697255"/>
            <a:ext cx="2483373" cy="830997"/>
          </a:xfrm>
          <a:prstGeom prst="rect">
            <a:avLst/>
          </a:prstGeom>
          <a:noFill/>
        </p:spPr>
        <p:txBody>
          <a:bodyPr wrap="none" rtlCol="0">
            <a:spAutoFit/>
          </a:bodyPr>
          <a:lstStyle/>
          <a:p>
            <a:r>
              <a:rPr lang="zh-CN" altLang="en-US" b="1" dirty="0" smtClean="0">
                <a:solidFill>
                  <a:schemeClr val="tx1"/>
                </a:solidFill>
                <a:latin typeface="华文楷体" panose="02010600040101010101" pitchFamily="2" charset="-122"/>
                <a:ea typeface="华文楷体" panose="02010600040101010101" pitchFamily="2" charset="-122"/>
              </a:rPr>
              <a:t>现在该</a:t>
            </a:r>
            <a:r>
              <a:rPr lang="en-US" altLang="zh-CN" b="1" dirty="0" smtClean="0">
                <a:solidFill>
                  <a:schemeClr val="tx1"/>
                </a:solidFill>
                <a:latin typeface="华文楷体" panose="02010600040101010101" pitchFamily="2" charset="-122"/>
                <a:ea typeface="华文楷体" panose="02010600040101010101" pitchFamily="2" charset="-122"/>
              </a:rPr>
              <a:t>5</a:t>
            </a:r>
            <a:r>
              <a:rPr lang="zh-CN" altLang="en-US" b="1" dirty="0" smtClean="0">
                <a:solidFill>
                  <a:schemeClr val="tx1"/>
                </a:solidFill>
                <a:latin typeface="华文楷体" panose="02010600040101010101" pitchFamily="2" charset="-122"/>
                <a:ea typeface="华文楷体" panose="02010600040101010101" pitchFamily="2" charset="-122"/>
              </a:rPr>
              <a:t>号进了！</a:t>
            </a:r>
            <a:endParaRPr lang="en-US" altLang="zh-CN" b="1" dirty="0" smtClean="0">
              <a:solidFill>
                <a:schemeClr val="tx1"/>
              </a:solidFill>
              <a:latin typeface="华文楷体" panose="02010600040101010101" pitchFamily="2" charset="-122"/>
              <a:ea typeface="华文楷体" panose="02010600040101010101" pitchFamily="2" charset="-122"/>
            </a:endParaRPr>
          </a:p>
          <a:p>
            <a:endParaRPr lang="zh-CN" altLang="en-US" b="1" dirty="0">
              <a:solidFill>
                <a:schemeClr val="tx1"/>
              </a:solidFill>
              <a:latin typeface="华文楷体" panose="02010600040101010101" pitchFamily="2" charset="-122"/>
              <a:ea typeface="华文楷体" panose="02010600040101010101" pitchFamily="2" charset="-122"/>
            </a:endParaRPr>
          </a:p>
        </p:txBody>
      </p:sp>
      <p:sp>
        <p:nvSpPr>
          <p:cNvPr id="45" name="圆角矩形 44"/>
          <p:cNvSpPr/>
          <p:nvPr/>
        </p:nvSpPr>
        <p:spPr>
          <a:xfrm>
            <a:off x="7399471" y="4505112"/>
            <a:ext cx="1087995" cy="304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华文楷体" panose="02010600040101010101" pitchFamily="2" charset="-122"/>
                <a:ea typeface="华文楷体" panose="02010600040101010101" pitchFamily="2" charset="-122"/>
              </a:rPr>
              <a:t>进程</a:t>
            </a:r>
            <a:endParaRPr lang="zh-CN" altLang="en-US" sz="1400" dirty="0">
              <a:latin typeface="华文楷体" panose="02010600040101010101" pitchFamily="2" charset="-122"/>
              <a:ea typeface="华文楷体" panose="02010600040101010101" pitchFamily="2" charset="-122"/>
            </a:endParaRPr>
          </a:p>
        </p:txBody>
      </p:sp>
      <p:cxnSp>
        <p:nvCxnSpPr>
          <p:cNvPr id="47" name="直接箭头连接符 46"/>
          <p:cNvCxnSpPr/>
          <p:nvPr/>
        </p:nvCxnSpPr>
        <p:spPr>
          <a:xfrm flipH="1" flipV="1">
            <a:off x="7164288" y="3238368"/>
            <a:ext cx="1323178" cy="11085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7570990" y="3026449"/>
            <a:ext cx="1723549" cy="830997"/>
          </a:xfrm>
          <a:prstGeom prst="rect">
            <a:avLst/>
          </a:prstGeom>
          <a:noFill/>
        </p:spPr>
        <p:txBody>
          <a:bodyPr wrap="none" rtlCol="0">
            <a:spAutoFit/>
          </a:bodyPr>
          <a:lstStyle/>
          <a:p>
            <a:r>
              <a:rPr lang="zh-CN" altLang="en-US" b="1" dirty="0" smtClean="0">
                <a:solidFill>
                  <a:schemeClr val="tx1"/>
                </a:solidFill>
                <a:latin typeface="华文楷体" panose="02010600040101010101" pitchFamily="2" charset="-122"/>
                <a:ea typeface="华文楷体" panose="02010600040101010101" pitchFamily="2" charset="-122"/>
              </a:rPr>
              <a:t>我是</a:t>
            </a:r>
            <a:r>
              <a:rPr lang="en-US" altLang="zh-CN" b="1" dirty="0" smtClean="0">
                <a:solidFill>
                  <a:schemeClr val="tx1"/>
                </a:solidFill>
                <a:latin typeface="华文楷体" panose="02010600040101010101" pitchFamily="2" charset="-122"/>
                <a:ea typeface="华文楷体" panose="02010600040101010101" pitchFamily="2" charset="-122"/>
              </a:rPr>
              <a:t>2</a:t>
            </a:r>
            <a:r>
              <a:rPr lang="zh-CN" altLang="en-US" b="1" dirty="0" smtClean="0">
                <a:solidFill>
                  <a:schemeClr val="tx1"/>
                </a:solidFill>
                <a:latin typeface="华文楷体" panose="02010600040101010101" pitchFamily="2" charset="-122"/>
                <a:ea typeface="华文楷体" panose="02010600040101010101" pitchFamily="2" charset="-122"/>
              </a:rPr>
              <a:t>号，</a:t>
            </a:r>
            <a:endParaRPr lang="en-US" altLang="zh-CN" b="1" dirty="0" smtClean="0">
              <a:solidFill>
                <a:schemeClr val="tx1"/>
              </a:solidFill>
              <a:latin typeface="华文楷体" panose="02010600040101010101" pitchFamily="2" charset="-122"/>
              <a:ea typeface="华文楷体" panose="02010600040101010101" pitchFamily="2" charset="-122"/>
            </a:endParaRPr>
          </a:p>
          <a:p>
            <a:r>
              <a:rPr lang="zh-CN" altLang="en-US" b="1" dirty="0" smtClean="0">
                <a:solidFill>
                  <a:schemeClr val="tx1"/>
                </a:solidFill>
                <a:latin typeface="华文楷体" panose="02010600040101010101" pitchFamily="2" charset="-122"/>
                <a:ea typeface="华文楷体" panose="02010600040101010101" pitchFamily="2" charset="-122"/>
              </a:rPr>
              <a:t>先活动哈！</a:t>
            </a:r>
            <a:endParaRPr lang="zh-CN" altLang="en-US" b="1" dirty="0">
              <a:solidFill>
                <a:schemeClr val="tx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98666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ChangeArrowheads="1"/>
          </p:cNvSpPr>
          <p:nvPr/>
        </p:nvSpPr>
        <p:spPr bwMode="auto">
          <a:xfrm>
            <a:off x="899592" y="188640"/>
            <a:ext cx="6870700" cy="609600"/>
          </a:xfrm>
          <a:prstGeom prst="rect">
            <a:avLst/>
          </a:prstGeom>
          <a:noFill/>
          <a:ln w="9525">
            <a:noFill/>
            <a:miter lim="800000"/>
            <a:headEnd/>
            <a:tailEnd/>
          </a:ln>
        </p:spPr>
        <p:txBody>
          <a:bodyPr/>
          <a:lstStyle/>
          <a:p>
            <a:r>
              <a:rPr kumimoji="0" lang="zh-CN" altLang="en-US" sz="4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 纲</a:t>
            </a:r>
          </a:p>
        </p:txBody>
      </p:sp>
      <p:graphicFrame>
        <p:nvGraphicFramePr>
          <p:cNvPr id="3" name="表格 2"/>
          <p:cNvGraphicFramePr>
            <a:graphicFrameLocks noGrp="1"/>
          </p:cNvGraphicFramePr>
          <p:nvPr>
            <p:extLst>
              <p:ext uri="{D42A27DB-BD31-4B8C-83A1-F6EECF244321}">
                <p14:modId xmlns:p14="http://schemas.microsoft.com/office/powerpoint/2010/main" val="4107264344"/>
              </p:ext>
            </p:extLst>
          </p:nvPr>
        </p:nvGraphicFramePr>
        <p:xfrm>
          <a:off x="1259632" y="1628800"/>
          <a:ext cx="6408712" cy="3901875"/>
        </p:xfrm>
        <a:graphic>
          <a:graphicData uri="http://schemas.openxmlformats.org/drawingml/2006/table">
            <a:tbl>
              <a:tblPr>
                <a:tableStyleId>{5C22544A-7EE6-4342-B048-85BDC9FD1C3A}</a:tableStyleId>
              </a:tblPr>
              <a:tblGrid>
                <a:gridCol w="6408712"/>
              </a:tblGrid>
              <a:tr h="504056">
                <a:tc>
                  <a:txBody>
                    <a:bodyPr/>
                    <a:lstStyle/>
                    <a:p>
                      <a:pPr algn="l" fontAlgn="ctr"/>
                      <a:r>
                        <a:rPr lang="en-US" altLang="zh-CN" sz="2800" b="1" u="none" strike="noStrike"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  </a:t>
                      </a:r>
                      <a:r>
                        <a:rPr lang="zh-CN" altLang="en-US" sz="2800" b="1" u="none" strike="noStrike"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处理机调度的层次和调度算法</a:t>
                      </a:r>
                      <a:endParaRPr lang="zh-CN" altLang="en-US" sz="2800" b="1" u="none" strike="noStrike" baseline="0"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rgbClr val="0070C0"/>
                    </a:solidFill>
                  </a:tcPr>
                </a:tc>
              </a:tr>
              <a:tr h="504056">
                <a:tc>
                  <a:txBody>
                    <a:bodyPr/>
                    <a:lstStyle/>
                    <a:p>
                      <a:pPr algn="l" fontAlgn="ctr"/>
                      <a:r>
                        <a:rPr lang="en-US" sz="2800" b="1"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  </a:t>
                      </a:r>
                      <a:r>
                        <a:rPr lang="zh-CN" altLang="en-US" sz="2800" b="1"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作业与作业调度</a:t>
                      </a:r>
                      <a:endPar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2">
                        <a:lumMod val="50000"/>
                      </a:schemeClr>
                    </a:solidFill>
                  </a:tcPr>
                </a:tc>
              </a:tr>
              <a:tr h="504056">
                <a:tc>
                  <a:txBody>
                    <a:bodyPr/>
                    <a:lstStyle/>
                    <a:p>
                      <a:pPr algn="l" fontAlgn="ctr"/>
                      <a:r>
                        <a:rPr lang="en-US" sz="2800" b="1"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3.3  </a:t>
                      </a:r>
                      <a:r>
                        <a:rPr lang="zh-CN" altLang="en-US" sz="2800" b="1"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endPar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2">
                        <a:lumMod val="50000"/>
                      </a:schemeClr>
                    </a:solidFill>
                  </a:tcPr>
                </a:tc>
              </a:tr>
              <a:tr h="432048">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3.4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 </a:t>
                      </a:r>
                    </a:p>
                  </a:txBody>
                  <a:tcPr marL="7620" marR="7620" marT="7620" marB="0" anchor="ctr">
                    <a:solidFill>
                      <a:schemeClr val="bg2">
                        <a:lumMod val="50000"/>
                      </a:schemeClr>
                    </a:solidFill>
                  </a:tcPr>
                </a:tc>
              </a:tr>
              <a:tr h="517368">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3.5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bg2">
                        <a:lumMod val="50000"/>
                      </a:schemeClr>
                    </a:solidFill>
                  </a:tcPr>
                </a:tc>
              </a:tr>
              <a:tr h="479333">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3.6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bg2">
                        <a:lumMod val="50000"/>
                      </a:schemeClr>
                    </a:solidFill>
                  </a:tcPr>
                </a:tc>
              </a:tr>
              <a:tr h="479333">
                <a:tc>
                  <a:txBody>
                    <a:bodyPr/>
                    <a:lstStyle/>
                    <a:p>
                      <a:pPr marL="0" marR="0" indent="0" algn="l" defTabSz="457207" rtl="0" eaLnBrk="1" fontAlgn="ctr" latinLnBrk="0" hangingPunct="1">
                        <a:lnSpc>
                          <a:spcPct val="100000"/>
                        </a:lnSpc>
                        <a:spcBef>
                          <a:spcPts val="0"/>
                        </a:spcBef>
                        <a:spcAft>
                          <a:spcPts val="0"/>
                        </a:spcAft>
                        <a:buClrTx/>
                        <a:buSzTx/>
                        <a:buFontTx/>
                        <a:buNone/>
                        <a:tabLst/>
                        <a:defRPr/>
                      </a:pP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3.7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2">
                        <a:lumMod val="50000"/>
                      </a:schemeClr>
                    </a:solidFill>
                  </a:tcPr>
                </a:tc>
              </a:tr>
              <a:tr h="479333">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3.8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bg2">
                        <a:lumMod val="50000"/>
                      </a:schemeClr>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2">
            <a:extLst>
              <a:ext uri="{FF2B5EF4-FFF2-40B4-BE49-F238E27FC236}">
                <a16:creationId xmlns="" xmlns:a16="http://schemas.microsoft.com/office/drawing/2014/main" id="{0111367F-77FD-41B8-A44A-FCA3F82A39A7}"/>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bg1"/>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29" name="Rectangle 8">
            <a:extLst>
              <a:ext uri="{FF2B5EF4-FFF2-40B4-BE49-F238E27FC236}">
                <a16:creationId xmlns="" xmlns:a16="http://schemas.microsoft.com/office/drawing/2014/main" id="{02FE50CD-B788-49A0-958E-98A48F869733}"/>
              </a:ext>
            </a:extLst>
          </p:cNvPr>
          <p:cNvSpPr>
            <a:spLocks noChangeArrowheads="1"/>
          </p:cNvSpPr>
          <p:nvPr/>
        </p:nvSpPr>
        <p:spPr bwMode="auto">
          <a:xfrm>
            <a:off x="11759" y="2881458"/>
            <a:ext cx="2904057" cy="62346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rgbClr val="FF0000"/>
                </a:solidFill>
                <a:latin typeface="黑体" pitchFamily="2" charset="-122"/>
                <a:ea typeface="黑体" pitchFamily="2" charset="-122"/>
              </a:rPr>
              <a:t>处理机系统中的作业</a:t>
            </a:r>
            <a:endPar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endParaRPr>
          </a:p>
        </p:txBody>
      </p:sp>
      <p:sp>
        <p:nvSpPr>
          <p:cNvPr id="30" name="Rectangle 8">
            <a:extLst>
              <a:ext uri="{FF2B5EF4-FFF2-40B4-BE49-F238E27FC236}">
                <a16:creationId xmlns="" xmlns:a16="http://schemas.microsoft.com/office/drawing/2014/main" id="{DC5E7BA2-CC44-48F7-89E5-089B4DD9B906}"/>
              </a:ext>
            </a:extLst>
          </p:cNvPr>
          <p:cNvSpPr>
            <a:spLocks noChangeArrowheads="1"/>
          </p:cNvSpPr>
          <p:nvPr/>
        </p:nvSpPr>
        <p:spPr bwMode="auto">
          <a:xfrm>
            <a:off x="11759" y="3504918"/>
            <a:ext cx="2904057" cy="644162"/>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作业调度的主要任务</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sp>
        <p:nvSpPr>
          <p:cNvPr id="31" name="Rectangle 7">
            <a:extLst>
              <a:ext uri="{FF2B5EF4-FFF2-40B4-BE49-F238E27FC236}">
                <a16:creationId xmlns="" xmlns:a16="http://schemas.microsoft.com/office/drawing/2014/main" id="{B4C28171-FCFB-4F96-B66C-E88909FD878E}"/>
              </a:ext>
            </a:extLst>
          </p:cNvPr>
          <p:cNvSpPr>
            <a:spLocks noChangeArrowheads="1"/>
          </p:cNvSpPr>
          <p:nvPr/>
        </p:nvSpPr>
        <p:spPr bwMode="auto">
          <a:xfrm>
            <a:off x="11759" y="414908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作业调度算法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sp>
        <p:nvSpPr>
          <p:cNvPr id="32" name="Rectangle 2">
            <a:extLst>
              <a:ext uri="{FF2B5EF4-FFF2-40B4-BE49-F238E27FC236}">
                <a16:creationId xmlns="" xmlns:a16="http://schemas.microsoft.com/office/drawing/2014/main" id="{95B8A70E-808E-48D5-A5BF-0D05CBA9DB20}"/>
              </a:ext>
            </a:extLst>
          </p:cNvPr>
          <p:cNvSpPr txBox="1">
            <a:spLocks noChangeArrowheads="1"/>
          </p:cNvSpPr>
          <p:nvPr/>
        </p:nvSpPr>
        <p:spPr>
          <a:xfrm>
            <a:off x="3275856" y="1124744"/>
            <a:ext cx="3071834" cy="738664"/>
          </a:xfrm>
          <a:prstGeom prst="rect">
            <a:avLst/>
          </a:prstGeom>
          <a:no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p>
            <a:pPr marL="0" marR="0" lvl="0" indent="0" algn="l" defTabSz="873125" eaLnBrk="1" fontAlgn="auto" latinLnBrk="0" hangingPunct="1">
              <a:lnSpc>
                <a:spcPct val="15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solidFill>
                  <a:srgbClr val="FFFFCC"/>
                </a:solidFill>
                <a:effectLst/>
                <a:uLnTx/>
                <a:uFillTx/>
                <a:latin typeface="黑体" pitchFamily="2" charset="-122"/>
                <a:ea typeface="黑体" pitchFamily="2" charset="-122"/>
                <a:cs typeface="+mn-cs"/>
              </a:rPr>
              <a:t>作业</a:t>
            </a:r>
            <a:r>
              <a:rPr kumimoji="0" lang="zh-CN" altLang="en-US" sz="2800" b="1" i="0" u="none" strike="noStrike" kern="0" cap="none" spc="0" normalizeH="0" baseline="0" noProof="0" dirty="0">
                <a:ln>
                  <a:noFill/>
                </a:ln>
                <a:solidFill>
                  <a:srgbClr val="FFFFCC"/>
                </a:solidFill>
                <a:effectLst/>
                <a:uLnTx/>
                <a:uFillTx/>
                <a:latin typeface="黑体" pitchFamily="2" charset="-122"/>
                <a:ea typeface="黑体" pitchFamily="2" charset="-122"/>
                <a:cs typeface="+mn-cs"/>
              </a:rPr>
              <a:t>和作业步</a:t>
            </a:r>
          </a:p>
        </p:txBody>
      </p:sp>
      <p:sp>
        <p:nvSpPr>
          <p:cNvPr id="33" name="内容占位符 2">
            <a:extLst>
              <a:ext uri="{FF2B5EF4-FFF2-40B4-BE49-F238E27FC236}">
                <a16:creationId xmlns="" xmlns:a16="http://schemas.microsoft.com/office/drawing/2014/main" id="{187CA8E6-230B-4B2B-AD33-F6894438EA9B}"/>
              </a:ext>
            </a:extLst>
          </p:cNvPr>
          <p:cNvSpPr txBox="1">
            <a:spLocks/>
          </p:cNvSpPr>
          <p:nvPr/>
        </p:nvSpPr>
        <p:spPr bwMode="auto">
          <a:xfrm>
            <a:off x="3059832" y="2060848"/>
            <a:ext cx="5741240" cy="42542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marL="457200" marR="0" lvl="0" indent="-457200" algn="l" defTabSz="914400" rtl="0" eaLnBrk="0" fontAlgn="base" latinLnBrk="0" hangingPunct="0">
              <a:lnSpc>
                <a:spcPct val="150000"/>
              </a:lnSpc>
              <a:spcBef>
                <a:spcPct val="20000"/>
              </a:spcBef>
              <a:spcAft>
                <a:spcPct val="0"/>
              </a:spcAft>
              <a:buClr>
                <a:srgbClr val="F4E7ED"/>
              </a:buClr>
              <a:buSzPct val="75000"/>
              <a:buFont typeface="+mj-lt"/>
              <a:buAutoNum type="arabicPeriod"/>
              <a:tabLst/>
              <a:defRPr/>
            </a:pPr>
            <a:r>
              <a:rPr kumimoji="0" lang="zh-CN" altLang="en-US" sz="20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2" charset="-122"/>
                <a:ea typeface="黑体" pitchFamily="2" charset="-122"/>
                <a:cs typeface="+mn-cs"/>
              </a:rPr>
              <a:t>作业（</a:t>
            </a:r>
            <a:r>
              <a:rPr kumimoji="0" lang="en-US" altLang="zh-CN" sz="20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2" charset="-122"/>
                <a:ea typeface="黑体" pitchFamily="2" charset="-122"/>
                <a:cs typeface="+mn-cs"/>
              </a:rPr>
              <a:t>JOB</a:t>
            </a:r>
            <a:r>
              <a:rPr kumimoji="0" lang="zh-CN" altLang="en-US" sz="20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2" charset="-122"/>
                <a:ea typeface="黑体" pitchFamily="2" charset="-122"/>
                <a:cs typeface="+mn-cs"/>
              </a:rPr>
              <a:t>）是用户在一次算题过程中或一次事务处理中，要求计算机系统所做的工作的集合</a:t>
            </a:r>
            <a:endParaRPr kumimoji="0" lang="en-US" altLang="zh-CN" sz="20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2" charset="-122"/>
              <a:ea typeface="黑体" pitchFamily="2" charset="-122"/>
              <a:cs typeface="+mn-cs"/>
            </a:endParaRPr>
          </a:p>
          <a:p>
            <a:pPr marL="457200" marR="0" lvl="0" indent="-457200" algn="l" defTabSz="914400" rtl="0" eaLnBrk="0" fontAlgn="base" latinLnBrk="0" hangingPunct="0">
              <a:lnSpc>
                <a:spcPct val="150000"/>
              </a:lnSpc>
              <a:spcBef>
                <a:spcPct val="20000"/>
              </a:spcBef>
              <a:spcAft>
                <a:spcPct val="0"/>
              </a:spcAft>
              <a:buClr>
                <a:srgbClr val="F4E7ED"/>
              </a:buClr>
              <a:buSzPct val="75000"/>
              <a:buFont typeface="+mj-lt"/>
              <a:buAutoNum type="arabicPeriod"/>
              <a:tabLst/>
              <a:defRPr/>
            </a:pPr>
            <a:r>
              <a:rPr kumimoji="0" lang="zh-CN" altLang="en-US" sz="2000" b="1" i="0" u="none" strike="noStrike" kern="0" cap="none" spc="0" normalizeH="0" baseline="0" noProof="0" dirty="0">
                <a:ln>
                  <a:noFill/>
                </a:ln>
                <a:effectLst>
                  <a:outerShdw blurRad="38100" dist="38100" dir="2700000" algn="tl">
                    <a:srgbClr val="000000">
                      <a:alpha val="43137"/>
                    </a:srgbClr>
                  </a:outerShdw>
                </a:effectLst>
                <a:uLnTx/>
                <a:uFillTx/>
                <a:latin typeface="黑体" pitchFamily="2" charset="-122"/>
                <a:ea typeface="黑体" pitchFamily="2" charset="-122"/>
                <a:cs typeface="+mn-cs"/>
              </a:rPr>
              <a:t>作业是比进程更广泛的概念，不仅包含了通常的程序和数据，而且还配有一份</a:t>
            </a:r>
            <a:r>
              <a:rPr kumimoji="0" lang="zh-CN" altLang="en-US" sz="20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2" charset="-122"/>
                <a:ea typeface="黑体" pitchFamily="2" charset="-122"/>
                <a:cs typeface="+mn-cs"/>
              </a:rPr>
              <a:t>作业说明书</a:t>
            </a:r>
            <a:r>
              <a:rPr kumimoji="0" lang="zh-CN" altLang="en-US" sz="2000" b="1" i="0" u="none" strike="noStrike" kern="0" cap="none" spc="0" normalizeH="0" baseline="0" noProof="0" dirty="0">
                <a:ln>
                  <a:noFill/>
                </a:ln>
                <a:effectLst>
                  <a:outerShdw blurRad="38100" dist="38100" dir="2700000" algn="tl">
                    <a:srgbClr val="000000">
                      <a:alpha val="43137"/>
                    </a:srgbClr>
                  </a:outerShdw>
                </a:effectLst>
                <a:uLnTx/>
                <a:uFillTx/>
                <a:latin typeface="黑体" pitchFamily="2" charset="-122"/>
                <a:ea typeface="黑体" pitchFamily="2" charset="-122"/>
                <a:cs typeface="+mn-cs"/>
              </a:rPr>
              <a:t>，系统根据作业说明书对程序运行进行控制</a:t>
            </a:r>
            <a:endParaRPr kumimoji="0" lang="en-US" altLang="zh-CN" sz="2000" b="1" i="0" u="none" strike="noStrike" kern="0" cap="none" spc="0" normalizeH="0" baseline="0" noProof="0" dirty="0">
              <a:ln>
                <a:noFill/>
              </a:ln>
              <a:effectLst>
                <a:outerShdw blurRad="38100" dist="38100" dir="2700000" algn="tl">
                  <a:srgbClr val="000000">
                    <a:alpha val="43137"/>
                  </a:srgbClr>
                </a:outerShdw>
              </a:effectLst>
              <a:uLnTx/>
              <a:uFillTx/>
              <a:latin typeface="黑体" pitchFamily="2" charset="-122"/>
              <a:ea typeface="黑体" pitchFamily="2" charset="-122"/>
              <a:cs typeface="+mn-cs"/>
            </a:endParaRPr>
          </a:p>
          <a:p>
            <a:pPr marL="457200" marR="0" lvl="0" indent="-457200" algn="l" defTabSz="914400" rtl="0" eaLnBrk="0" fontAlgn="base" latinLnBrk="0" hangingPunct="0">
              <a:lnSpc>
                <a:spcPct val="150000"/>
              </a:lnSpc>
              <a:spcBef>
                <a:spcPct val="20000"/>
              </a:spcBef>
              <a:spcAft>
                <a:spcPct val="0"/>
              </a:spcAft>
              <a:buClr>
                <a:srgbClr val="F4E7ED"/>
              </a:buClr>
              <a:buSzPct val="75000"/>
              <a:buFont typeface="+mj-lt"/>
              <a:buAutoNum type="arabicPeriod"/>
              <a:tabLst/>
              <a:defRPr/>
            </a:pPr>
            <a:r>
              <a:rPr kumimoji="0" lang="zh-CN" altLang="en-US" sz="2000" b="1" i="0" u="none" strike="noStrike" kern="0" cap="none" spc="0" normalizeH="0" baseline="0" noProof="0" dirty="0">
                <a:ln>
                  <a:noFill/>
                </a:ln>
                <a:effectLst>
                  <a:outerShdw blurRad="38100" dist="38100" dir="2700000" algn="tl">
                    <a:srgbClr val="000000">
                      <a:alpha val="43137"/>
                    </a:srgbClr>
                  </a:outerShdw>
                </a:effectLst>
                <a:uLnTx/>
                <a:uFillTx/>
                <a:latin typeface="黑体" pitchFamily="2" charset="-122"/>
                <a:ea typeface="黑体" pitchFamily="2" charset="-122"/>
                <a:cs typeface="+mn-cs"/>
              </a:rPr>
              <a:t>在批处理系统中，以作业为单位从外存调入内存</a:t>
            </a:r>
            <a:endParaRPr kumimoji="0" lang="en-US" altLang="zh-CN" sz="2000" b="1" i="0" u="none" strike="noStrike" kern="0" cap="none" spc="0" normalizeH="0" baseline="0" noProof="0" dirty="0">
              <a:ln>
                <a:noFill/>
              </a:ln>
              <a:effectLst>
                <a:outerShdw blurRad="38100" dist="38100" dir="2700000" algn="tl">
                  <a:srgbClr val="000000">
                    <a:alpha val="43137"/>
                  </a:srgbClr>
                </a:outerShdw>
              </a:effectLst>
              <a:uLnTx/>
              <a:uFillTx/>
              <a:latin typeface="黑体" pitchFamily="2" charset="-122"/>
              <a:ea typeface="黑体" pitchFamily="2" charset="-122"/>
              <a:cs typeface="+mn-cs"/>
            </a:endParaRPr>
          </a:p>
          <a:p>
            <a:pPr marL="342900" marR="0" lvl="0" indent="-342900" algn="l" defTabSz="914400" rtl="0" eaLnBrk="0" fontAlgn="base" latinLnBrk="0" hangingPunct="0">
              <a:lnSpc>
                <a:spcPct val="100000"/>
              </a:lnSpc>
              <a:spcBef>
                <a:spcPct val="20000"/>
              </a:spcBef>
              <a:spcAft>
                <a:spcPct val="0"/>
              </a:spcAft>
              <a:buClr>
                <a:srgbClr val="F4E7ED"/>
              </a:buClr>
              <a:buSzPct val="75000"/>
              <a:buFont typeface="Wingdings" pitchFamily="2" charset="2"/>
              <a:buChar char="n"/>
              <a:tabLst/>
              <a:defRPr/>
            </a:pPr>
            <a:endParaRPr kumimoji="0" lang="zh-CN" altLang="en-US" sz="2000" b="0"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Arial"/>
              <a:ea typeface="宋体"/>
              <a:cs typeface="+mn-cs"/>
            </a:endParaRPr>
          </a:p>
        </p:txBody>
      </p:sp>
      <p:sp>
        <p:nvSpPr>
          <p:cNvPr id="10" name="矩形 9"/>
          <p:cNvSpPr/>
          <p:nvPr/>
        </p:nvSpPr>
        <p:spPr>
          <a:xfrm>
            <a:off x="11759" y="29489"/>
            <a:ext cx="7728593"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9418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3241959" y="2228133"/>
            <a:ext cx="5760640" cy="1590089"/>
          </a:xfrm>
          <a:prstGeom prst="roundRect">
            <a:avLst/>
          </a:prstGeom>
          <a:solidFill>
            <a:srgbClr val="D600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252080" y="4812643"/>
            <a:ext cx="8891920" cy="185671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bg1"/>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29" name="Rectangle 8">
            <a:extLst>
              <a:ext uri="{FF2B5EF4-FFF2-40B4-BE49-F238E27FC236}">
                <a16:creationId xmlns="" xmlns:a16="http://schemas.microsoft.com/office/drawing/2014/main" id="{02FE50CD-B788-49A0-958E-98A48F869733}"/>
              </a:ext>
            </a:extLst>
          </p:cNvPr>
          <p:cNvSpPr>
            <a:spLocks noChangeArrowheads="1"/>
          </p:cNvSpPr>
          <p:nvPr/>
        </p:nvSpPr>
        <p:spPr bwMode="auto">
          <a:xfrm>
            <a:off x="35496" y="2564904"/>
            <a:ext cx="2904057" cy="62346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rgbClr val="FF0000"/>
                </a:solidFill>
                <a:latin typeface="华文楷体" panose="02010600040101010101" pitchFamily="2" charset="-122"/>
                <a:ea typeface="华文楷体" panose="02010600040101010101" pitchFamily="2" charset="-122"/>
              </a:rPr>
              <a:t>处理机系统中的作业</a:t>
            </a:r>
            <a:endParaRPr kumimoji="0" lang="zh-CN" altLang="en-US" sz="1800" b="1" i="0" u="none" strike="noStrike" kern="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endParaRPr>
          </a:p>
        </p:txBody>
      </p:sp>
      <p:sp>
        <p:nvSpPr>
          <p:cNvPr id="30" name="Rectangle 8">
            <a:extLst>
              <a:ext uri="{FF2B5EF4-FFF2-40B4-BE49-F238E27FC236}">
                <a16:creationId xmlns="" xmlns:a16="http://schemas.microsoft.com/office/drawing/2014/main" id="{DC5E7BA2-CC44-48F7-89E5-089B4DD9B906}"/>
              </a:ext>
            </a:extLst>
          </p:cNvPr>
          <p:cNvSpPr>
            <a:spLocks noChangeArrowheads="1"/>
          </p:cNvSpPr>
          <p:nvPr/>
        </p:nvSpPr>
        <p:spPr bwMode="auto">
          <a:xfrm>
            <a:off x="35496" y="3188364"/>
            <a:ext cx="2904057" cy="644162"/>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华文楷体" panose="02010600040101010101" pitchFamily="2" charset="-122"/>
                <a:ea typeface="华文楷体" panose="02010600040101010101" pitchFamily="2" charset="-122"/>
              </a:rPr>
              <a:t>作业调度的主要任务</a:t>
            </a:r>
            <a:endParaRPr kumimoji="0" lang="zh-CN" altLang="en-US" sz="180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31" name="Rectangle 7">
            <a:extLst>
              <a:ext uri="{FF2B5EF4-FFF2-40B4-BE49-F238E27FC236}">
                <a16:creationId xmlns="" xmlns:a16="http://schemas.microsoft.com/office/drawing/2014/main" id="{B4C28171-FCFB-4F96-B66C-E88909FD878E}"/>
              </a:ext>
            </a:extLst>
          </p:cNvPr>
          <p:cNvSpPr>
            <a:spLocks noChangeArrowheads="1"/>
          </p:cNvSpPr>
          <p:nvPr/>
        </p:nvSpPr>
        <p:spPr bwMode="auto">
          <a:xfrm>
            <a:off x="35496" y="3832526"/>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华文楷体" panose="02010600040101010101" pitchFamily="2" charset="-122"/>
                <a:ea typeface="华文楷体" panose="02010600040101010101" pitchFamily="2" charset="-122"/>
              </a:rPr>
              <a:t>作业调度算法</a:t>
            </a:r>
            <a:endParaRPr kumimoji="0" lang="zh-CN" altLang="en-US" sz="180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10" name="内容占位符 2">
            <a:extLst>
              <a:ext uri="{FF2B5EF4-FFF2-40B4-BE49-F238E27FC236}">
                <a16:creationId xmlns="" xmlns:a16="http://schemas.microsoft.com/office/drawing/2014/main" id="{50AF56A0-A011-44F2-AACE-D0F10E7F0D76}"/>
              </a:ext>
            </a:extLst>
          </p:cNvPr>
          <p:cNvSpPr txBox="1">
            <a:spLocks/>
          </p:cNvSpPr>
          <p:nvPr/>
        </p:nvSpPr>
        <p:spPr bwMode="auto">
          <a:xfrm>
            <a:off x="3169951" y="675820"/>
            <a:ext cx="5669232" cy="16561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marL="0" indent="0">
              <a:lnSpc>
                <a:spcPct val="150000"/>
              </a:lnSpc>
              <a:buNone/>
            </a:pPr>
            <a:r>
              <a:rPr kumimoji="0" lang="zh-CN" altLang="en-US" sz="2000" b="1" kern="0"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作业步。</a:t>
            </a:r>
            <a:r>
              <a:rPr kumimoji="0" lang="zh-CN" altLang="en-US" sz="2000" b="1" kern="0"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作业运行期间，每个作业由若干相互独立又相互关联的顺序加工步骤才能得到结果。每个加工步骤称为一个作业步</a:t>
            </a:r>
          </a:p>
        </p:txBody>
      </p:sp>
      <p:sp>
        <p:nvSpPr>
          <p:cNvPr id="13" name="文本框 12"/>
          <p:cNvSpPr txBox="1"/>
          <p:nvPr/>
        </p:nvSpPr>
        <p:spPr>
          <a:xfrm>
            <a:off x="4575296" y="2232176"/>
            <a:ext cx="4263887" cy="1631216"/>
          </a:xfrm>
          <a:prstGeom prst="rect">
            <a:avLst/>
          </a:prstGeom>
          <a:noFill/>
        </p:spPr>
        <p:txBody>
          <a:bodyPr wrap="square" rtlCol="0">
            <a:spAutoFit/>
          </a:bodyPr>
          <a:lstStyle/>
          <a:p>
            <a:r>
              <a:rPr lang="zh-CN" altLang="en-US" sz="2000" b="1" dirty="0" smtClean="0">
                <a:solidFill>
                  <a:schemeClr val="tx1"/>
                </a:solidFill>
                <a:latin typeface="华文楷体" panose="02010600040101010101" pitchFamily="2" charset="-122"/>
                <a:ea typeface="华文楷体" panose="02010600040101010101" pitchFamily="2" charset="-122"/>
              </a:rPr>
              <a:t>“程序</a:t>
            </a:r>
            <a:r>
              <a:rPr lang="en-US" altLang="zh-CN" sz="2000" b="1" dirty="0" smtClean="0">
                <a:solidFill>
                  <a:schemeClr val="tx1"/>
                </a:solidFill>
                <a:latin typeface="华文楷体" panose="02010600040101010101" pitchFamily="2" charset="-122"/>
                <a:ea typeface="华文楷体" panose="02010600040101010101" pitchFamily="2" charset="-122"/>
              </a:rPr>
              <a:t>+</a:t>
            </a:r>
            <a:r>
              <a:rPr lang="zh-CN" altLang="en-US" sz="2000" b="1" dirty="0" smtClean="0">
                <a:solidFill>
                  <a:schemeClr val="tx1"/>
                </a:solidFill>
                <a:latin typeface="华文楷体" panose="02010600040101010101" pitchFamily="2" charset="-122"/>
                <a:ea typeface="华文楷体" panose="02010600040101010101" pitchFamily="2" charset="-122"/>
              </a:rPr>
              <a:t>数据”：</a:t>
            </a:r>
            <a:endParaRPr lang="en-US" altLang="zh-CN" sz="2000" b="1" dirty="0" smtClean="0">
              <a:solidFill>
                <a:schemeClr val="tx1"/>
              </a:solidFill>
              <a:latin typeface="华文楷体" panose="02010600040101010101" pitchFamily="2" charset="-122"/>
              <a:ea typeface="华文楷体" panose="02010600040101010101" pitchFamily="2" charset="-122"/>
            </a:endParaRPr>
          </a:p>
          <a:p>
            <a:r>
              <a:rPr lang="zh-CN" altLang="en-US" sz="2000" b="1" dirty="0" smtClean="0">
                <a:solidFill>
                  <a:schemeClr val="tx1"/>
                </a:solidFill>
                <a:latin typeface="华文楷体" panose="02010600040101010101" pitchFamily="2" charset="-122"/>
                <a:ea typeface="华文楷体" panose="02010600040101010101" pitchFamily="2" charset="-122"/>
              </a:rPr>
              <a:t>（</a:t>
            </a:r>
            <a:r>
              <a:rPr lang="en-US" altLang="zh-CN" sz="2000" b="1" dirty="0" smtClean="0">
                <a:solidFill>
                  <a:schemeClr val="tx1"/>
                </a:solidFill>
                <a:latin typeface="华文楷体" panose="02010600040101010101" pitchFamily="2" charset="-122"/>
                <a:ea typeface="华文楷体" panose="02010600040101010101" pitchFamily="2" charset="-122"/>
              </a:rPr>
              <a:t>EXE</a:t>
            </a:r>
            <a:r>
              <a:rPr lang="zh-CN" altLang="en-US" sz="2000" b="1" dirty="0" smtClean="0">
                <a:solidFill>
                  <a:schemeClr val="tx1"/>
                </a:solidFill>
                <a:latin typeface="华文楷体" panose="02010600040101010101" pitchFamily="2" charset="-122"/>
                <a:ea typeface="华文楷体" panose="02010600040101010101" pitchFamily="2" charset="-122"/>
              </a:rPr>
              <a:t>文件、动态</a:t>
            </a:r>
            <a:r>
              <a:rPr lang="zh-CN" altLang="en-US" sz="2000" b="1" dirty="0">
                <a:solidFill>
                  <a:schemeClr val="tx1"/>
                </a:solidFill>
                <a:latin typeface="华文楷体" panose="02010600040101010101" pitchFamily="2" charset="-122"/>
                <a:ea typeface="华文楷体" panose="02010600040101010101" pitchFamily="2" charset="-122"/>
              </a:rPr>
              <a:t>链接</a:t>
            </a:r>
            <a:r>
              <a:rPr lang="zh-CN" altLang="en-US" sz="2000" b="1" dirty="0" smtClean="0">
                <a:solidFill>
                  <a:schemeClr val="tx1"/>
                </a:solidFill>
                <a:latin typeface="华文楷体" panose="02010600040101010101" pitchFamily="2" charset="-122"/>
                <a:ea typeface="华文楷体" panose="02010600040101010101" pitchFamily="2" charset="-122"/>
              </a:rPr>
              <a:t>库文件）</a:t>
            </a:r>
            <a:r>
              <a:rPr lang="en-US" altLang="zh-CN" sz="2000" b="1" dirty="0" smtClean="0">
                <a:solidFill>
                  <a:schemeClr val="tx1"/>
                </a:solidFill>
                <a:latin typeface="华文楷体" panose="02010600040101010101" pitchFamily="2" charset="-122"/>
                <a:ea typeface="华文楷体" panose="02010600040101010101" pitchFamily="2" charset="-122"/>
              </a:rPr>
              <a:t>+</a:t>
            </a:r>
            <a:r>
              <a:rPr lang="zh-CN" altLang="en-US" sz="2000" b="1" dirty="0" smtClean="0">
                <a:solidFill>
                  <a:schemeClr val="tx1"/>
                </a:solidFill>
                <a:latin typeface="华文楷体" panose="02010600040101010101" pitchFamily="2" charset="-122"/>
                <a:ea typeface="华文楷体" panose="02010600040101010101" pitchFamily="2" charset="-122"/>
              </a:rPr>
              <a:t>数据文件</a:t>
            </a:r>
            <a:endParaRPr lang="en-US" altLang="zh-CN" sz="2000" b="1" dirty="0">
              <a:solidFill>
                <a:schemeClr val="tx1"/>
              </a:solidFill>
              <a:latin typeface="华文楷体" panose="02010600040101010101" pitchFamily="2" charset="-122"/>
              <a:ea typeface="华文楷体" panose="02010600040101010101" pitchFamily="2" charset="-122"/>
            </a:endParaRPr>
          </a:p>
          <a:p>
            <a:r>
              <a:rPr lang="en-US" altLang="zh-CN" sz="2000" b="1" dirty="0" smtClean="0">
                <a:solidFill>
                  <a:schemeClr val="tx1"/>
                </a:solidFill>
                <a:latin typeface="华文楷体" panose="02010600040101010101" pitchFamily="2" charset="-122"/>
                <a:ea typeface="华文楷体" panose="02010600040101010101" pitchFamily="2" charset="-122"/>
              </a:rPr>
              <a:t>(Iexplore.exe, ieproxy.dll)+ baidu.com.html</a:t>
            </a:r>
            <a:endParaRPr lang="zh-CN" altLang="en-US" sz="2000" b="1" dirty="0">
              <a:solidFill>
                <a:schemeClr val="tx1"/>
              </a:solidFill>
              <a:latin typeface="华文楷体" panose="02010600040101010101" pitchFamily="2" charset="-122"/>
              <a:ea typeface="华文楷体" panose="02010600040101010101" pitchFamily="2" charset="-122"/>
            </a:endParaRPr>
          </a:p>
        </p:txBody>
      </p:sp>
      <p:pic>
        <p:nvPicPr>
          <p:cNvPr id="14" name="图片 13"/>
          <p:cNvPicPr>
            <a:picLocks noChangeAspect="1"/>
          </p:cNvPicPr>
          <p:nvPr/>
        </p:nvPicPr>
        <p:blipFill>
          <a:blip r:embed="rId2"/>
          <a:stretch>
            <a:fillRect/>
          </a:stretch>
        </p:blipFill>
        <p:spPr>
          <a:xfrm>
            <a:off x="3059832" y="2239221"/>
            <a:ext cx="2389839" cy="1579001"/>
          </a:xfrm>
          <a:prstGeom prst="rect">
            <a:avLst/>
          </a:prstGeom>
        </p:spPr>
      </p:pic>
      <p:pic>
        <p:nvPicPr>
          <p:cNvPr id="16" name="图片 15"/>
          <p:cNvPicPr>
            <a:picLocks noChangeAspect="1"/>
          </p:cNvPicPr>
          <p:nvPr/>
        </p:nvPicPr>
        <p:blipFill>
          <a:blip r:embed="rId3"/>
          <a:stretch>
            <a:fillRect/>
          </a:stretch>
        </p:blipFill>
        <p:spPr>
          <a:xfrm>
            <a:off x="252080" y="4972674"/>
            <a:ext cx="2822693" cy="1469263"/>
          </a:xfrm>
          <a:prstGeom prst="rect">
            <a:avLst/>
          </a:prstGeom>
        </p:spPr>
      </p:pic>
      <p:sp>
        <p:nvSpPr>
          <p:cNvPr id="5" name="圆角矩形 4"/>
          <p:cNvSpPr/>
          <p:nvPr/>
        </p:nvSpPr>
        <p:spPr>
          <a:xfrm>
            <a:off x="3169951" y="4948820"/>
            <a:ext cx="2952328" cy="1469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Iexplore.exe</a:t>
            </a:r>
          </a:p>
          <a:p>
            <a:pPr algn="ctr"/>
            <a:r>
              <a:rPr lang="en-US" altLang="zh-CN" dirty="0" smtClean="0"/>
              <a:t>(baidu.com.html)</a:t>
            </a:r>
            <a:endParaRPr lang="zh-CN" altLang="en-US" dirty="0"/>
          </a:p>
        </p:txBody>
      </p:sp>
      <p:sp>
        <p:nvSpPr>
          <p:cNvPr id="18" name="圆角矩形 17"/>
          <p:cNvSpPr/>
          <p:nvPr/>
        </p:nvSpPr>
        <p:spPr>
          <a:xfrm>
            <a:off x="6300192" y="4943890"/>
            <a:ext cx="2376264" cy="14741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Ieproxy.dll</a:t>
            </a:r>
            <a:endParaRPr lang="zh-CN" altLang="en-US" dirty="0"/>
          </a:p>
        </p:txBody>
      </p:sp>
      <p:pic>
        <p:nvPicPr>
          <p:cNvPr id="6" name="图片 5"/>
          <p:cNvPicPr>
            <a:picLocks noChangeAspect="1"/>
          </p:cNvPicPr>
          <p:nvPr/>
        </p:nvPicPr>
        <p:blipFill>
          <a:blip r:embed="rId4"/>
          <a:stretch>
            <a:fillRect/>
          </a:stretch>
        </p:blipFill>
        <p:spPr>
          <a:xfrm>
            <a:off x="2634641" y="3475869"/>
            <a:ext cx="2286198" cy="1658256"/>
          </a:xfrm>
          <a:prstGeom prst="rect">
            <a:avLst/>
          </a:prstGeom>
        </p:spPr>
      </p:pic>
      <p:sp>
        <p:nvSpPr>
          <p:cNvPr id="22" name="文本框 21"/>
          <p:cNvSpPr txBox="1"/>
          <p:nvPr/>
        </p:nvSpPr>
        <p:spPr>
          <a:xfrm>
            <a:off x="3792615" y="3852478"/>
            <a:ext cx="4920025" cy="1015663"/>
          </a:xfrm>
          <a:prstGeom prst="rect">
            <a:avLst/>
          </a:prstGeom>
          <a:noFill/>
        </p:spPr>
        <p:txBody>
          <a:bodyPr wrap="square" rtlCol="0">
            <a:spAutoFit/>
          </a:bodyPr>
          <a:lstStyle/>
          <a:p>
            <a:r>
              <a:rPr lang="zh-CN" altLang="en-US" sz="2000" b="1" dirty="0" smtClean="0">
                <a:solidFill>
                  <a:srgbClr val="FFFFCC"/>
                </a:solidFill>
                <a:latin typeface="华文楷体" panose="02010600040101010101" pitchFamily="2" charset="-122"/>
                <a:ea typeface="华文楷体" panose="02010600040101010101" pitchFamily="2" charset="-122"/>
              </a:rPr>
              <a:t>    ①编译</a:t>
            </a:r>
            <a:r>
              <a:rPr lang="en-US" altLang="zh-CN" sz="2000" b="1" dirty="0" smtClean="0">
                <a:solidFill>
                  <a:srgbClr val="FFFFCC"/>
                </a:solidFill>
                <a:latin typeface="华文楷体" panose="02010600040101010101" pitchFamily="2" charset="-122"/>
                <a:ea typeface="华文楷体" panose="02010600040101010101" pitchFamily="2" charset="-122"/>
              </a:rPr>
              <a:t>=</a:t>
            </a:r>
            <a:r>
              <a:rPr lang="zh-CN" altLang="en-US" sz="2000" b="1" dirty="0" smtClean="0">
                <a:solidFill>
                  <a:srgbClr val="FFFFCC"/>
                </a:solidFill>
                <a:latin typeface="华文楷体" panose="02010600040101010101" pitchFamily="2" charset="-122"/>
                <a:ea typeface="华文楷体" panose="02010600040101010101" pitchFamily="2" charset="-122"/>
              </a:rPr>
              <a:t>让</a:t>
            </a:r>
            <a:r>
              <a:rPr lang="en-US" altLang="zh-CN" sz="2000" b="1" dirty="0" err="1" smtClean="0">
                <a:solidFill>
                  <a:srgbClr val="FFFFCC"/>
                </a:solidFill>
                <a:latin typeface="华文楷体" panose="02010600040101010101" pitchFamily="2" charset="-122"/>
                <a:ea typeface="华文楷体" panose="02010600040101010101" pitchFamily="2" charset="-122"/>
              </a:rPr>
              <a:t>iexplore</a:t>
            </a:r>
            <a:r>
              <a:rPr lang="zh-CN" altLang="en-US" sz="2000" b="1" dirty="0" smtClean="0">
                <a:solidFill>
                  <a:srgbClr val="FFFFCC"/>
                </a:solidFill>
                <a:latin typeface="华文楷体" panose="02010600040101010101" pitchFamily="2" charset="-122"/>
                <a:ea typeface="华文楷体" panose="02010600040101010101" pitchFamily="2" charset="-122"/>
              </a:rPr>
              <a:t>他们变成机器码；</a:t>
            </a:r>
            <a:endParaRPr lang="en-US" altLang="zh-CN" sz="2000" b="1" dirty="0" smtClean="0">
              <a:solidFill>
                <a:srgbClr val="FFFFCC"/>
              </a:solidFill>
              <a:latin typeface="华文楷体" panose="02010600040101010101" pitchFamily="2" charset="-122"/>
              <a:ea typeface="华文楷体" panose="02010600040101010101" pitchFamily="2" charset="-122"/>
            </a:endParaRPr>
          </a:p>
          <a:p>
            <a:r>
              <a:rPr lang="zh-CN" altLang="en-US" sz="2000" b="1" dirty="0" smtClean="0">
                <a:solidFill>
                  <a:srgbClr val="FFFFCC"/>
                </a:solidFill>
                <a:latin typeface="华文楷体" panose="02010600040101010101" pitchFamily="2" charset="-122"/>
                <a:ea typeface="华文楷体" panose="02010600040101010101" pitchFamily="2" charset="-122"/>
              </a:rPr>
              <a:t>②装入</a:t>
            </a:r>
            <a:r>
              <a:rPr lang="en-US" altLang="zh-CN" sz="2000" b="1" dirty="0" smtClean="0">
                <a:solidFill>
                  <a:srgbClr val="FFFFCC"/>
                </a:solidFill>
                <a:latin typeface="华文楷体" panose="02010600040101010101" pitchFamily="2" charset="-122"/>
                <a:ea typeface="华文楷体" panose="02010600040101010101" pitchFamily="2" charset="-122"/>
              </a:rPr>
              <a:t>=</a:t>
            </a:r>
            <a:r>
              <a:rPr lang="zh-CN" altLang="en-US" sz="2000" b="1" dirty="0" smtClean="0">
                <a:solidFill>
                  <a:srgbClr val="FFFFCC"/>
                </a:solidFill>
                <a:latin typeface="华文楷体" panose="02010600040101010101" pitchFamily="2" charset="-122"/>
                <a:ea typeface="华文楷体" panose="02010600040101010101" pitchFamily="2" charset="-122"/>
              </a:rPr>
              <a:t>给</a:t>
            </a:r>
            <a:r>
              <a:rPr lang="en-US" altLang="zh-CN" sz="2000" b="1" dirty="0" err="1" smtClean="0">
                <a:solidFill>
                  <a:srgbClr val="FFFFCC"/>
                </a:solidFill>
                <a:latin typeface="华文楷体" panose="02010600040101010101" pitchFamily="2" charset="-122"/>
                <a:ea typeface="华文楷体" panose="02010600040101010101" pitchFamily="2" charset="-122"/>
              </a:rPr>
              <a:t>iexplore</a:t>
            </a:r>
            <a:r>
              <a:rPr lang="zh-CN" altLang="en-US" sz="2000" b="1" dirty="0" smtClean="0">
                <a:solidFill>
                  <a:srgbClr val="FFFFCC"/>
                </a:solidFill>
                <a:latin typeface="华文楷体" panose="02010600040101010101" pitchFamily="2" charset="-122"/>
                <a:ea typeface="华文楷体" panose="02010600040101010101" pitchFamily="2" charset="-122"/>
              </a:rPr>
              <a:t>他们分配地盘；</a:t>
            </a:r>
            <a:endParaRPr lang="en-US" altLang="zh-CN" sz="2000" b="1" dirty="0" smtClean="0">
              <a:solidFill>
                <a:srgbClr val="FFFFCC"/>
              </a:solidFill>
              <a:latin typeface="华文楷体" panose="02010600040101010101" pitchFamily="2" charset="-122"/>
              <a:ea typeface="华文楷体" panose="02010600040101010101" pitchFamily="2" charset="-122"/>
            </a:endParaRPr>
          </a:p>
          <a:p>
            <a:r>
              <a:rPr lang="zh-CN" altLang="en-US" sz="2000" b="1" dirty="0" smtClean="0">
                <a:solidFill>
                  <a:srgbClr val="FFFFCC"/>
                </a:solidFill>
                <a:latin typeface="华文楷体" panose="02010600040101010101" pitchFamily="2" charset="-122"/>
                <a:ea typeface="华文楷体" panose="02010600040101010101" pitchFamily="2" charset="-122"/>
              </a:rPr>
              <a:t>③链接</a:t>
            </a:r>
            <a:r>
              <a:rPr lang="en-US" altLang="zh-CN" sz="2000" b="1" dirty="0" smtClean="0">
                <a:solidFill>
                  <a:srgbClr val="FFFFCC"/>
                </a:solidFill>
                <a:latin typeface="华文楷体" panose="02010600040101010101" pitchFamily="2" charset="-122"/>
                <a:ea typeface="华文楷体" panose="02010600040101010101" pitchFamily="2" charset="-122"/>
              </a:rPr>
              <a:t>=</a:t>
            </a:r>
            <a:r>
              <a:rPr lang="zh-CN" altLang="en-US" sz="2000" b="1" dirty="0" smtClean="0">
                <a:solidFill>
                  <a:srgbClr val="FFFFCC"/>
                </a:solidFill>
                <a:latin typeface="华文楷体" panose="02010600040101010101" pitchFamily="2" charset="-122"/>
                <a:ea typeface="华文楷体" panose="02010600040101010101" pitchFamily="2" charset="-122"/>
              </a:rPr>
              <a:t>把</a:t>
            </a:r>
            <a:r>
              <a:rPr lang="en-US" altLang="zh-CN" sz="2000" b="1" dirty="0" err="1" smtClean="0">
                <a:solidFill>
                  <a:srgbClr val="FFFFCC"/>
                </a:solidFill>
                <a:latin typeface="华文楷体" panose="02010600040101010101" pitchFamily="2" charset="-122"/>
                <a:ea typeface="华文楷体" panose="02010600040101010101" pitchFamily="2" charset="-122"/>
              </a:rPr>
              <a:t>iexplore</a:t>
            </a:r>
            <a:r>
              <a:rPr lang="zh-CN" altLang="en-US" sz="2000" b="1" dirty="0" smtClean="0">
                <a:solidFill>
                  <a:srgbClr val="FFFFCC"/>
                </a:solidFill>
                <a:latin typeface="华文楷体" panose="02010600040101010101" pitchFamily="2" charset="-122"/>
                <a:ea typeface="华文楷体" panose="02010600040101010101" pitchFamily="2" charset="-122"/>
              </a:rPr>
              <a:t>和</a:t>
            </a:r>
            <a:r>
              <a:rPr lang="en-US" altLang="zh-CN" sz="2000" b="1" dirty="0" err="1" smtClean="0">
                <a:solidFill>
                  <a:srgbClr val="FFFFCC"/>
                </a:solidFill>
                <a:latin typeface="华文楷体" panose="02010600040101010101" pitchFamily="2" charset="-122"/>
                <a:ea typeface="华文楷体" panose="02010600040101010101" pitchFamily="2" charset="-122"/>
              </a:rPr>
              <a:t>ieproxy</a:t>
            </a:r>
            <a:r>
              <a:rPr lang="zh-CN" altLang="en-US" sz="2000" b="1" dirty="0" smtClean="0">
                <a:solidFill>
                  <a:srgbClr val="FFFFCC"/>
                </a:solidFill>
                <a:latin typeface="华文楷体" panose="02010600040101010101" pitchFamily="2" charset="-122"/>
                <a:ea typeface="华文楷体" panose="02010600040101010101" pitchFamily="2" charset="-122"/>
              </a:rPr>
              <a:t>嫁接。</a:t>
            </a:r>
            <a:endParaRPr lang="zh-CN" altLang="en-US" sz="2000" b="1" dirty="0">
              <a:solidFill>
                <a:srgbClr val="FFFFCC"/>
              </a:solidFill>
              <a:latin typeface="华文楷体" panose="02010600040101010101" pitchFamily="2" charset="-122"/>
              <a:ea typeface="华文楷体" panose="02010600040101010101" pitchFamily="2" charset="-122"/>
            </a:endParaRPr>
          </a:p>
        </p:txBody>
      </p:sp>
      <p:cxnSp>
        <p:nvCxnSpPr>
          <p:cNvPr id="15" name="直接箭头连接符 14"/>
          <p:cNvCxnSpPr/>
          <p:nvPr/>
        </p:nvCxnSpPr>
        <p:spPr>
          <a:xfrm>
            <a:off x="8676456" y="3645024"/>
            <a:ext cx="0" cy="12594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1759" y="29489"/>
            <a:ext cx="7728593"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17943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bg1"/>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29" name="Rectangle 8">
            <a:extLst>
              <a:ext uri="{FF2B5EF4-FFF2-40B4-BE49-F238E27FC236}">
                <a16:creationId xmlns="" xmlns:a16="http://schemas.microsoft.com/office/drawing/2014/main" id="{02FE50CD-B788-49A0-958E-98A48F869733}"/>
              </a:ext>
            </a:extLst>
          </p:cNvPr>
          <p:cNvSpPr>
            <a:spLocks noChangeArrowheads="1"/>
          </p:cNvSpPr>
          <p:nvPr/>
        </p:nvSpPr>
        <p:spPr bwMode="auto">
          <a:xfrm>
            <a:off x="11759" y="2420888"/>
            <a:ext cx="2904057" cy="62346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rgbClr val="FF0000"/>
                </a:solidFill>
                <a:latin typeface="黑体" pitchFamily="2" charset="-122"/>
                <a:ea typeface="黑体" pitchFamily="2" charset="-122"/>
              </a:rPr>
              <a:t>处理机系统中的作业</a:t>
            </a:r>
            <a:endPar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endParaRPr>
          </a:p>
        </p:txBody>
      </p:sp>
      <p:sp>
        <p:nvSpPr>
          <p:cNvPr id="30" name="Rectangle 8">
            <a:extLst>
              <a:ext uri="{FF2B5EF4-FFF2-40B4-BE49-F238E27FC236}">
                <a16:creationId xmlns="" xmlns:a16="http://schemas.microsoft.com/office/drawing/2014/main" id="{DC5E7BA2-CC44-48F7-89E5-089B4DD9B906}"/>
              </a:ext>
            </a:extLst>
          </p:cNvPr>
          <p:cNvSpPr>
            <a:spLocks noChangeArrowheads="1"/>
          </p:cNvSpPr>
          <p:nvPr/>
        </p:nvSpPr>
        <p:spPr bwMode="auto">
          <a:xfrm>
            <a:off x="11759" y="3044348"/>
            <a:ext cx="2904057" cy="644162"/>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作业调度的主要任务</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sp>
        <p:nvSpPr>
          <p:cNvPr id="31" name="Rectangle 7">
            <a:extLst>
              <a:ext uri="{FF2B5EF4-FFF2-40B4-BE49-F238E27FC236}">
                <a16:creationId xmlns="" xmlns:a16="http://schemas.microsoft.com/office/drawing/2014/main" id="{B4C28171-FCFB-4F96-B66C-E88909FD878E}"/>
              </a:ext>
            </a:extLst>
          </p:cNvPr>
          <p:cNvSpPr>
            <a:spLocks noChangeArrowheads="1"/>
          </p:cNvSpPr>
          <p:nvPr/>
        </p:nvSpPr>
        <p:spPr bwMode="auto">
          <a:xfrm>
            <a:off x="11759" y="368851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作业调度算法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sp>
        <p:nvSpPr>
          <p:cNvPr id="7" name="Rectangle 2">
            <a:extLst>
              <a:ext uri="{FF2B5EF4-FFF2-40B4-BE49-F238E27FC236}">
                <a16:creationId xmlns="" xmlns:a16="http://schemas.microsoft.com/office/drawing/2014/main" id="{57D5BAED-9E85-4AF0-9DA6-D2019E98C9A9}"/>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8" name="Rectangle 2">
            <a:extLst>
              <a:ext uri="{FF2B5EF4-FFF2-40B4-BE49-F238E27FC236}">
                <a16:creationId xmlns="" xmlns:a16="http://schemas.microsoft.com/office/drawing/2014/main" id="{59A02AD4-DB9C-4606-A063-8266CDFF13A4}"/>
              </a:ext>
            </a:extLst>
          </p:cNvPr>
          <p:cNvSpPr txBox="1">
            <a:spLocks noChangeArrowheads="1"/>
          </p:cNvSpPr>
          <p:nvPr/>
        </p:nvSpPr>
        <p:spPr>
          <a:xfrm>
            <a:off x="3275856" y="1124744"/>
            <a:ext cx="3071834" cy="637675"/>
          </a:xfrm>
          <a:prstGeom prst="rect">
            <a:avLst/>
          </a:prstGeom>
          <a:no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p>
            <a:pPr marL="0" marR="0" lvl="0" indent="0" algn="l" defTabSz="873125" eaLnBrk="1" fontAlgn="auto" latinLnBrk="0" hangingPunct="1">
              <a:lnSpc>
                <a:spcPct val="15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solidFill>
                  <a:srgbClr val="FFFFCC"/>
                </a:solidFill>
                <a:effectLst/>
                <a:uLnTx/>
                <a:uFillTx/>
                <a:latin typeface="黑体" pitchFamily="2" charset="-122"/>
                <a:ea typeface="黑体" pitchFamily="2" charset="-122"/>
                <a:cs typeface="+mn-cs"/>
              </a:rPr>
              <a:t>作业控制块</a:t>
            </a:r>
            <a:endParaRPr kumimoji="0" lang="zh-CN" altLang="en-US" sz="2800" b="1" i="0" u="none" strike="noStrike" kern="0" cap="none" spc="0" normalizeH="0" baseline="0" noProof="0" dirty="0">
              <a:ln>
                <a:noFill/>
              </a:ln>
              <a:solidFill>
                <a:srgbClr val="FFFFCC"/>
              </a:solidFill>
              <a:effectLst/>
              <a:uLnTx/>
              <a:uFillTx/>
              <a:latin typeface="黑体" pitchFamily="2" charset="-122"/>
              <a:ea typeface="黑体" pitchFamily="2" charset="-122"/>
              <a:cs typeface="+mn-cs"/>
            </a:endParaRPr>
          </a:p>
        </p:txBody>
      </p:sp>
      <p:sp>
        <p:nvSpPr>
          <p:cNvPr id="9" name="内容占位符 2">
            <a:extLst>
              <a:ext uri="{FF2B5EF4-FFF2-40B4-BE49-F238E27FC236}">
                <a16:creationId xmlns="" xmlns:a16="http://schemas.microsoft.com/office/drawing/2014/main" id="{3077D12F-B5D9-412C-8691-533410BA8E50}"/>
              </a:ext>
            </a:extLst>
          </p:cNvPr>
          <p:cNvSpPr txBox="1">
            <a:spLocks/>
          </p:cNvSpPr>
          <p:nvPr/>
        </p:nvSpPr>
        <p:spPr bwMode="auto">
          <a:xfrm>
            <a:off x="3131840" y="2024300"/>
            <a:ext cx="5669232" cy="45010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marL="457200" indent="-457200">
              <a:lnSpc>
                <a:spcPct val="150000"/>
              </a:lnSpc>
              <a:buClr>
                <a:srgbClr val="FF0000"/>
              </a:buClr>
              <a:buSzPct val="100000"/>
              <a:buFont typeface="+mj-lt"/>
              <a:buAutoNum type="arabicPeriod"/>
            </a:pPr>
            <a:r>
              <a:rPr kumimoji="0" lang="zh-CN" altLang="en-US" sz="2000" b="1" kern="0" dirty="0">
                <a:latin typeface="华文楷体" panose="02010600040101010101" pitchFamily="2" charset="-122"/>
                <a:ea typeface="华文楷体" panose="02010600040101010101" pitchFamily="2" charset="-122"/>
              </a:rPr>
              <a:t>多道批处理系统中，为每个作业设置一个作业控制块。</a:t>
            </a:r>
            <a:r>
              <a:rPr kumimoji="0" lang="en-US" altLang="zh-CN" sz="2000" b="1" kern="0" dirty="0">
                <a:solidFill>
                  <a:srgbClr val="FF0000"/>
                </a:solidFill>
                <a:latin typeface="华文楷体" panose="02010600040101010101" pitchFamily="2" charset="-122"/>
                <a:ea typeface="华文楷体" panose="02010600040101010101" pitchFamily="2" charset="-122"/>
              </a:rPr>
              <a:t> JCB</a:t>
            </a:r>
            <a:r>
              <a:rPr kumimoji="0" lang="zh-CN" altLang="en-US" sz="2000" b="1" kern="0" dirty="0">
                <a:solidFill>
                  <a:srgbClr val="FF0000"/>
                </a:solidFill>
                <a:latin typeface="华文楷体" panose="02010600040101010101" pitchFamily="2" charset="-122"/>
                <a:ea typeface="华文楷体" panose="02010600040101010101" pitchFamily="2" charset="-122"/>
              </a:rPr>
              <a:t>是一个作业在系统中存在的惟一标志，系统根据</a:t>
            </a:r>
            <a:r>
              <a:rPr kumimoji="0" lang="en-US" altLang="zh-CN" sz="2000" b="1" kern="0" dirty="0">
                <a:solidFill>
                  <a:srgbClr val="FF0000"/>
                </a:solidFill>
                <a:latin typeface="华文楷体" panose="02010600040101010101" pitchFamily="2" charset="-122"/>
                <a:ea typeface="华文楷体" panose="02010600040101010101" pitchFamily="2" charset="-122"/>
              </a:rPr>
              <a:t>JCB</a:t>
            </a:r>
            <a:r>
              <a:rPr kumimoji="0" lang="zh-CN" altLang="en-US" sz="2000" b="1" kern="0" dirty="0">
                <a:solidFill>
                  <a:srgbClr val="FF0000"/>
                </a:solidFill>
                <a:latin typeface="华文楷体" panose="02010600040101010101" pitchFamily="2" charset="-122"/>
                <a:ea typeface="华文楷体" panose="02010600040101010101" pitchFamily="2" charset="-122"/>
              </a:rPr>
              <a:t>才感知到作业的存在</a:t>
            </a:r>
            <a:endParaRPr kumimoji="0" lang="en-US" altLang="zh-CN" sz="2000" b="1" kern="0" dirty="0">
              <a:solidFill>
                <a:srgbClr val="FF0000"/>
              </a:solidFill>
              <a:latin typeface="华文楷体" panose="02010600040101010101" pitchFamily="2" charset="-122"/>
              <a:ea typeface="华文楷体" panose="02010600040101010101" pitchFamily="2" charset="-122"/>
            </a:endParaRPr>
          </a:p>
          <a:p>
            <a:pPr marL="457200" indent="-457200">
              <a:lnSpc>
                <a:spcPct val="150000"/>
              </a:lnSpc>
              <a:buClr>
                <a:srgbClr val="FF0000"/>
              </a:buClr>
              <a:buSzPct val="100000"/>
              <a:buFont typeface="+mj-lt"/>
              <a:buAutoNum type="arabicPeriod"/>
            </a:pPr>
            <a:r>
              <a:rPr kumimoji="0" lang="zh-CN" altLang="en-US" sz="2000" b="1" kern="0" dirty="0">
                <a:latin typeface="华文楷体" panose="02010600040101010101" pitchFamily="2" charset="-122"/>
                <a:ea typeface="华文楷体" panose="02010600040101010101" pitchFamily="2" charset="-122"/>
              </a:rPr>
              <a:t>作业控制块</a:t>
            </a:r>
            <a:r>
              <a:rPr kumimoji="0" lang="en-US" altLang="zh-CN" sz="2000" b="1" kern="0" dirty="0">
                <a:latin typeface="华文楷体" panose="02010600040101010101" pitchFamily="2" charset="-122"/>
                <a:ea typeface="华文楷体" panose="02010600040101010101" pitchFamily="2" charset="-122"/>
              </a:rPr>
              <a:t>JCB</a:t>
            </a:r>
            <a:r>
              <a:rPr kumimoji="0" lang="zh-CN" altLang="en-US" sz="2000" b="1" kern="0" dirty="0">
                <a:latin typeface="华文楷体" panose="02010600040101010101" pitchFamily="2" charset="-122"/>
                <a:ea typeface="华文楷体" panose="02010600040101010101" pitchFamily="2" charset="-122"/>
              </a:rPr>
              <a:t>中包含了对作业进行管理的必要信息，</a:t>
            </a:r>
            <a:r>
              <a:rPr kumimoji="0" lang="en-US" altLang="zh-CN" sz="2000" b="1" kern="0" dirty="0">
                <a:latin typeface="华文楷体" panose="02010600040101010101" pitchFamily="2" charset="-122"/>
                <a:ea typeface="华文楷体" panose="02010600040101010101" pitchFamily="2" charset="-122"/>
              </a:rPr>
              <a:t>JCB</a:t>
            </a:r>
            <a:r>
              <a:rPr kumimoji="0" lang="zh-CN" altLang="en-US" sz="2000" b="1" kern="0" dirty="0">
                <a:latin typeface="华文楷体" panose="02010600040101010101" pitchFamily="2" charset="-122"/>
                <a:ea typeface="华文楷体" panose="02010600040101010101" pitchFamily="2" charset="-122"/>
              </a:rPr>
              <a:t>中的信息一部分是从用户提供的作业控制卡或作业说明书中得到，另一部分是记录作业运行过程中的动态信息</a:t>
            </a:r>
            <a:endParaRPr kumimoji="0" lang="en-US" altLang="zh-CN" sz="2000" b="1" kern="0" dirty="0">
              <a:latin typeface="华文楷体" panose="02010600040101010101" pitchFamily="2" charset="-122"/>
              <a:ea typeface="华文楷体" panose="02010600040101010101" pitchFamily="2" charset="-122"/>
            </a:endParaRPr>
          </a:p>
          <a:p>
            <a:pPr marL="457200" indent="-457200">
              <a:lnSpc>
                <a:spcPct val="150000"/>
              </a:lnSpc>
              <a:buClr>
                <a:srgbClr val="FF0000"/>
              </a:buClr>
              <a:buSzPct val="100000"/>
              <a:buFont typeface="+mj-lt"/>
              <a:buAutoNum type="arabicPeriod"/>
            </a:pPr>
            <a:r>
              <a:rPr kumimoji="0" lang="zh-CN" altLang="en-US" sz="2000" b="1" kern="0" dirty="0">
                <a:latin typeface="华文楷体" panose="02010600040101010101" pitchFamily="2" charset="-122"/>
                <a:ea typeface="华文楷体" panose="02010600040101010101" pitchFamily="2" charset="-122"/>
              </a:rPr>
              <a:t>作业提交给系统后，便由“作业注册”程序</a:t>
            </a:r>
            <a:r>
              <a:rPr kumimoji="0" lang="zh-CN" altLang="en-US" sz="2000" b="1" kern="0" dirty="0">
                <a:solidFill>
                  <a:srgbClr val="FF0000"/>
                </a:solidFill>
                <a:latin typeface="华文楷体" panose="02010600040101010101" pitchFamily="2" charset="-122"/>
                <a:ea typeface="华文楷体" panose="02010600040101010101" pitchFamily="2" charset="-122"/>
              </a:rPr>
              <a:t>为作业</a:t>
            </a:r>
            <a:r>
              <a:rPr kumimoji="0" lang="zh-CN" altLang="en-US" sz="2000" b="1" kern="0" dirty="0">
                <a:latin typeface="华文楷体" panose="02010600040101010101" pitchFamily="2" charset="-122"/>
                <a:ea typeface="华文楷体" panose="02010600040101010101" pitchFamily="2" charset="-122"/>
              </a:rPr>
              <a:t>建立一个作业控制块</a:t>
            </a:r>
            <a:r>
              <a:rPr kumimoji="0" lang="en-US" altLang="zh-CN" sz="2000" b="1" kern="0" dirty="0">
                <a:latin typeface="华文楷体" panose="02010600040101010101" pitchFamily="2" charset="-122"/>
                <a:ea typeface="华文楷体" panose="02010600040101010101" pitchFamily="2" charset="-122"/>
              </a:rPr>
              <a:t>JCB</a:t>
            </a:r>
            <a:r>
              <a:rPr kumimoji="0" lang="zh-CN" altLang="en-US" sz="2000" b="1" kern="0" dirty="0">
                <a:latin typeface="华文楷体" panose="02010600040101010101" pitchFamily="2" charset="-122"/>
                <a:ea typeface="华文楷体" panose="02010600040101010101" pitchFamily="2" charset="-122"/>
              </a:rPr>
              <a:t>，放入后备队列</a:t>
            </a:r>
            <a:endParaRPr kumimoji="0" lang="en-US" altLang="zh-CN" sz="2000" b="1" kern="0" dirty="0">
              <a:solidFill>
                <a:srgbClr val="FF0000"/>
              </a:solidFill>
              <a:latin typeface="华文楷体" panose="02010600040101010101" pitchFamily="2" charset="-122"/>
              <a:ea typeface="华文楷体" panose="02010600040101010101" pitchFamily="2" charset="-122"/>
            </a:endParaRPr>
          </a:p>
          <a:p>
            <a:pPr>
              <a:lnSpc>
                <a:spcPct val="150000"/>
              </a:lnSpc>
            </a:pPr>
            <a:endParaRPr kumimoji="0" lang="zh-CN" altLang="en-US" sz="2000" kern="0"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19470" y="4332672"/>
            <a:ext cx="2896346" cy="2525327"/>
          </a:xfrm>
          <a:prstGeom prst="rect">
            <a:avLst/>
          </a:prstGeom>
        </p:spPr>
      </p:pic>
      <p:sp>
        <p:nvSpPr>
          <p:cNvPr id="12" name="矩形 11"/>
          <p:cNvSpPr/>
          <p:nvPr/>
        </p:nvSpPr>
        <p:spPr>
          <a:xfrm>
            <a:off x="11759" y="29489"/>
            <a:ext cx="7728593"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501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bg1"/>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29" name="Rectangle 8">
            <a:extLst>
              <a:ext uri="{FF2B5EF4-FFF2-40B4-BE49-F238E27FC236}">
                <a16:creationId xmlns="" xmlns:a16="http://schemas.microsoft.com/office/drawing/2014/main" id="{02FE50CD-B788-49A0-958E-98A48F869733}"/>
              </a:ext>
            </a:extLst>
          </p:cNvPr>
          <p:cNvSpPr>
            <a:spLocks noChangeArrowheads="1"/>
          </p:cNvSpPr>
          <p:nvPr/>
        </p:nvSpPr>
        <p:spPr bwMode="auto">
          <a:xfrm>
            <a:off x="11759" y="2420888"/>
            <a:ext cx="2904057" cy="62346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rgbClr val="FF0000"/>
                </a:solidFill>
                <a:latin typeface="黑体" pitchFamily="2" charset="-122"/>
                <a:ea typeface="黑体" pitchFamily="2" charset="-122"/>
              </a:rPr>
              <a:t>处理机系统中的作业</a:t>
            </a:r>
            <a:endPar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endParaRPr>
          </a:p>
        </p:txBody>
      </p:sp>
      <p:sp>
        <p:nvSpPr>
          <p:cNvPr id="30" name="Rectangle 8">
            <a:extLst>
              <a:ext uri="{FF2B5EF4-FFF2-40B4-BE49-F238E27FC236}">
                <a16:creationId xmlns="" xmlns:a16="http://schemas.microsoft.com/office/drawing/2014/main" id="{DC5E7BA2-CC44-48F7-89E5-089B4DD9B906}"/>
              </a:ext>
            </a:extLst>
          </p:cNvPr>
          <p:cNvSpPr>
            <a:spLocks noChangeArrowheads="1"/>
          </p:cNvSpPr>
          <p:nvPr/>
        </p:nvSpPr>
        <p:spPr bwMode="auto">
          <a:xfrm>
            <a:off x="11759" y="3044348"/>
            <a:ext cx="2904057" cy="644162"/>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作业调度的主要任务</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sp>
        <p:nvSpPr>
          <p:cNvPr id="31" name="Rectangle 7">
            <a:extLst>
              <a:ext uri="{FF2B5EF4-FFF2-40B4-BE49-F238E27FC236}">
                <a16:creationId xmlns="" xmlns:a16="http://schemas.microsoft.com/office/drawing/2014/main" id="{B4C28171-FCFB-4F96-B66C-E88909FD878E}"/>
              </a:ext>
            </a:extLst>
          </p:cNvPr>
          <p:cNvSpPr>
            <a:spLocks noChangeArrowheads="1"/>
          </p:cNvSpPr>
          <p:nvPr/>
        </p:nvSpPr>
        <p:spPr bwMode="auto">
          <a:xfrm>
            <a:off x="11759" y="368851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作业调度算法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sp>
        <p:nvSpPr>
          <p:cNvPr id="7" name="Rectangle 2">
            <a:extLst>
              <a:ext uri="{FF2B5EF4-FFF2-40B4-BE49-F238E27FC236}">
                <a16:creationId xmlns="" xmlns:a16="http://schemas.microsoft.com/office/drawing/2014/main" id="{57D5BAED-9E85-4AF0-9DA6-D2019E98C9A9}"/>
              </a:ext>
            </a:extLst>
          </p:cNvPr>
          <p:cNvSpPr>
            <a:spLocks noGrp="1" noChangeArrowheads="1"/>
          </p:cNvSpPr>
          <p:nvPr>
            <p:ph type="title"/>
          </p:nvPr>
        </p:nvSpPr>
        <p:spPr>
          <a:xfrm>
            <a:off x="2987824" y="836713"/>
            <a:ext cx="6156175" cy="1080120"/>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9" name="Rectangle 2">
            <a:extLst>
              <a:ext uri="{FF2B5EF4-FFF2-40B4-BE49-F238E27FC236}">
                <a16:creationId xmlns="" xmlns:a16="http://schemas.microsoft.com/office/drawing/2014/main" id="{DC39E816-FB89-4E89-90AC-1DAE410C408F}"/>
              </a:ext>
            </a:extLst>
          </p:cNvPr>
          <p:cNvSpPr txBox="1">
            <a:spLocks noChangeArrowheads="1"/>
          </p:cNvSpPr>
          <p:nvPr/>
        </p:nvSpPr>
        <p:spPr>
          <a:xfrm>
            <a:off x="3251187" y="980728"/>
            <a:ext cx="5857916" cy="738664"/>
          </a:xfrm>
          <a:prstGeom prst="rect">
            <a:avLst/>
          </a:prstGeom>
          <a:no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p>
            <a:pPr marL="0" marR="0" lvl="0" indent="0" algn="l" defTabSz="873125" eaLnBrk="1" fontAlgn="auto" latinLnBrk="0" hangingPunct="1">
              <a:lnSpc>
                <a:spcPct val="15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solidFill>
                  <a:srgbClr val="FFFFCC"/>
                </a:solidFill>
                <a:effectLst/>
                <a:uLnTx/>
                <a:uFillTx/>
                <a:latin typeface="华文楷体" panose="02010600040101010101" pitchFamily="2" charset="-122"/>
                <a:ea typeface="华文楷体" panose="02010600040101010101" pitchFamily="2" charset="-122"/>
              </a:rPr>
              <a:t>作业运行</a:t>
            </a:r>
            <a:r>
              <a:rPr kumimoji="0" lang="zh-CN" altLang="en-US" sz="2800" b="1" i="0" u="none" strike="noStrike" kern="0" cap="none" spc="0" normalizeH="0" baseline="0" noProof="0" dirty="0">
                <a:ln>
                  <a:noFill/>
                </a:ln>
                <a:solidFill>
                  <a:srgbClr val="FFFFCC"/>
                </a:solidFill>
                <a:effectLst/>
                <a:uLnTx/>
                <a:uFillTx/>
                <a:latin typeface="华文楷体" panose="02010600040101010101" pitchFamily="2" charset="-122"/>
                <a:ea typeface="华文楷体" panose="02010600040101010101" pitchFamily="2" charset="-122"/>
              </a:rPr>
              <a:t>的三个阶段和三种状态</a:t>
            </a:r>
          </a:p>
        </p:txBody>
      </p:sp>
      <p:grpSp>
        <p:nvGrpSpPr>
          <p:cNvPr id="12" name="Group 6">
            <a:extLst>
              <a:ext uri="{FF2B5EF4-FFF2-40B4-BE49-F238E27FC236}">
                <a16:creationId xmlns="" xmlns:a16="http://schemas.microsoft.com/office/drawing/2014/main" id="{A93A0E23-7EBB-44A6-ABBF-B6DDAB7830FB}"/>
              </a:ext>
            </a:extLst>
          </p:cNvPr>
          <p:cNvGrpSpPr>
            <a:grpSpLocks/>
          </p:cNvGrpSpPr>
          <p:nvPr/>
        </p:nvGrpSpPr>
        <p:grpSpPr bwMode="auto">
          <a:xfrm>
            <a:off x="11759" y="3069122"/>
            <a:ext cx="3600400" cy="2862976"/>
            <a:chOff x="336" y="575"/>
            <a:chExt cx="4608" cy="3121"/>
          </a:xfrm>
        </p:grpSpPr>
        <p:sp>
          <p:nvSpPr>
            <p:cNvPr id="13" name="Freeform 7">
              <a:extLst>
                <a:ext uri="{FF2B5EF4-FFF2-40B4-BE49-F238E27FC236}">
                  <a16:creationId xmlns="" xmlns:a16="http://schemas.microsoft.com/office/drawing/2014/main" id="{29116FC5-72CA-479A-96B4-61EE8E922D41}"/>
                </a:ext>
              </a:extLst>
            </p:cNvPr>
            <p:cNvSpPr>
              <a:spLocks/>
            </p:cNvSpPr>
            <p:nvPr/>
          </p:nvSpPr>
          <p:spPr bwMode="auto">
            <a:xfrm>
              <a:off x="2688" y="576"/>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14" name="Freeform 8">
              <a:extLst>
                <a:ext uri="{FF2B5EF4-FFF2-40B4-BE49-F238E27FC236}">
                  <a16:creationId xmlns="" xmlns:a16="http://schemas.microsoft.com/office/drawing/2014/main" id="{9ADAB3DB-424F-4DAD-91F9-28A6C3E3E669}"/>
                </a:ext>
              </a:extLst>
            </p:cNvPr>
            <p:cNvSpPr>
              <a:spLocks/>
            </p:cNvSpPr>
            <p:nvPr/>
          </p:nvSpPr>
          <p:spPr bwMode="auto">
            <a:xfrm>
              <a:off x="2400" y="864"/>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15" name="Freeform 9">
              <a:extLst>
                <a:ext uri="{FF2B5EF4-FFF2-40B4-BE49-F238E27FC236}">
                  <a16:creationId xmlns="" xmlns:a16="http://schemas.microsoft.com/office/drawing/2014/main" id="{09ADB587-7EA6-4A0F-8868-9210288B8EBD}"/>
                </a:ext>
              </a:extLst>
            </p:cNvPr>
            <p:cNvSpPr>
              <a:spLocks/>
            </p:cNvSpPr>
            <p:nvPr/>
          </p:nvSpPr>
          <p:spPr bwMode="auto">
            <a:xfrm>
              <a:off x="2304" y="960"/>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16" name="Freeform 10">
              <a:extLst>
                <a:ext uri="{FF2B5EF4-FFF2-40B4-BE49-F238E27FC236}">
                  <a16:creationId xmlns="" xmlns:a16="http://schemas.microsoft.com/office/drawing/2014/main" id="{E4FF423F-708D-4CA4-AA98-934E606AA0CC}"/>
                </a:ext>
              </a:extLst>
            </p:cNvPr>
            <p:cNvSpPr>
              <a:spLocks/>
            </p:cNvSpPr>
            <p:nvPr/>
          </p:nvSpPr>
          <p:spPr bwMode="auto">
            <a:xfrm>
              <a:off x="2208" y="1056"/>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18" name="Freeform 11">
              <a:extLst>
                <a:ext uri="{FF2B5EF4-FFF2-40B4-BE49-F238E27FC236}">
                  <a16:creationId xmlns="" xmlns:a16="http://schemas.microsoft.com/office/drawing/2014/main" id="{582A2044-0BDB-4110-92F4-2230E174DCBC}"/>
                </a:ext>
              </a:extLst>
            </p:cNvPr>
            <p:cNvSpPr>
              <a:spLocks/>
            </p:cNvSpPr>
            <p:nvPr/>
          </p:nvSpPr>
          <p:spPr bwMode="auto">
            <a:xfrm>
              <a:off x="2112" y="1152"/>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19" name="Text Box 12">
              <a:extLst>
                <a:ext uri="{FF2B5EF4-FFF2-40B4-BE49-F238E27FC236}">
                  <a16:creationId xmlns="" xmlns:a16="http://schemas.microsoft.com/office/drawing/2014/main" id="{5996F71C-7343-4F92-ADE8-32E4C944F7C6}"/>
                </a:ext>
              </a:extLst>
            </p:cNvPr>
            <p:cNvSpPr txBox="1">
              <a:spLocks noChangeArrowheads="1"/>
            </p:cNvSpPr>
            <p:nvPr/>
          </p:nvSpPr>
          <p:spPr bwMode="auto">
            <a:xfrm>
              <a:off x="3072" y="575"/>
              <a:ext cx="934" cy="369"/>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en-US" sz="1600" b="1" i="0" u="none" strike="noStrike" kern="0" cap="none" spc="0" normalizeH="0" baseline="0" noProof="0">
                  <a:ln>
                    <a:noFill/>
                  </a:ln>
                  <a:solidFill>
                    <a:prstClr val="black"/>
                  </a:solidFill>
                  <a:effectLst/>
                  <a:uLnTx/>
                  <a:uFillTx/>
                  <a:latin typeface="Arial" charset="0"/>
                  <a:ea typeface="宋体" charset="-122"/>
                </a:rPr>
                <a:t>$</a:t>
              </a:r>
              <a:r>
                <a:rPr kumimoji="0" lang="en-US" altLang="zh-CN" sz="1600" b="1" i="0" u="none" strike="noStrike" kern="0" cap="none" spc="0" normalizeH="0" baseline="0" noProof="0">
                  <a:ln>
                    <a:noFill/>
                  </a:ln>
                  <a:solidFill>
                    <a:prstClr val="black"/>
                  </a:solidFill>
                  <a:effectLst/>
                  <a:uLnTx/>
                  <a:uFillTx/>
                  <a:latin typeface="Arial" charset="0"/>
                  <a:ea typeface="宋体" charset="-122"/>
                </a:rPr>
                <a:t>END</a:t>
              </a:r>
            </a:p>
          </p:txBody>
        </p:sp>
        <p:sp>
          <p:nvSpPr>
            <p:cNvPr id="20" name="Freeform 13">
              <a:extLst>
                <a:ext uri="{FF2B5EF4-FFF2-40B4-BE49-F238E27FC236}">
                  <a16:creationId xmlns="" xmlns:a16="http://schemas.microsoft.com/office/drawing/2014/main" id="{0E3882E3-77EA-457B-8F6C-4EC1D9750DBB}"/>
                </a:ext>
              </a:extLst>
            </p:cNvPr>
            <p:cNvSpPr>
              <a:spLocks/>
            </p:cNvSpPr>
            <p:nvPr/>
          </p:nvSpPr>
          <p:spPr bwMode="auto">
            <a:xfrm>
              <a:off x="1872" y="1392"/>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21" name="Text Box 14">
              <a:extLst>
                <a:ext uri="{FF2B5EF4-FFF2-40B4-BE49-F238E27FC236}">
                  <a16:creationId xmlns="" xmlns:a16="http://schemas.microsoft.com/office/drawing/2014/main" id="{E69553EE-C95E-4CDD-89D2-9F697BE6909A}"/>
                </a:ext>
              </a:extLst>
            </p:cNvPr>
            <p:cNvSpPr txBox="1">
              <a:spLocks noChangeArrowheads="1"/>
            </p:cNvSpPr>
            <p:nvPr/>
          </p:nvSpPr>
          <p:spPr bwMode="auto">
            <a:xfrm>
              <a:off x="2352" y="1391"/>
              <a:ext cx="948" cy="369"/>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en-US" sz="1600" b="1" i="0" u="none" strike="noStrike" kern="0" cap="none" spc="0" normalizeH="0" baseline="0" noProof="0">
                  <a:ln>
                    <a:noFill/>
                  </a:ln>
                  <a:solidFill>
                    <a:prstClr val="black"/>
                  </a:solidFill>
                  <a:effectLst/>
                  <a:uLnTx/>
                  <a:uFillTx/>
                  <a:latin typeface="Arial" charset="0"/>
                  <a:ea typeface="宋体" charset="-122"/>
                </a:rPr>
                <a:t>$</a:t>
              </a:r>
              <a:r>
                <a:rPr kumimoji="0" lang="en-US" altLang="zh-CN" sz="1600" b="1" i="0" u="none" strike="noStrike" kern="0" cap="none" spc="0" normalizeH="0" baseline="0" noProof="0">
                  <a:ln>
                    <a:noFill/>
                  </a:ln>
                  <a:solidFill>
                    <a:prstClr val="black"/>
                  </a:solidFill>
                  <a:effectLst/>
                  <a:uLnTx/>
                  <a:uFillTx/>
                  <a:latin typeface="Arial" charset="0"/>
                  <a:ea typeface="宋体" charset="-122"/>
                </a:rPr>
                <a:t>RUN</a:t>
              </a:r>
            </a:p>
          </p:txBody>
        </p:sp>
        <p:sp>
          <p:nvSpPr>
            <p:cNvPr id="22" name="Text Box 15">
              <a:extLst>
                <a:ext uri="{FF2B5EF4-FFF2-40B4-BE49-F238E27FC236}">
                  <a16:creationId xmlns="" xmlns:a16="http://schemas.microsoft.com/office/drawing/2014/main" id="{25458774-9D17-492D-ABAE-88CF4C5463ED}"/>
                </a:ext>
              </a:extLst>
            </p:cNvPr>
            <p:cNvSpPr txBox="1">
              <a:spLocks noChangeArrowheads="1"/>
            </p:cNvSpPr>
            <p:nvPr/>
          </p:nvSpPr>
          <p:spPr bwMode="auto">
            <a:xfrm>
              <a:off x="2288" y="973"/>
              <a:ext cx="2224" cy="369"/>
            </a:xfrm>
            <a:prstGeom prst="rect">
              <a:avLst/>
            </a:prstGeom>
            <a:solidFill>
              <a:srgbClr val="FFFFCC"/>
            </a:solidFill>
            <a:ln w="9525" algn="ctr">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Arial" charset="0"/>
                  <a:ea typeface="宋体" charset="-122"/>
                </a:rPr>
                <a:t>Data for program</a:t>
              </a:r>
            </a:p>
          </p:txBody>
        </p:sp>
        <p:sp>
          <p:nvSpPr>
            <p:cNvPr id="23" name="Freeform 16">
              <a:extLst>
                <a:ext uri="{FF2B5EF4-FFF2-40B4-BE49-F238E27FC236}">
                  <a16:creationId xmlns="" xmlns:a16="http://schemas.microsoft.com/office/drawing/2014/main" id="{5002A8B8-B63F-4EE2-A230-0EE76FB519C9}"/>
                </a:ext>
              </a:extLst>
            </p:cNvPr>
            <p:cNvSpPr>
              <a:spLocks/>
            </p:cNvSpPr>
            <p:nvPr/>
          </p:nvSpPr>
          <p:spPr bwMode="auto">
            <a:xfrm>
              <a:off x="1584" y="1680"/>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24" name="Text Box 17">
              <a:extLst>
                <a:ext uri="{FF2B5EF4-FFF2-40B4-BE49-F238E27FC236}">
                  <a16:creationId xmlns="" xmlns:a16="http://schemas.microsoft.com/office/drawing/2014/main" id="{F18E56C1-E94E-4BD0-BF04-3919CD79B78F}"/>
                </a:ext>
              </a:extLst>
            </p:cNvPr>
            <p:cNvSpPr txBox="1">
              <a:spLocks noChangeArrowheads="1"/>
            </p:cNvSpPr>
            <p:nvPr/>
          </p:nvSpPr>
          <p:spPr bwMode="auto">
            <a:xfrm>
              <a:off x="2016" y="1678"/>
              <a:ext cx="1125" cy="369"/>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en-US" sz="1600" b="1" i="0" u="none" strike="noStrike" kern="0" cap="none" spc="0" normalizeH="0" baseline="0" noProof="0">
                  <a:ln>
                    <a:noFill/>
                  </a:ln>
                  <a:solidFill>
                    <a:prstClr val="black"/>
                  </a:solidFill>
                  <a:effectLst/>
                  <a:uLnTx/>
                  <a:uFillTx/>
                  <a:latin typeface="Arial" charset="0"/>
                  <a:ea typeface="宋体" charset="-122"/>
                </a:rPr>
                <a:t>$</a:t>
              </a:r>
              <a:r>
                <a:rPr kumimoji="0" lang="en-US" altLang="zh-CN" sz="1600" b="1" i="0" u="none" strike="noStrike" kern="0" cap="none" spc="0" normalizeH="0" baseline="0" noProof="0">
                  <a:ln>
                    <a:noFill/>
                  </a:ln>
                  <a:solidFill>
                    <a:prstClr val="black"/>
                  </a:solidFill>
                  <a:effectLst/>
                  <a:uLnTx/>
                  <a:uFillTx/>
                  <a:latin typeface="Arial" charset="0"/>
                  <a:ea typeface="宋体" charset="-122"/>
                </a:rPr>
                <a:t>LOAD</a:t>
              </a:r>
            </a:p>
          </p:txBody>
        </p:sp>
        <p:sp>
          <p:nvSpPr>
            <p:cNvPr id="25" name="Freeform 18">
              <a:extLst>
                <a:ext uri="{FF2B5EF4-FFF2-40B4-BE49-F238E27FC236}">
                  <a16:creationId xmlns="" xmlns:a16="http://schemas.microsoft.com/office/drawing/2014/main" id="{DAB11996-F857-44DA-8097-5ADF8B284646}"/>
                </a:ext>
              </a:extLst>
            </p:cNvPr>
            <p:cNvSpPr>
              <a:spLocks/>
            </p:cNvSpPr>
            <p:nvPr/>
          </p:nvSpPr>
          <p:spPr bwMode="auto">
            <a:xfrm>
              <a:off x="1296" y="1968"/>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26" name="Freeform 19">
              <a:extLst>
                <a:ext uri="{FF2B5EF4-FFF2-40B4-BE49-F238E27FC236}">
                  <a16:creationId xmlns="" xmlns:a16="http://schemas.microsoft.com/office/drawing/2014/main" id="{4934705C-EA4E-4D11-A9AD-C0E94A67A3C1}"/>
                </a:ext>
              </a:extLst>
            </p:cNvPr>
            <p:cNvSpPr>
              <a:spLocks/>
            </p:cNvSpPr>
            <p:nvPr/>
          </p:nvSpPr>
          <p:spPr bwMode="auto">
            <a:xfrm>
              <a:off x="1200" y="2064"/>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27" name="Freeform 20">
              <a:extLst>
                <a:ext uri="{FF2B5EF4-FFF2-40B4-BE49-F238E27FC236}">
                  <a16:creationId xmlns="" xmlns:a16="http://schemas.microsoft.com/office/drawing/2014/main" id="{3E8069BF-D86B-467C-A285-F1ADE9F9BC70}"/>
                </a:ext>
              </a:extLst>
            </p:cNvPr>
            <p:cNvSpPr>
              <a:spLocks/>
            </p:cNvSpPr>
            <p:nvPr/>
          </p:nvSpPr>
          <p:spPr bwMode="auto">
            <a:xfrm>
              <a:off x="1104" y="2160"/>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ysClr val="windowText" lastClr="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28" name="Freeform 21">
              <a:extLst>
                <a:ext uri="{FF2B5EF4-FFF2-40B4-BE49-F238E27FC236}">
                  <a16:creationId xmlns="" xmlns:a16="http://schemas.microsoft.com/office/drawing/2014/main" id="{5C08A27D-55FC-4917-B9F1-2068F6F39DB3}"/>
                </a:ext>
              </a:extLst>
            </p:cNvPr>
            <p:cNvSpPr>
              <a:spLocks/>
            </p:cNvSpPr>
            <p:nvPr/>
          </p:nvSpPr>
          <p:spPr bwMode="auto">
            <a:xfrm>
              <a:off x="1008" y="2256"/>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32" name="Text Box 22">
              <a:extLst>
                <a:ext uri="{FF2B5EF4-FFF2-40B4-BE49-F238E27FC236}">
                  <a16:creationId xmlns="" xmlns:a16="http://schemas.microsoft.com/office/drawing/2014/main" id="{DA3D0357-2C3D-4644-B0BC-257BB2403784}"/>
                </a:ext>
              </a:extLst>
            </p:cNvPr>
            <p:cNvSpPr txBox="1">
              <a:spLocks noChangeArrowheads="1"/>
            </p:cNvSpPr>
            <p:nvPr/>
          </p:nvSpPr>
          <p:spPr bwMode="auto">
            <a:xfrm>
              <a:off x="1680" y="2016"/>
              <a:ext cx="2136" cy="369"/>
            </a:xfrm>
            <a:prstGeom prst="rect">
              <a:avLst/>
            </a:prstGeom>
            <a:solidFill>
              <a:srgbClr val="FFFFCC"/>
            </a:solid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Arial" charset="0"/>
                  <a:ea typeface="宋体" charset="-122"/>
                </a:rPr>
                <a:t>Fortran program</a:t>
              </a:r>
            </a:p>
          </p:txBody>
        </p:sp>
        <p:sp>
          <p:nvSpPr>
            <p:cNvPr id="33" name="Freeform 23">
              <a:extLst>
                <a:ext uri="{FF2B5EF4-FFF2-40B4-BE49-F238E27FC236}">
                  <a16:creationId xmlns="" xmlns:a16="http://schemas.microsoft.com/office/drawing/2014/main" id="{A8B111AC-88D3-43FE-A3C0-1B94067E7AC5}"/>
                </a:ext>
              </a:extLst>
            </p:cNvPr>
            <p:cNvSpPr>
              <a:spLocks/>
            </p:cNvSpPr>
            <p:nvPr/>
          </p:nvSpPr>
          <p:spPr bwMode="auto">
            <a:xfrm>
              <a:off x="912" y="2352"/>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34" name="Freeform 24">
              <a:extLst>
                <a:ext uri="{FF2B5EF4-FFF2-40B4-BE49-F238E27FC236}">
                  <a16:creationId xmlns="" xmlns:a16="http://schemas.microsoft.com/office/drawing/2014/main" id="{123C127B-65A2-4E48-96E8-B002E73F2CAC}"/>
                </a:ext>
              </a:extLst>
            </p:cNvPr>
            <p:cNvSpPr>
              <a:spLocks/>
            </p:cNvSpPr>
            <p:nvPr/>
          </p:nvSpPr>
          <p:spPr bwMode="auto">
            <a:xfrm>
              <a:off x="672" y="2592"/>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35" name="Text Box 25">
              <a:extLst>
                <a:ext uri="{FF2B5EF4-FFF2-40B4-BE49-F238E27FC236}">
                  <a16:creationId xmlns="" xmlns:a16="http://schemas.microsoft.com/office/drawing/2014/main" id="{7B32EC0E-A649-45A1-80A1-4043BC4F722C}"/>
                </a:ext>
              </a:extLst>
            </p:cNvPr>
            <p:cNvSpPr txBox="1">
              <a:spLocks noChangeArrowheads="1"/>
            </p:cNvSpPr>
            <p:nvPr/>
          </p:nvSpPr>
          <p:spPr bwMode="auto">
            <a:xfrm>
              <a:off x="1008" y="2591"/>
              <a:ext cx="1736" cy="369"/>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en-US" sz="1600" b="1" i="0" u="none" strike="noStrike" kern="0" cap="none" spc="0" normalizeH="0" baseline="0" noProof="0" dirty="0">
                  <a:ln>
                    <a:noFill/>
                  </a:ln>
                  <a:solidFill>
                    <a:prstClr val="black"/>
                  </a:solidFill>
                  <a:effectLst/>
                  <a:uLnTx/>
                  <a:uFillTx/>
                  <a:latin typeface="Arial" charset="0"/>
                  <a:ea typeface="宋体" charset="-122"/>
                </a:rPr>
                <a:t>$</a:t>
              </a:r>
              <a:r>
                <a:rPr kumimoji="0" lang="en-US" altLang="zh-CN" sz="1600" b="1" i="0" u="none" strike="noStrike" kern="0" cap="none" spc="0" normalizeH="0" baseline="0" noProof="0" dirty="0">
                  <a:ln>
                    <a:noFill/>
                  </a:ln>
                  <a:solidFill>
                    <a:prstClr val="black"/>
                  </a:solidFill>
                  <a:effectLst/>
                  <a:uLnTx/>
                  <a:uFillTx/>
                  <a:latin typeface="Arial" charset="0"/>
                  <a:ea typeface="宋体" charset="-122"/>
                </a:rPr>
                <a:t>FORTRAN</a:t>
              </a:r>
              <a:r>
                <a:rPr kumimoji="0" lang="en-US" altLang="zh-CN" sz="1400" b="1" i="0" u="none" strike="noStrike" kern="0" cap="none" spc="0" normalizeH="0" baseline="0" noProof="0" dirty="0">
                  <a:ln>
                    <a:noFill/>
                  </a:ln>
                  <a:solidFill>
                    <a:prstClr val="black"/>
                  </a:solidFill>
                  <a:effectLst/>
                  <a:uLnTx/>
                  <a:uFillTx/>
                  <a:latin typeface="Arial" charset="0"/>
                  <a:ea typeface="宋体" charset="-122"/>
                </a:rPr>
                <a:t> </a:t>
              </a:r>
              <a:endParaRPr kumimoji="0" lang="en-US" altLang="zh-CN" sz="1600" b="1" i="0" u="none" strike="noStrike" kern="0" cap="none" spc="0" normalizeH="0" baseline="0" noProof="0" dirty="0">
                <a:ln>
                  <a:noFill/>
                </a:ln>
                <a:solidFill>
                  <a:prstClr val="black"/>
                </a:solidFill>
                <a:effectLst/>
                <a:uLnTx/>
                <a:uFillTx/>
                <a:latin typeface="Arial" charset="0"/>
                <a:ea typeface="宋体" charset="-122"/>
              </a:endParaRPr>
            </a:p>
          </p:txBody>
        </p:sp>
        <p:sp>
          <p:nvSpPr>
            <p:cNvPr id="36" name="Freeform 26">
              <a:extLst>
                <a:ext uri="{FF2B5EF4-FFF2-40B4-BE49-F238E27FC236}">
                  <a16:creationId xmlns="" xmlns:a16="http://schemas.microsoft.com/office/drawing/2014/main" id="{0CB874CA-028B-4AD6-AB2B-C75099770A10}"/>
                </a:ext>
              </a:extLst>
            </p:cNvPr>
            <p:cNvSpPr>
              <a:spLocks/>
            </p:cNvSpPr>
            <p:nvPr/>
          </p:nvSpPr>
          <p:spPr bwMode="auto">
            <a:xfrm>
              <a:off x="336" y="2880"/>
              <a:ext cx="2256" cy="816"/>
            </a:xfrm>
            <a:custGeom>
              <a:avLst/>
              <a:gdLst>
                <a:gd name="T0" fmla="*/ 45684 w 1728"/>
                <a:gd name="T1" fmla="*/ 816 h 816"/>
                <a:gd name="T2" fmla="*/ 273971 w 1728"/>
                <a:gd name="T3" fmla="*/ 816 h 816"/>
                <a:gd name="T4" fmla="*/ 273971 w 1728"/>
                <a:gd name="T5" fmla="*/ 0 h 816"/>
                <a:gd name="T6" fmla="*/ 38039 w 1728"/>
                <a:gd name="T7" fmla="*/ 0 h 816"/>
                <a:gd name="T8" fmla="*/ 0 w 1728"/>
                <a:gd name="T9" fmla="*/ 192 h 816"/>
                <a:gd name="T10" fmla="*/ 0 w 1728"/>
                <a:gd name="T11" fmla="*/ 816 h 816"/>
                <a:gd name="T12" fmla="*/ 68474 w 1728"/>
                <a:gd name="T13" fmla="*/ 816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charset="0"/>
                <a:ea typeface="宋体" charset="-122"/>
              </a:endParaRPr>
            </a:p>
          </p:txBody>
        </p:sp>
        <p:sp>
          <p:nvSpPr>
            <p:cNvPr id="37" name="Text Box 27">
              <a:extLst>
                <a:ext uri="{FF2B5EF4-FFF2-40B4-BE49-F238E27FC236}">
                  <a16:creationId xmlns="" xmlns:a16="http://schemas.microsoft.com/office/drawing/2014/main" id="{30B4CFC2-DEFA-4D06-B510-8EAE1260A01C}"/>
                </a:ext>
              </a:extLst>
            </p:cNvPr>
            <p:cNvSpPr txBox="1">
              <a:spLocks noChangeArrowheads="1"/>
            </p:cNvSpPr>
            <p:nvPr/>
          </p:nvSpPr>
          <p:spPr bwMode="auto">
            <a:xfrm>
              <a:off x="672" y="2878"/>
              <a:ext cx="2372" cy="671"/>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en-US" sz="1600" b="1" i="0" u="none" strike="noStrike" kern="0" cap="none" spc="0" normalizeH="0" baseline="0" noProof="0">
                  <a:ln>
                    <a:noFill/>
                  </a:ln>
                  <a:solidFill>
                    <a:prstClr val="black"/>
                  </a:solidFill>
                  <a:effectLst/>
                  <a:uLnTx/>
                  <a:uFillTx/>
                  <a:latin typeface="Arial" charset="0"/>
                  <a:ea typeface="宋体" charset="-122"/>
                </a:rPr>
                <a:t>$</a:t>
              </a:r>
              <a:r>
                <a:rPr kumimoji="0" lang="en-US" altLang="zh-CN" sz="1600" b="1" i="0" u="none" strike="noStrike" kern="0" cap="none" spc="0" normalizeH="0" baseline="0" noProof="0">
                  <a:ln>
                    <a:noFill/>
                  </a:ln>
                  <a:solidFill>
                    <a:prstClr val="black"/>
                  </a:solidFill>
                  <a:effectLst/>
                  <a:uLnTx/>
                  <a:uFillTx/>
                  <a:latin typeface="Arial" charset="0"/>
                  <a:ea typeface="宋体" charset="-122"/>
                </a:rPr>
                <a:t>JOB, 10,429754</a:t>
              </a:r>
              <a:r>
                <a:rPr kumimoji="0" lang="en-US" altLang="zh-CN" sz="1400" b="1" i="0" u="none" strike="noStrike" kern="0" cap="none" spc="0" normalizeH="0" baseline="0" noProof="0">
                  <a:ln>
                    <a:noFill/>
                  </a:ln>
                  <a:solidFill>
                    <a:prstClr val="black"/>
                  </a:solidFill>
                  <a:effectLst/>
                  <a:uLnTx/>
                  <a:uFillTx/>
                  <a:latin typeface="Arial" charset="0"/>
                  <a:ea typeface="宋体" charset="-122"/>
                </a:rPr>
                <a:t>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Arial" charset="0"/>
                  <a:ea typeface="宋体" charset="-122"/>
                </a:rPr>
                <a:t>Cherry Chen</a:t>
              </a:r>
              <a:r>
                <a:rPr kumimoji="0" lang="en-US" altLang="zh-CN" sz="1400" b="1" i="0" u="none" strike="noStrike" kern="0" cap="none" spc="0" normalizeH="0" baseline="0" noProof="0">
                  <a:ln>
                    <a:noFill/>
                  </a:ln>
                  <a:solidFill>
                    <a:prstClr val="black"/>
                  </a:solidFill>
                  <a:effectLst/>
                  <a:uLnTx/>
                  <a:uFillTx/>
                  <a:latin typeface="Arial" charset="0"/>
                  <a:ea typeface="宋体" charset="-122"/>
                </a:rPr>
                <a:t> </a:t>
              </a:r>
              <a:endParaRPr kumimoji="0" lang="en-US" altLang="zh-CN" sz="1600" b="1" i="0" u="none" strike="noStrike" kern="0" cap="none" spc="0" normalizeH="0" baseline="0" noProof="0">
                <a:ln>
                  <a:noFill/>
                </a:ln>
                <a:solidFill>
                  <a:prstClr val="black"/>
                </a:solidFill>
                <a:effectLst/>
                <a:uLnTx/>
                <a:uFillTx/>
                <a:latin typeface="Arial" charset="0"/>
                <a:ea typeface="宋体" charset="-122"/>
              </a:endParaRPr>
            </a:p>
          </p:txBody>
        </p:sp>
      </p:grpSp>
      <p:pic>
        <p:nvPicPr>
          <p:cNvPr id="38" name="图片 37"/>
          <p:cNvPicPr>
            <a:picLocks noChangeAspect="1"/>
          </p:cNvPicPr>
          <p:nvPr/>
        </p:nvPicPr>
        <p:blipFill>
          <a:blip r:embed="rId2">
            <a:extLst>
              <a:ext uri="{BEBA8EAE-BF5A-486C-A8C5-ECC9F3942E4B}">
                <a14:imgProps xmlns:a14="http://schemas.microsoft.com/office/drawing/2010/main">
                  <a14:imgLayer r:embed="rId3">
                    <a14:imgEffect>
                      <a14:backgroundRemoval t="2850" b="97668" l="10000" r="90000"/>
                    </a14:imgEffect>
                  </a14:imgLayer>
                </a14:imgProps>
              </a:ext>
            </a:extLst>
          </a:blip>
          <a:stretch>
            <a:fillRect/>
          </a:stretch>
        </p:blipFill>
        <p:spPr>
          <a:xfrm>
            <a:off x="4750550" y="1918339"/>
            <a:ext cx="2661074" cy="2054349"/>
          </a:xfrm>
          <a:prstGeom prst="rect">
            <a:avLst/>
          </a:prstGeom>
        </p:spPr>
      </p:pic>
      <p:pic>
        <p:nvPicPr>
          <p:cNvPr id="39" name="图片 38"/>
          <p:cNvPicPr>
            <a:picLocks noChangeAspect="1"/>
          </p:cNvPicPr>
          <p:nvPr/>
        </p:nvPicPr>
        <p:blipFill>
          <a:blip r:embed="rId4">
            <a:extLst>
              <a:ext uri="{BEBA8EAE-BF5A-486C-A8C5-ECC9F3942E4B}">
                <a14:imgProps xmlns:a14="http://schemas.microsoft.com/office/drawing/2010/main">
                  <a14:imgLayer r:embed="rId5">
                    <a14:imgEffect>
                      <a14:backgroundRemoval t="0" b="90000" l="10000" r="90000">
                        <a14:foregroundMark x1="33556" y1="47879" x2="33556" y2="47879"/>
                        <a14:foregroundMark x1="27556" y1="40000" x2="38444" y2="51212"/>
                        <a14:foregroundMark x1="36889" y1="40909" x2="44222" y2="39091"/>
                        <a14:foregroundMark x1="26000" y1="42121" x2="23556" y2="55152"/>
                        <a14:foregroundMark x1="22000" y1="49697" x2="19556" y2="59091"/>
                        <a14:foregroundMark x1="55111" y1="49091" x2="52000" y2="64848"/>
                        <a14:foregroundMark x1="62667" y1="19091" x2="58222" y2="38485"/>
                      </a14:backgroundRemoval>
                    </a14:imgEffect>
                  </a14:imgLayer>
                </a14:imgProps>
              </a:ext>
            </a:extLst>
          </a:blip>
          <a:stretch>
            <a:fillRect/>
          </a:stretch>
        </p:blipFill>
        <p:spPr>
          <a:xfrm>
            <a:off x="3862715" y="2362045"/>
            <a:ext cx="2286343" cy="1145442"/>
          </a:xfrm>
          <a:prstGeom prst="rect">
            <a:avLst/>
          </a:prstGeom>
        </p:spPr>
      </p:pic>
      <p:pic>
        <p:nvPicPr>
          <p:cNvPr id="40" name="图片 39"/>
          <p:cNvPicPr>
            <a:picLocks noChangeAspect="1"/>
          </p:cNvPicPr>
          <p:nvPr/>
        </p:nvPicPr>
        <p:blipFill>
          <a:blip r:embed="rId6"/>
          <a:stretch>
            <a:fillRect/>
          </a:stretch>
        </p:blipFill>
        <p:spPr>
          <a:xfrm>
            <a:off x="3066870" y="4487023"/>
            <a:ext cx="2389839" cy="1579001"/>
          </a:xfrm>
          <a:prstGeom prst="rect">
            <a:avLst/>
          </a:prstGeom>
        </p:spPr>
      </p:pic>
      <p:pic>
        <p:nvPicPr>
          <p:cNvPr id="41" name="图片 40"/>
          <p:cNvPicPr>
            <a:picLocks noChangeAspect="1"/>
          </p:cNvPicPr>
          <p:nvPr/>
        </p:nvPicPr>
        <p:blipFill>
          <a:blip r:embed="rId7"/>
          <a:stretch>
            <a:fillRect/>
          </a:stretch>
        </p:blipFill>
        <p:spPr>
          <a:xfrm>
            <a:off x="6149058" y="4625054"/>
            <a:ext cx="2822693" cy="1469263"/>
          </a:xfrm>
          <a:prstGeom prst="rect">
            <a:avLst/>
          </a:prstGeom>
        </p:spPr>
      </p:pic>
      <p:sp>
        <p:nvSpPr>
          <p:cNvPr id="42" name="右箭头 41"/>
          <p:cNvSpPr/>
          <p:nvPr/>
        </p:nvSpPr>
        <p:spPr>
          <a:xfrm>
            <a:off x="2730811" y="4918452"/>
            <a:ext cx="431298" cy="57103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3" name="右箭头 42"/>
          <p:cNvSpPr/>
          <p:nvPr/>
        </p:nvSpPr>
        <p:spPr>
          <a:xfrm>
            <a:off x="5337726" y="4965586"/>
            <a:ext cx="431298" cy="57103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778751" y="6053155"/>
            <a:ext cx="4033907" cy="400110"/>
          </a:xfrm>
          <a:prstGeom prst="rect">
            <a:avLst/>
          </a:prstGeom>
          <a:noFill/>
        </p:spPr>
        <p:txBody>
          <a:bodyPr wrap="square" rtlCol="0">
            <a:spAutoFit/>
          </a:bodyPr>
          <a:lstStyle/>
          <a:p>
            <a:r>
              <a:rPr lang="zh-CN" altLang="en-US" sz="2000" b="1" dirty="0" smtClean="0">
                <a:solidFill>
                  <a:schemeClr val="tx1"/>
                </a:solidFill>
                <a:latin typeface="华文楷体" panose="02010600040101010101" pitchFamily="2" charset="-122"/>
                <a:ea typeface="华文楷体" panose="02010600040101010101" pitchFamily="2" charset="-122"/>
              </a:rPr>
              <a:t>收容阶段：后备状态</a:t>
            </a:r>
            <a:endParaRPr lang="zh-CN" altLang="en-US" sz="2000" b="1" dirty="0">
              <a:solidFill>
                <a:schemeClr val="tx1"/>
              </a:solidFill>
              <a:latin typeface="华文楷体" panose="02010600040101010101" pitchFamily="2" charset="-122"/>
              <a:ea typeface="华文楷体" panose="02010600040101010101" pitchFamily="2" charset="-122"/>
            </a:endParaRPr>
          </a:p>
        </p:txBody>
      </p:sp>
      <p:cxnSp>
        <p:nvCxnSpPr>
          <p:cNvPr id="47" name="直接箭头连接符 46"/>
          <p:cNvCxnSpPr/>
          <p:nvPr/>
        </p:nvCxnSpPr>
        <p:spPr>
          <a:xfrm>
            <a:off x="3862715" y="3238368"/>
            <a:ext cx="8878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2964704" y="4560235"/>
            <a:ext cx="1087995" cy="304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华文楷体" panose="02010600040101010101" pitchFamily="2" charset="-122"/>
                <a:ea typeface="华文楷体" panose="02010600040101010101" pitchFamily="2" charset="-122"/>
              </a:rPr>
              <a:t>程序</a:t>
            </a:r>
            <a:r>
              <a:rPr lang="en-US" altLang="zh-CN" sz="1400" dirty="0" smtClean="0">
                <a:latin typeface="华文楷体" panose="02010600040101010101" pitchFamily="2" charset="-122"/>
                <a:ea typeface="华文楷体" panose="02010600040101010101" pitchFamily="2" charset="-122"/>
              </a:rPr>
              <a:t>+</a:t>
            </a:r>
            <a:r>
              <a:rPr lang="zh-CN" altLang="en-US" sz="1400" dirty="0" smtClean="0">
                <a:latin typeface="华文楷体" panose="02010600040101010101" pitchFamily="2" charset="-122"/>
                <a:ea typeface="华文楷体" panose="02010600040101010101" pitchFamily="2" charset="-122"/>
              </a:rPr>
              <a:t>数据</a:t>
            </a:r>
            <a:endParaRPr lang="zh-CN" altLang="en-US" sz="1400" dirty="0">
              <a:latin typeface="华文楷体" panose="02010600040101010101" pitchFamily="2" charset="-122"/>
              <a:ea typeface="华文楷体" panose="02010600040101010101" pitchFamily="2" charset="-122"/>
            </a:endParaRPr>
          </a:p>
        </p:txBody>
      </p:sp>
      <p:sp>
        <p:nvSpPr>
          <p:cNvPr id="49" name="圆角矩形 48"/>
          <p:cNvSpPr/>
          <p:nvPr/>
        </p:nvSpPr>
        <p:spPr>
          <a:xfrm>
            <a:off x="3767100" y="3311581"/>
            <a:ext cx="1161681" cy="2567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华文楷体" panose="02010600040101010101" pitchFamily="2" charset="-122"/>
                <a:ea typeface="华文楷体" panose="02010600040101010101" pitchFamily="2" charset="-122"/>
              </a:rPr>
              <a:t>作业说明书</a:t>
            </a:r>
            <a:endParaRPr lang="zh-CN" altLang="en-US" sz="1400" dirty="0">
              <a:latin typeface="华文楷体" panose="02010600040101010101" pitchFamily="2" charset="-122"/>
              <a:ea typeface="华文楷体" panose="02010600040101010101" pitchFamily="2" charset="-122"/>
            </a:endParaRPr>
          </a:p>
        </p:txBody>
      </p:sp>
      <p:cxnSp>
        <p:nvCxnSpPr>
          <p:cNvPr id="50" name="直接箭头连接符 49"/>
          <p:cNvCxnSpPr/>
          <p:nvPr/>
        </p:nvCxnSpPr>
        <p:spPr>
          <a:xfrm>
            <a:off x="5337726" y="3817660"/>
            <a:ext cx="0" cy="7934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7399471" y="4505112"/>
            <a:ext cx="1087995" cy="304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华文楷体" panose="02010600040101010101" pitchFamily="2" charset="-122"/>
                <a:ea typeface="华文楷体" panose="02010600040101010101" pitchFamily="2" charset="-122"/>
              </a:rPr>
              <a:t>进程</a:t>
            </a:r>
            <a:endParaRPr lang="zh-CN" altLang="en-US" sz="1400" dirty="0">
              <a:latin typeface="华文楷体" panose="02010600040101010101" pitchFamily="2" charset="-122"/>
              <a:ea typeface="华文楷体" panose="02010600040101010101" pitchFamily="2" charset="-122"/>
            </a:endParaRPr>
          </a:p>
        </p:txBody>
      </p:sp>
      <p:cxnSp>
        <p:nvCxnSpPr>
          <p:cNvPr id="53" name="直接箭头连接符 52"/>
          <p:cNvCxnSpPr/>
          <p:nvPr/>
        </p:nvCxnSpPr>
        <p:spPr>
          <a:xfrm flipH="1" flipV="1">
            <a:off x="6149058" y="3650994"/>
            <a:ext cx="1323178" cy="11085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5492153" y="6094317"/>
            <a:ext cx="4033907" cy="400110"/>
          </a:xfrm>
          <a:prstGeom prst="rect">
            <a:avLst/>
          </a:prstGeom>
          <a:noFill/>
        </p:spPr>
        <p:txBody>
          <a:bodyPr wrap="square" rtlCol="0">
            <a:spAutoFit/>
          </a:bodyPr>
          <a:lstStyle/>
          <a:p>
            <a:r>
              <a:rPr lang="zh-CN" altLang="en-US" sz="2000" b="1" dirty="0">
                <a:solidFill>
                  <a:schemeClr val="tx1"/>
                </a:solidFill>
                <a:latin typeface="华文楷体" panose="02010600040101010101" pitchFamily="2" charset="-122"/>
                <a:ea typeface="华文楷体" panose="02010600040101010101" pitchFamily="2" charset="-122"/>
              </a:rPr>
              <a:t>运行</a:t>
            </a:r>
            <a:r>
              <a:rPr lang="zh-CN" altLang="en-US" sz="2000" b="1" dirty="0" smtClean="0">
                <a:solidFill>
                  <a:schemeClr val="tx1"/>
                </a:solidFill>
                <a:latin typeface="华文楷体" panose="02010600040101010101" pitchFamily="2" charset="-122"/>
                <a:ea typeface="华文楷体" panose="02010600040101010101" pitchFamily="2" charset="-122"/>
              </a:rPr>
              <a:t>阶段：运行状态</a:t>
            </a:r>
            <a:endParaRPr lang="zh-CN" altLang="en-US" sz="2000" b="1" dirty="0">
              <a:solidFill>
                <a:schemeClr val="tx1"/>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8"/>
          <a:stretch>
            <a:fillRect/>
          </a:stretch>
        </p:blipFill>
        <p:spPr>
          <a:xfrm>
            <a:off x="7540459" y="2166282"/>
            <a:ext cx="1415373" cy="793990"/>
          </a:xfrm>
          <a:prstGeom prst="rect">
            <a:avLst/>
          </a:prstGeom>
        </p:spPr>
      </p:pic>
      <p:cxnSp>
        <p:nvCxnSpPr>
          <p:cNvPr id="56" name="直接箭头连接符 55"/>
          <p:cNvCxnSpPr/>
          <p:nvPr/>
        </p:nvCxnSpPr>
        <p:spPr>
          <a:xfrm flipH="1" flipV="1">
            <a:off x="7632326" y="3017485"/>
            <a:ext cx="61267" cy="150822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7436995" y="3292354"/>
            <a:ext cx="2150401" cy="707886"/>
          </a:xfrm>
          <a:prstGeom prst="rect">
            <a:avLst/>
          </a:prstGeom>
          <a:noFill/>
        </p:spPr>
        <p:txBody>
          <a:bodyPr wrap="square" rtlCol="0">
            <a:spAutoFit/>
          </a:bodyPr>
          <a:lstStyle/>
          <a:p>
            <a:r>
              <a:rPr lang="zh-CN" altLang="en-US" sz="2000" b="1" dirty="0" smtClean="0">
                <a:solidFill>
                  <a:schemeClr val="tx1"/>
                </a:solidFill>
                <a:latin typeface="华文楷体" panose="02010600040101010101" pitchFamily="2" charset="-122"/>
                <a:ea typeface="华文楷体" panose="02010600040101010101" pitchFamily="2" charset="-122"/>
              </a:rPr>
              <a:t>完成阶段：</a:t>
            </a:r>
            <a:endParaRPr lang="en-US" altLang="zh-CN" sz="2000" b="1" dirty="0" smtClean="0">
              <a:solidFill>
                <a:schemeClr val="tx1"/>
              </a:solidFill>
              <a:latin typeface="华文楷体" panose="02010600040101010101" pitchFamily="2" charset="-122"/>
              <a:ea typeface="华文楷体" panose="02010600040101010101" pitchFamily="2" charset="-122"/>
            </a:endParaRPr>
          </a:p>
          <a:p>
            <a:r>
              <a:rPr lang="zh-CN" altLang="en-US" sz="2000" b="1" dirty="0" smtClean="0">
                <a:solidFill>
                  <a:schemeClr val="tx1"/>
                </a:solidFill>
                <a:latin typeface="华文楷体" panose="02010600040101010101" pitchFamily="2" charset="-122"/>
                <a:ea typeface="华文楷体" panose="02010600040101010101" pitchFamily="2" charset="-122"/>
              </a:rPr>
              <a:t>完成状态</a:t>
            </a:r>
            <a:endParaRPr lang="zh-CN" altLang="en-US" sz="2000" b="1" dirty="0">
              <a:solidFill>
                <a:schemeClr val="tx1"/>
              </a:solidFill>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8092054" y="2009834"/>
            <a:ext cx="1121376" cy="1092220"/>
          </a:xfrm>
          <a:prstGeom prst="rect">
            <a:avLst/>
          </a:prstGeom>
        </p:spPr>
      </p:pic>
      <p:sp>
        <p:nvSpPr>
          <p:cNvPr id="51" name="矩形 50"/>
          <p:cNvSpPr/>
          <p:nvPr/>
        </p:nvSpPr>
        <p:spPr>
          <a:xfrm>
            <a:off x="11759" y="29489"/>
            <a:ext cx="7728593"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45493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bg1"/>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29" name="Rectangle 8">
            <a:extLst>
              <a:ext uri="{FF2B5EF4-FFF2-40B4-BE49-F238E27FC236}">
                <a16:creationId xmlns="" xmlns:a16="http://schemas.microsoft.com/office/drawing/2014/main" id="{02FE50CD-B788-49A0-958E-98A48F869733}"/>
              </a:ext>
            </a:extLst>
          </p:cNvPr>
          <p:cNvSpPr>
            <a:spLocks noChangeArrowheads="1"/>
          </p:cNvSpPr>
          <p:nvPr/>
        </p:nvSpPr>
        <p:spPr bwMode="auto">
          <a:xfrm>
            <a:off x="11759" y="2492896"/>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处理机系统中的作业</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30" name="Rectangle 8">
            <a:extLst>
              <a:ext uri="{FF2B5EF4-FFF2-40B4-BE49-F238E27FC236}">
                <a16:creationId xmlns="" xmlns:a16="http://schemas.microsoft.com/office/drawing/2014/main" id="{DC5E7BA2-CC44-48F7-89E5-089B4DD9B906}"/>
              </a:ext>
            </a:extLst>
          </p:cNvPr>
          <p:cNvSpPr>
            <a:spLocks noChangeArrowheads="1"/>
          </p:cNvSpPr>
          <p:nvPr/>
        </p:nvSpPr>
        <p:spPr bwMode="auto">
          <a:xfrm>
            <a:off x="11759" y="3116356"/>
            <a:ext cx="2904057" cy="644162"/>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rgbClr val="FF0000"/>
                </a:solidFill>
                <a:latin typeface="黑体" pitchFamily="2" charset="-122"/>
                <a:ea typeface="黑体" pitchFamily="2" charset="-122"/>
              </a:rPr>
              <a:t>作业调度的主要任务</a:t>
            </a:r>
            <a:endPar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31" name="Rectangle 7">
            <a:extLst>
              <a:ext uri="{FF2B5EF4-FFF2-40B4-BE49-F238E27FC236}">
                <a16:creationId xmlns="" xmlns:a16="http://schemas.microsoft.com/office/drawing/2014/main" id="{B4C28171-FCFB-4F96-B66C-E88909FD878E}"/>
              </a:ext>
            </a:extLst>
          </p:cNvPr>
          <p:cNvSpPr>
            <a:spLocks noChangeArrowheads="1"/>
          </p:cNvSpPr>
          <p:nvPr/>
        </p:nvSpPr>
        <p:spPr bwMode="auto">
          <a:xfrm>
            <a:off x="11759" y="376051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作业调度算法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pic>
        <p:nvPicPr>
          <p:cNvPr id="5" name="图片 4"/>
          <p:cNvPicPr>
            <a:picLocks noChangeAspect="1"/>
          </p:cNvPicPr>
          <p:nvPr/>
        </p:nvPicPr>
        <p:blipFill>
          <a:blip r:embed="rId2"/>
          <a:stretch>
            <a:fillRect/>
          </a:stretch>
        </p:blipFill>
        <p:spPr>
          <a:xfrm>
            <a:off x="3203848" y="3772728"/>
            <a:ext cx="5612300" cy="2682434"/>
          </a:xfrm>
          <a:prstGeom prst="rect">
            <a:avLst/>
          </a:prstGeom>
          <a:noFill/>
          <a:ln>
            <a:solidFill>
              <a:schemeClr val="tx1"/>
            </a:solidFill>
          </a:ln>
        </p:spPr>
      </p:pic>
      <p:pic>
        <p:nvPicPr>
          <p:cNvPr id="13" name="图片 12"/>
          <p:cNvPicPr>
            <a:picLocks noChangeAspect="1"/>
          </p:cNvPicPr>
          <p:nvPr/>
        </p:nvPicPr>
        <p:blipFill>
          <a:blip r:embed="rId3"/>
          <a:stretch>
            <a:fillRect/>
          </a:stretch>
        </p:blipFill>
        <p:spPr>
          <a:xfrm>
            <a:off x="2915883" y="1642627"/>
            <a:ext cx="2286198" cy="1658256"/>
          </a:xfrm>
          <a:prstGeom prst="rect">
            <a:avLst/>
          </a:prstGeom>
        </p:spPr>
      </p:pic>
      <p:pic>
        <p:nvPicPr>
          <p:cNvPr id="14" name="Picture 2">
            <a:extLst>
              <a:ext uri="{FF2B5EF4-FFF2-40B4-BE49-F238E27FC236}">
                <a16:creationId xmlns="" xmlns:a16="http://schemas.microsoft.com/office/drawing/2014/main" id="{A4B95104-D675-45E6-835A-F724258F9B34}"/>
              </a:ext>
            </a:extLst>
          </p:cNvPr>
          <p:cNvPicPr>
            <a:picLocks noChangeAspect="1" noChangeArrowheads="1"/>
          </p:cNvPicPr>
          <p:nvPr/>
        </p:nvPicPr>
        <p:blipFill>
          <a:blip r:embed="rId4"/>
          <a:srcRect/>
          <a:stretch>
            <a:fillRect/>
          </a:stretch>
        </p:blipFill>
        <p:spPr bwMode="auto">
          <a:xfrm>
            <a:off x="5076056" y="1019962"/>
            <a:ext cx="3740092" cy="2484956"/>
          </a:xfrm>
          <a:prstGeom prst="rect">
            <a:avLst/>
          </a:prstGeom>
          <a:noFill/>
          <a:ln w="9525">
            <a:noFill/>
            <a:miter lim="800000"/>
            <a:headEnd/>
            <a:tailEnd/>
          </a:ln>
          <a:effectLst/>
        </p:spPr>
      </p:pic>
    </p:spTree>
    <p:extLst>
      <p:ext uri="{BB962C8B-B14F-4D97-AF65-F5344CB8AC3E}">
        <p14:creationId xmlns:p14="http://schemas.microsoft.com/office/powerpoint/2010/main" val="24623159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bg1"/>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29" name="Rectangle 8">
            <a:extLst>
              <a:ext uri="{FF2B5EF4-FFF2-40B4-BE49-F238E27FC236}">
                <a16:creationId xmlns="" xmlns:a16="http://schemas.microsoft.com/office/drawing/2014/main" id="{02FE50CD-B788-49A0-958E-98A48F86973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处理机系统中的作业</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30" name="Rectangle 8">
            <a:extLst>
              <a:ext uri="{FF2B5EF4-FFF2-40B4-BE49-F238E27FC236}">
                <a16:creationId xmlns="" xmlns:a16="http://schemas.microsoft.com/office/drawing/2014/main" id="{DC5E7BA2-CC44-48F7-89E5-089B4DD9B906}"/>
              </a:ext>
            </a:extLst>
          </p:cNvPr>
          <p:cNvSpPr>
            <a:spLocks noChangeArrowheads="1"/>
          </p:cNvSpPr>
          <p:nvPr/>
        </p:nvSpPr>
        <p:spPr bwMode="auto">
          <a:xfrm>
            <a:off x="11759" y="3504918"/>
            <a:ext cx="2904057" cy="644162"/>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作业调度的主要任务</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sp>
        <p:nvSpPr>
          <p:cNvPr id="31" name="Rectangle 7">
            <a:extLst>
              <a:ext uri="{FF2B5EF4-FFF2-40B4-BE49-F238E27FC236}">
                <a16:creationId xmlns="" xmlns:a16="http://schemas.microsoft.com/office/drawing/2014/main" id="{B4C28171-FCFB-4F96-B66C-E88909FD878E}"/>
              </a:ext>
            </a:extLst>
          </p:cNvPr>
          <p:cNvSpPr>
            <a:spLocks noChangeArrowheads="1"/>
          </p:cNvSpPr>
          <p:nvPr/>
        </p:nvSpPr>
        <p:spPr bwMode="auto">
          <a:xfrm>
            <a:off x="11759" y="4149080"/>
            <a:ext cx="2904057" cy="62346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rgbClr val="FF0000"/>
                </a:solidFill>
                <a:latin typeface="黑体" pitchFamily="2" charset="-122"/>
                <a:ea typeface="黑体" pitchFamily="2" charset="-122"/>
              </a:rPr>
              <a:t>作业调度算法</a:t>
            </a:r>
            <a:endPar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7" name="Rectangle 2">
            <a:extLst>
              <a:ext uri="{FF2B5EF4-FFF2-40B4-BE49-F238E27FC236}">
                <a16:creationId xmlns="" xmlns:a16="http://schemas.microsoft.com/office/drawing/2014/main" id="{EFFACDAF-A850-4BE8-B2A4-60773F2B0B6F}"/>
              </a:ext>
            </a:extLst>
          </p:cNvPr>
          <p:cNvSpPr>
            <a:spLocks noGrp="1" noChangeArrowheads="1"/>
          </p:cNvSpPr>
          <p:nvPr>
            <p:ph type="title"/>
          </p:nvPr>
        </p:nvSpPr>
        <p:spPr>
          <a:xfrm>
            <a:off x="2958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0" name="Rectangle 2">
            <a:extLst>
              <a:ext uri="{FF2B5EF4-FFF2-40B4-BE49-F238E27FC236}">
                <a16:creationId xmlns="" xmlns:a16="http://schemas.microsoft.com/office/drawing/2014/main" id="{F3E86B2B-0129-40F2-8827-FDEC7BF77400}"/>
              </a:ext>
            </a:extLst>
          </p:cNvPr>
          <p:cNvSpPr txBox="1">
            <a:spLocks noChangeArrowheads="1"/>
          </p:cNvSpPr>
          <p:nvPr/>
        </p:nvSpPr>
        <p:spPr bwMode="auto">
          <a:xfrm>
            <a:off x="3131840" y="1543148"/>
            <a:ext cx="4464496" cy="504056"/>
          </a:xfrm>
          <a:prstGeom prst="rect">
            <a:avLst/>
          </a:prstGeom>
          <a:solidFill>
            <a:sysClr val="window" lastClr="FFFFFF"/>
          </a:solidFill>
          <a:ln w="25400" cap="flat" cmpd="sng" algn="ctr">
            <a:solidFill>
              <a:srgbClr val="CF6DA4"/>
            </a:solidFill>
            <a:prstDash val="solid"/>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6600"/>
                </a:solidFill>
                <a:effectLst/>
                <a:uLnTx/>
                <a:uFillTx/>
                <a:latin typeface="黑体" pitchFamily="2" charset="-122"/>
                <a:ea typeface="黑体" pitchFamily="2" charset="-122"/>
                <a:cs typeface="+mn-cs"/>
              </a:rPr>
              <a:t>First-come First-</a:t>
            </a:r>
            <a:r>
              <a:rPr kumimoji="0" lang="en-US" altLang="zh-CN" b="0" i="0" u="none" strike="noStrike" kern="0" cap="none" spc="0" normalizeH="0" baseline="0" noProof="0" dirty="0" err="1">
                <a:ln>
                  <a:noFill/>
                </a:ln>
                <a:solidFill>
                  <a:srgbClr val="006600"/>
                </a:solidFill>
                <a:effectLst/>
                <a:uLnTx/>
                <a:uFillTx/>
                <a:latin typeface="黑体" pitchFamily="2" charset="-122"/>
                <a:ea typeface="黑体" pitchFamily="2" charset="-122"/>
                <a:cs typeface="+mn-cs"/>
              </a:rPr>
              <a:t>served,FCFS</a:t>
            </a:r>
            <a:endParaRPr kumimoji="0" lang="zh-CN" altLang="en-US" b="1" i="0" u="none" strike="noStrike" kern="0" cap="none" spc="0" normalizeH="0" baseline="0" noProof="0" dirty="0">
              <a:ln>
                <a:noFill/>
              </a:ln>
              <a:solidFill>
                <a:srgbClr val="006600"/>
              </a:solidFill>
              <a:effectLst/>
              <a:uLnTx/>
              <a:uFillTx/>
              <a:latin typeface="Arial"/>
              <a:ea typeface="黑体" pitchFamily="2" charset="-122"/>
              <a:cs typeface="+mn-cs"/>
            </a:endParaRPr>
          </a:p>
        </p:txBody>
      </p:sp>
      <p:sp>
        <p:nvSpPr>
          <p:cNvPr id="12" name="Rectangle 3">
            <a:extLst>
              <a:ext uri="{FF2B5EF4-FFF2-40B4-BE49-F238E27FC236}">
                <a16:creationId xmlns="" xmlns:a16="http://schemas.microsoft.com/office/drawing/2014/main" id="{CD8DED8B-040C-4596-8A0A-BB70F2941FCD}"/>
              </a:ext>
            </a:extLst>
          </p:cNvPr>
          <p:cNvSpPr txBox="1">
            <a:spLocks noChangeArrowheads="1"/>
          </p:cNvSpPr>
          <p:nvPr/>
        </p:nvSpPr>
        <p:spPr bwMode="auto">
          <a:xfrm>
            <a:off x="3036002" y="2047204"/>
            <a:ext cx="5870396" cy="241360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eaLnBrk="1" hangingPunct="1">
              <a:lnSpc>
                <a:spcPct val="150000"/>
              </a:lnSpc>
            </a:pPr>
            <a:r>
              <a:rPr kumimoji="1" lang="zh-CN" altLang="en-US" sz="2000" kern="0" dirty="0">
                <a:latin typeface="华文楷体" panose="02010600040101010101" pitchFamily="2" charset="-122"/>
                <a:ea typeface="华文楷体" panose="02010600040101010101" pitchFamily="2" charset="-122"/>
              </a:rPr>
              <a:t>最简单的调度算法。</a:t>
            </a:r>
          </a:p>
          <a:p>
            <a:pPr eaLnBrk="1" hangingPunct="1">
              <a:lnSpc>
                <a:spcPct val="150000"/>
              </a:lnSpc>
            </a:pPr>
            <a:r>
              <a:rPr kumimoji="1" lang="zh-CN" altLang="en-US" sz="2000" kern="0" dirty="0">
                <a:latin typeface="华文楷体" panose="02010600040101010101" pitchFamily="2" charset="-122"/>
                <a:ea typeface="华文楷体" panose="02010600040101010101" pitchFamily="2" charset="-122"/>
              </a:rPr>
              <a:t>既可用于</a:t>
            </a:r>
            <a:r>
              <a:rPr kumimoji="1" lang="zh-CN" altLang="en-US" sz="2000" b="1" kern="0" dirty="0">
                <a:latin typeface="华文楷体" panose="02010600040101010101" pitchFamily="2" charset="-122"/>
                <a:ea typeface="华文楷体" panose="02010600040101010101" pitchFamily="2" charset="-122"/>
              </a:rPr>
              <a:t>作业调度</a:t>
            </a:r>
            <a:r>
              <a:rPr kumimoji="1" lang="zh-CN" altLang="en-US" sz="2000" kern="0" dirty="0">
                <a:latin typeface="华文楷体" panose="02010600040101010101" pitchFamily="2" charset="-122"/>
                <a:ea typeface="华文楷体" panose="02010600040101010101" pitchFamily="2" charset="-122"/>
              </a:rPr>
              <a:t>，也可用于</a:t>
            </a:r>
            <a:r>
              <a:rPr kumimoji="1" lang="zh-CN" altLang="en-US" sz="2000" b="1" kern="0" dirty="0">
                <a:latin typeface="华文楷体" panose="02010600040101010101" pitchFamily="2" charset="-122"/>
                <a:ea typeface="华文楷体" panose="02010600040101010101" pitchFamily="2" charset="-122"/>
              </a:rPr>
              <a:t>进程调度</a:t>
            </a:r>
            <a:r>
              <a:rPr kumimoji="1" lang="zh-CN" altLang="en-US" sz="2000" kern="0" dirty="0">
                <a:latin typeface="华文楷体" panose="02010600040101010101" pitchFamily="2" charset="-122"/>
                <a:ea typeface="华文楷体" panose="02010600040101010101" pitchFamily="2" charset="-122"/>
              </a:rPr>
              <a:t>。</a:t>
            </a:r>
          </a:p>
          <a:p>
            <a:pPr eaLnBrk="1" hangingPunct="1">
              <a:lnSpc>
                <a:spcPct val="150000"/>
              </a:lnSpc>
            </a:pPr>
            <a:r>
              <a:rPr kumimoji="1" lang="zh-CN" altLang="en-US" sz="2000" kern="0" dirty="0">
                <a:latin typeface="华文楷体" panose="02010600040101010101" pitchFamily="2" charset="-122"/>
                <a:ea typeface="华文楷体" panose="02010600040101010101" pitchFamily="2" charset="-122"/>
              </a:rPr>
              <a:t>每次调度都是选择</a:t>
            </a:r>
            <a:r>
              <a:rPr kumimoji="1" lang="zh-CN" altLang="en-US" sz="2000" kern="0" dirty="0">
                <a:solidFill>
                  <a:srgbClr val="FF0000"/>
                </a:solidFill>
                <a:latin typeface="华文楷体" panose="02010600040101010101" pitchFamily="2" charset="-122"/>
                <a:ea typeface="华文楷体" panose="02010600040101010101" pitchFamily="2" charset="-122"/>
              </a:rPr>
              <a:t>一个或多个</a:t>
            </a:r>
            <a:r>
              <a:rPr kumimoji="1" lang="zh-CN" altLang="en-US" sz="2000" kern="0" dirty="0">
                <a:latin typeface="华文楷体" panose="02010600040101010101" pitchFamily="2" charset="-122"/>
                <a:ea typeface="华文楷体" panose="02010600040101010101" pitchFamily="2" charset="-122"/>
              </a:rPr>
              <a:t>最先进入队列的作业或进程，为它们分配资源，创建进程或分配</a:t>
            </a:r>
            <a:r>
              <a:rPr kumimoji="1" lang="en-US" altLang="zh-CN" sz="2000" kern="0" dirty="0">
                <a:latin typeface="华文楷体" panose="02010600040101010101" pitchFamily="2" charset="-122"/>
                <a:ea typeface="华文楷体" panose="02010600040101010101" pitchFamily="2" charset="-122"/>
              </a:rPr>
              <a:t>CPU</a:t>
            </a:r>
            <a:r>
              <a:rPr kumimoji="1" lang="zh-CN" altLang="en-US" sz="2000" kern="0" dirty="0">
                <a:latin typeface="华文楷体" panose="02010600040101010101" pitchFamily="2" charset="-122"/>
                <a:ea typeface="华文楷体" panose="02010600040101010101" pitchFamily="2" charset="-122"/>
              </a:rPr>
              <a:t>，使之投入运行。</a:t>
            </a:r>
          </a:p>
        </p:txBody>
      </p:sp>
      <p:pic>
        <p:nvPicPr>
          <p:cNvPr id="13" name="Picture 4" descr="未标题-1 拷贝">
            <a:extLst>
              <a:ext uri="{FF2B5EF4-FFF2-40B4-BE49-F238E27FC236}">
                <a16:creationId xmlns="" xmlns:a16="http://schemas.microsoft.com/office/drawing/2014/main" id="{AEEA4147-A616-42AF-89E4-F5A4DF9E304F}"/>
              </a:ext>
            </a:extLst>
          </p:cNvPr>
          <p:cNvPicPr>
            <a:picLocks noChangeAspect="1" noChangeArrowheads="1"/>
          </p:cNvPicPr>
          <p:nvPr/>
        </p:nvPicPr>
        <p:blipFill>
          <a:blip r:embed="rId2" cstate="print"/>
          <a:srcRect/>
          <a:stretch>
            <a:fillRect/>
          </a:stretch>
        </p:blipFill>
        <p:spPr bwMode="auto">
          <a:xfrm>
            <a:off x="29001" y="4772540"/>
            <a:ext cx="9049688" cy="2085459"/>
          </a:xfrm>
          <a:prstGeom prst="rect">
            <a:avLst/>
          </a:prstGeom>
          <a:noFill/>
          <a:ln w="9525">
            <a:noFill/>
            <a:miter lim="800000"/>
            <a:headEnd/>
            <a:tailEnd/>
          </a:ln>
        </p:spPr>
      </p:pic>
      <p:grpSp>
        <p:nvGrpSpPr>
          <p:cNvPr id="2" name="组合 1">
            <a:extLst>
              <a:ext uri="{FF2B5EF4-FFF2-40B4-BE49-F238E27FC236}">
                <a16:creationId xmlns="" xmlns:a16="http://schemas.microsoft.com/office/drawing/2014/main" id="{7F2CF292-138E-4DD0-866A-A04D9FA0CFC6}"/>
              </a:ext>
            </a:extLst>
          </p:cNvPr>
          <p:cNvGrpSpPr/>
          <p:nvPr/>
        </p:nvGrpSpPr>
        <p:grpSpPr>
          <a:xfrm>
            <a:off x="2992693" y="878200"/>
            <a:ext cx="6085995" cy="504056"/>
            <a:chOff x="2992693" y="878200"/>
            <a:chExt cx="6085995" cy="504056"/>
          </a:xfrm>
        </p:grpSpPr>
        <p:sp>
          <p:nvSpPr>
            <p:cNvPr id="8" name="剪去单角的矩形 3">
              <a:extLst>
                <a:ext uri="{FF2B5EF4-FFF2-40B4-BE49-F238E27FC236}">
                  <a16:creationId xmlns="" xmlns:a16="http://schemas.microsoft.com/office/drawing/2014/main" id="{1BEA4214-8E61-4778-AF61-05AD49C40469}"/>
                </a:ext>
              </a:extLst>
            </p:cNvPr>
            <p:cNvSpPr/>
            <p:nvPr/>
          </p:nvSpPr>
          <p:spPr>
            <a:xfrm>
              <a:off x="2992693" y="878200"/>
              <a:ext cx="1507299"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先来先服务</a:t>
              </a:r>
            </a:p>
          </p:txBody>
        </p:sp>
        <p:sp>
          <p:nvSpPr>
            <p:cNvPr id="9" name="剪去单角的矩形 4">
              <a:extLst>
                <a:ext uri="{FF2B5EF4-FFF2-40B4-BE49-F238E27FC236}">
                  <a16:creationId xmlns="" xmlns:a16="http://schemas.microsoft.com/office/drawing/2014/main" id="{EEA854CC-1D52-4555-9DEF-350F54308332}"/>
                </a:ext>
              </a:extLst>
            </p:cNvPr>
            <p:cNvSpPr/>
            <p:nvPr/>
          </p:nvSpPr>
          <p:spPr>
            <a:xfrm>
              <a:off x="4499992"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短作业优先</a:t>
              </a:r>
            </a:p>
          </p:txBody>
        </p:sp>
        <p:sp>
          <p:nvSpPr>
            <p:cNvPr id="14" name="剪去单角的矩形 4">
              <a:extLst>
                <a:ext uri="{FF2B5EF4-FFF2-40B4-BE49-F238E27FC236}">
                  <a16:creationId xmlns="" xmlns:a16="http://schemas.microsoft.com/office/drawing/2014/main" id="{001B18D4-E2C5-47EE-BD9C-D439C2C6ADB3}"/>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5" name="剪去单角的矩形 4">
              <a:extLst>
                <a:ext uri="{FF2B5EF4-FFF2-40B4-BE49-F238E27FC236}">
                  <a16:creationId xmlns="" xmlns:a16="http://schemas.microsoft.com/office/drawing/2014/main" id="{275F9C09-CDCB-4255-8B22-EC11798E942A}"/>
                </a:ext>
              </a:extLst>
            </p:cNvPr>
            <p:cNvSpPr/>
            <p:nvPr/>
          </p:nvSpPr>
          <p:spPr>
            <a:xfrm>
              <a:off x="7327987" y="878200"/>
              <a:ext cx="1750701"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高响应比优先</a:t>
              </a:r>
            </a:p>
          </p:txBody>
        </p:sp>
      </p:grpSp>
      <p:sp>
        <p:nvSpPr>
          <p:cNvPr id="16" name="矩形 15"/>
          <p:cNvSpPr/>
          <p:nvPr/>
        </p:nvSpPr>
        <p:spPr>
          <a:xfrm>
            <a:off x="11759" y="29489"/>
            <a:ext cx="7728593"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69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bg1"/>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29" name="Rectangle 8">
            <a:extLst>
              <a:ext uri="{FF2B5EF4-FFF2-40B4-BE49-F238E27FC236}">
                <a16:creationId xmlns="" xmlns:a16="http://schemas.microsoft.com/office/drawing/2014/main" id="{02FE50CD-B788-49A0-958E-98A48F86973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处理机系统中的作业</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30" name="Rectangle 8">
            <a:extLst>
              <a:ext uri="{FF2B5EF4-FFF2-40B4-BE49-F238E27FC236}">
                <a16:creationId xmlns="" xmlns:a16="http://schemas.microsoft.com/office/drawing/2014/main" id="{DC5E7BA2-CC44-48F7-89E5-089B4DD9B906}"/>
              </a:ext>
            </a:extLst>
          </p:cNvPr>
          <p:cNvSpPr>
            <a:spLocks noChangeArrowheads="1"/>
          </p:cNvSpPr>
          <p:nvPr/>
        </p:nvSpPr>
        <p:spPr bwMode="auto">
          <a:xfrm>
            <a:off x="11759" y="3504918"/>
            <a:ext cx="2904057" cy="644162"/>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作业调度的主要任务</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sp>
        <p:nvSpPr>
          <p:cNvPr id="31" name="Rectangle 7">
            <a:extLst>
              <a:ext uri="{FF2B5EF4-FFF2-40B4-BE49-F238E27FC236}">
                <a16:creationId xmlns="" xmlns:a16="http://schemas.microsoft.com/office/drawing/2014/main" id="{B4C28171-FCFB-4F96-B66C-E88909FD878E}"/>
              </a:ext>
            </a:extLst>
          </p:cNvPr>
          <p:cNvSpPr>
            <a:spLocks noChangeArrowheads="1"/>
          </p:cNvSpPr>
          <p:nvPr/>
        </p:nvSpPr>
        <p:spPr bwMode="auto">
          <a:xfrm>
            <a:off x="11759" y="4149080"/>
            <a:ext cx="2904057" cy="62346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rgbClr val="FF0000"/>
                </a:solidFill>
                <a:latin typeface="黑体" pitchFamily="2" charset="-122"/>
                <a:ea typeface="黑体" pitchFamily="2" charset="-122"/>
              </a:rPr>
              <a:t>作业调度算法</a:t>
            </a:r>
            <a:endPar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7" name="Rectangle 2">
            <a:extLst>
              <a:ext uri="{FF2B5EF4-FFF2-40B4-BE49-F238E27FC236}">
                <a16:creationId xmlns="" xmlns:a16="http://schemas.microsoft.com/office/drawing/2014/main" id="{EFFACDAF-A850-4BE8-B2A4-60773F2B0B6F}"/>
              </a:ext>
            </a:extLst>
          </p:cNvPr>
          <p:cNvSpPr>
            <a:spLocks noGrp="1" noChangeArrowheads="1"/>
          </p:cNvSpPr>
          <p:nvPr>
            <p:ph type="title"/>
          </p:nvPr>
        </p:nvSpPr>
        <p:spPr>
          <a:xfrm>
            <a:off x="2958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0" name="Rectangle 4">
            <a:extLst>
              <a:ext uri="{FF2B5EF4-FFF2-40B4-BE49-F238E27FC236}">
                <a16:creationId xmlns="" xmlns:a16="http://schemas.microsoft.com/office/drawing/2014/main" id="{A5751B17-CEA1-4BA8-9CD8-D15A643E31A4}"/>
              </a:ext>
            </a:extLst>
          </p:cNvPr>
          <p:cNvSpPr>
            <a:spLocks noChangeArrowheads="1"/>
          </p:cNvSpPr>
          <p:nvPr/>
        </p:nvSpPr>
        <p:spPr bwMode="auto">
          <a:xfrm>
            <a:off x="2771800" y="1772816"/>
            <a:ext cx="5987210" cy="3761030"/>
          </a:xfrm>
          <a:prstGeom prst="rect">
            <a:avLst/>
          </a:prstGeom>
          <a:noFill/>
          <a:ln w="19050" algn="ctr">
            <a:noFill/>
            <a:miter lim="800000"/>
            <a:headEnd/>
            <a:tailEnd/>
          </a:ln>
        </p:spPr>
        <p:txBody>
          <a:bodyPr wrap="square">
            <a:spAutoFit/>
          </a:bodyPr>
          <a:lstStyle/>
          <a:p>
            <a:pPr marL="457200" indent="-457200" algn="l" latinLnBrk="1">
              <a:lnSpc>
                <a:spcPct val="150000"/>
              </a:lnSpc>
              <a:spcAft>
                <a:spcPct val="35000"/>
              </a:spcAft>
            </a:pPr>
            <a:r>
              <a:rPr kumimoji="0" lang="en-US" altLang="zh-CN" b="1" dirty="0">
                <a:solidFill>
                  <a:srgbClr val="FFC000"/>
                </a:solidFill>
                <a:latin typeface="华文楷体" panose="02010600040101010101" pitchFamily="2" charset="-122"/>
                <a:ea typeface="华文楷体" panose="02010600040101010101" pitchFamily="2" charset="-122"/>
              </a:rPr>
              <a:t>   </a:t>
            </a:r>
            <a:r>
              <a:rPr kumimoji="0" lang="zh-CN" altLang="en-US" b="1" dirty="0">
                <a:solidFill>
                  <a:srgbClr val="FFC000"/>
                </a:solidFill>
                <a:latin typeface="华文楷体" panose="02010600040101010101" pitchFamily="2" charset="-122"/>
                <a:ea typeface="华文楷体" panose="02010600040101010101" pitchFamily="2" charset="-122"/>
              </a:rPr>
              <a:t>先来先服务调度算法</a:t>
            </a:r>
            <a:r>
              <a:rPr kumimoji="0" lang="en-US" altLang="zh-CN" b="1" dirty="0">
                <a:solidFill>
                  <a:srgbClr val="FFC000"/>
                </a:solidFill>
                <a:latin typeface="华文楷体" panose="02010600040101010101" pitchFamily="2" charset="-122"/>
                <a:ea typeface="华文楷体" panose="02010600040101010101" pitchFamily="2" charset="-122"/>
              </a:rPr>
              <a:t>(FCFS)</a:t>
            </a:r>
            <a:r>
              <a:rPr kumimoji="0" lang="zh-CN" altLang="en-US" b="1" dirty="0">
                <a:solidFill>
                  <a:srgbClr val="FFC000"/>
                </a:solidFill>
                <a:latin typeface="华文楷体" panose="02010600040101010101" pitchFamily="2" charset="-122"/>
                <a:ea typeface="华文楷体" panose="02010600040101010101" pitchFamily="2" charset="-122"/>
              </a:rPr>
              <a:t>的特点</a:t>
            </a:r>
            <a:endParaRPr kumimoji="0" lang="en-US" altLang="zh-CN" b="1" dirty="0">
              <a:solidFill>
                <a:srgbClr val="FFC000"/>
              </a:solidFill>
              <a:latin typeface="华文楷体" panose="02010600040101010101" pitchFamily="2" charset="-122"/>
              <a:ea typeface="华文楷体" panose="02010600040101010101" pitchFamily="2" charset="-122"/>
            </a:endParaRPr>
          </a:p>
          <a:p>
            <a:pPr marL="1371600" lvl="2" indent="-457200" algn="l" latinLnBrk="1">
              <a:lnSpc>
                <a:spcPct val="150000"/>
              </a:lnSpc>
              <a:spcAft>
                <a:spcPct val="35000"/>
              </a:spcAft>
              <a:buFont typeface="Wingdings" pitchFamily="2" charset="2"/>
              <a:buChar char="l"/>
            </a:pPr>
            <a:r>
              <a:rPr kumimoji="0" lang="zh-CN" altLang="en-US" sz="2000" b="1" dirty="0">
                <a:solidFill>
                  <a:schemeClr val="tx1"/>
                </a:solidFill>
                <a:latin typeface="华文楷体" panose="02010600040101010101" pitchFamily="2" charset="-122"/>
                <a:ea typeface="华文楷体" panose="02010600040101010101" pitchFamily="2" charset="-122"/>
              </a:rPr>
              <a:t>作业调度和进程调度均可，最简单，本质上属</a:t>
            </a:r>
            <a:r>
              <a:rPr kumimoji="0" lang="zh-CN" altLang="en-US" sz="2000" b="1" dirty="0">
                <a:solidFill>
                  <a:srgbClr val="FFC000"/>
                </a:solidFill>
                <a:latin typeface="华文楷体" panose="02010600040101010101" pitchFamily="2" charset="-122"/>
                <a:ea typeface="华文楷体" panose="02010600040101010101" pitchFamily="2" charset="-122"/>
              </a:rPr>
              <a:t>非剥夺方式</a:t>
            </a:r>
          </a:p>
          <a:p>
            <a:pPr marL="1371600" lvl="2" indent="-457200" algn="l" latinLnBrk="1">
              <a:lnSpc>
                <a:spcPct val="150000"/>
              </a:lnSpc>
              <a:spcAft>
                <a:spcPct val="35000"/>
              </a:spcAft>
              <a:buFont typeface="Wingdings" pitchFamily="2" charset="2"/>
              <a:buChar char="l"/>
            </a:pPr>
            <a:r>
              <a:rPr kumimoji="0" lang="zh-CN" altLang="en-US" sz="2000" b="1" dirty="0">
                <a:solidFill>
                  <a:schemeClr val="tx1"/>
                </a:solidFill>
                <a:latin typeface="华文楷体" panose="02010600040101010101" pitchFamily="2" charset="-122"/>
                <a:ea typeface="华文楷体" panose="02010600040101010101" pitchFamily="2" charset="-122"/>
              </a:rPr>
              <a:t>有利于</a:t>
            </a:r>
            <a:r>
              <a:rPr kumimoji="0" lang="zh-CN" altLang="en-US" sz="2000" b="1" dirty="0">
                <a:solidFill>
                  <a:srgbClr val="FFC000"/>
                </a:solidFill>
                <a:latin typeface="华文楷体" panose="02010600040101010101" pitchFamily="2" charset="-122"/>
                <a:ea typeface="华文楷体" panose="02010600040101010101" pitchFamily="2" charset="-122"/>
              </a:rPr>
              <a:t>长作业</a:t>
            </a:r>
            <a:r>
              <a:rPr kumimoji="0" lang="en-US" altLang="zh-CN" sz="2000" b="1" dirty="0">
                <a:solidFill>
                  <a:srgbClr val="FFC000"/>
                </a:solidFill>
                <a:latin typeface="华文楷体" panose="02010600040101010101" pitchFamily="2" charset="-122"/>
                <a:ea typeface="华文楷体" panose="02010600040101010101" pitchFamily="2" charset="-122"/>
              </a:rPr>
              <a:t>/</a:t>
            </a:r>
            <a:r>
              <a:rPr kumimoji="0" lang="zh-CN" altLang="en-US" sz="2000" b="1" dirty="0">
                <a:solidFill>
                  <a:srgbClr val="FFC000"/>
                </a:solidFill>
                <a:latin typeface="华文楷体" panose="02010600040101010101" pitchFamily="2" charset="-122"/>
                <a:ea typeface="华文楷体" panose="02010600040101010101" pitchFamily="2" charset="-122"/>
              </a:rPr>
              <a:t>进程，</a:t>
            </a:r>
            <a:r>
              <a:rPr kumimoji="0" lang="zh-CN" altLang="en-US" sz="2000" b="1" dirty="0">
                <a:solidFill>
                  <a:schemeClr val="tx1"/>
                </a:solidFill>
                <a:latin typeface="华文楷体" panose="02010600040101010101" pitchFamily="2" charset="-122"/>
                <a:ea typeface="华文楷体" panose="02010600040101010101" pitchFamily="2" charset="-122"/>
              </a:rPr>
              <a:t>不利于</a:t>
            </a:r>
            <a:r>
              <a:rPr kumimoji="0" lang="zh-CN" altLang="en-US" sz="2000" b="1" dirty="0">
                <a:solidFill>
                  <a:srgbClr val="FFC000"/>
                </a:solidFill>
                <a:latin typeface="华文楷体" panose="02010600040101010101" pitchFamily="2" charset="-122"/>
                <a:ea typeface="华文楷体" panose="02010600040101010101" pitchFamily="2" charset="-122"/>
              </a:rPr>
              <a:t>短作业</a:t>
            </a:r>
          </a:p>
          <a:p>
            <a:pPr marL="1371600" lvl="2" indent="-457200" algn="l" latinLnBrk="1">
              <a:lnSpc>
                <a:spcPct val="150000"/>
              </a:lnSpc>
              <a:spcAft>
                <a:spcPct val="35000"/>
              </a:spcAft>
              <a:buFont typeface="Wingdings" pitchFamily="2" charset="2"/>
              <a:buChar char="l"/>
            </a:pPr>
            <a:r>
              <a:rPr kumimoji="0" lang="zh-CN" altLang="en-US" sz="2000" b="1" dirty="0">
                <a:solidFill>
                  <a:schemeClr val="tx1"/>
                </a:solidFill>
                <a:latin typeface="华文楷体" panose="02010600040101010101" pitchFamily="2" charset="-122"/>
                <a:ea typeface="华文楷体" panose="02010600040101010101" pitchFamily="2" charset="-122"/>
              </a:rPr>
              <a:t>有利于</a:t>
            </a:r>
            <a:r>
              <a:rPr kumimoji="0" lang="en-US" altLang="zh-CN" sz="2000" b="1" dirty="0">
                <a:solidFill>
                  <a:srgbClr val="FFC000"/>
                </a:solidFill>
                <a:latin typeface="华文楷体" panose="02010600040101010101" pitchFamily="2" charset="-122"/>
                <a:ea typeface="华文楷体" panose="02010600040101010101" pitchFamily="2" charset="-122"/>
              </a:rPr>
              <a:t>CPU</a:t>
            </a:r>
            <a:r>
              <a:rPr kumimoji="0" lang="zh-CN" altLang="en-US" sz="2000" b="1" dirty="0">
                <a:solidFill>
                  <a:srgbClr val="FFC000"/>
                </a:solidFill>
                <a:latin typeface="华文楷体" panose="02010600040101010101" pitchFamily="2" charset="-122"/>
                <a:ea typeface="华文楷体" panose="02010600040101010101" pitchFamily="2" charset="-122"/>
              </a:rPr>
              <a:t>繁忙型</a:t>
            </a:r>
            <a:r>
              <a:rPr kumimoji="0" lang="zh-CN" altLang="en-US" sz="2000" b="1" dirty="0">
                <a:solidFill>
                  <a:schemeClr val="tx1"/>
                </a:solidFill>
                <a:latin typeface="华文楷体" panose="02010600040101010101" pitchFamily="2" charset="-122"/>
                <a:ea typeface="华文楷体" panose="02010600040101010101" pitchFamily="2" charset="-122"/>
              </a:rPr>
              <a:t>的作业</a:t>
            </a:r>
            <a:r>
              <a:rPr kumimoji="0" lang="en-US" altLang="zh-CN" sz="2000" b="1" dirty="0">
                <a:solidFill>
                  <a:schemeClr val="tx1"/>
                </a:solidFill>
                <a:latin typeface="华文楷体" panose="02010600040101010101" pitchFamily="2" charset="-122"/>
                <a:ea typeface="华文楷体" panose="02010600040101010101" pitchFamily="2" charset="-122"/>
              </a:rPr>
              <a:t>(</a:t>
            </a:r>
            <a:r>
              <a:rPr kumimoji="0" lang="zh-CN" altLang="en-US" sz="2000" b="1" dirty="0">
                <a:solidFill>
                  <a:schemeClr val="tx1"/>
                </a:solidFill>
                <a:latin typeface="华文楷体" panose="02010600040101010101" pitchFamily="2" charset="-122"/>
                <a:ea typeface="华文楷体" panose="02010600040101010101" pitchFamily="2" charset="-122"/>
              </a:rPr>
              <a:t>如通常的科学计算</a:t>
            </a:r>
            <a:r>
              <a:rPr kumimoji="0" lang="en-US" altLang="zh-CN" sz="2000" b="1" dirty="0">
                <a:solidFill>
                  <a:schemeClr val="tx1"/>
                </a:solidFill>
                <a:latin typeface="华文楷体" panose="02010600040101010101" pitchFamily="2" charset="-122"/>
                <a:ea typeface="华文楷体" panose="02010600040101010101" pitchFamily="2" charset="-122"/>
              </a:rPr>
              <a:t>)</a:t>
            </a:r>
            <a:r>
              <a:rPr kumimoji="0" lang="zh-CN" altLang="en-US" sz="2000" b="1" dirty="0">
                <a:solidFill>
                  <a:schemeClr val="tx1"/>
                </a:solidFill>
                <a:latin typeface="华文楷体" panose="02010600040101010101" pitchFamily="2" charset="-122"/>
                <a:ea typeface="华文楷体" panose="02010600040101010101" pitchFamily="2" charset="-122"/>
              </a:rPr>
              <a:t>，而不利于</a:t>
            </a:r>
            <a:r>
              <a:rPr kumimoji="0" lang="en-US" altLang="zh-CN" sz="2000" b="1" dirty="0">
                <a:solidFill>
                  <a:srgbClr val="FFC000"/>
                </a:solidFill>
                <a:latin typeface="华文楷体" panose="02010600040101010101" pitchFamily="2" charset="-122"/>
                <a:ea typeface="华文楷体" panose="02010600040101010101" pitchFamily="2" charset="-122"/>
              </a:rPr>
              <a:t>I</a:t>
            </a:r>
            <a:r>
              <a:rPr kumimoji="0" lang="zh-CN" altLang="en-US" sz="2000" b="1" dirty="0">
                <a:solidFill>
                  <a:srgbClr val="FFC000"/>
                </a:solidFill>
                <a:latin typeface="华文楷体" panose="02010600040101010101" pitchFamily="2" charset="-122"/>
                <a:ea typeface="华文楷体" panose="02010600040101010101" pitchFamily="2" charset="-122"/>
              </a:rPr>
              <a:t>／</a:t>
            </a:r>
            <a:r>
              <a:rPr kumimoji="0" lang="en-US" altLang="zh-CN" sz="2000" b="1" dirty="0">
                <a:solidFill>
                  <a:srgbClr val="FFC000"/>
                </a:solidFill>
                <a:latin typeface="华文楷体" panose="02010600040101010101" pitchFamily="2" charset="-122"/>
                <a:ea typeface="华文楷体" panose="02010600040101010101" pitchFamily="2" charset="-122"/>
              </a:rPr>
              <a:t>O</a:t>
            </a:r>
            <a:r>
              <a:rPr kumimoji="0" lang="zh-CN" altLang="en-US" sz="2000" b="1" dirty="0">
                <a:solidFill>
                  <a:srgbClr val="FFC000"/>
                </a:solidFill>
                <a:latin typeface="华文楷体" panose="02010600040101010101" pitchFamily="2" charset="-122"/>
                <a:ea typeface="华文楷体" panose="02010600040101010101" pitchFamily="2" charset="-122"/>
              </a:rPr>
              <a:t>繁忙</a:t>
            </a:r>
            <a:r>
              <a:rPr kumimoji="0" lang="zh-CN" altLang="en-US" sz="2000" b="1" dirty="0">
                <a:solidFill>
                  <a:schemeClr val="tx1"/>
                </a:solidFill>
                <a:latin typeface="华文楷体" panose="02010600040101010101" pitchFamily="2" charset="-122"/>
                <a:ea typeface="华文楷体" panose="02010600040101010101" pitchFamily="2" charset="-122"/>
              </a:rPr>
              <a:t>的作业</a:t>
            </a:r>
            <a:r>
              <a:rPr kumimoji="0" lang="en-US" altLang="zh-CN" sz="2000" b="1" dirty="0">
                <a:solidFill>
                  <a:schemeClr val="tx1"/>
                </a:solidFill>
                <a:latin typeface="华文楷体" panose="02010600040101010101" pitchFamily="2" charset="-122"/>
                <a:ea typeface="华文楷体" panose="02010600040101010101" pitchFamily="2" charset="-122"/>
              </a:rPr>
              <a:t>/</a:t>
            </a:r>
            <a:r>
              <a:rPr kumimoji="0" lang="zh-CN" altLang="en-US" sz="2000" b="1" dirty="0">
                <a:solidFill>
                  <a:schemeClr val="tx1"/>
                </a:solidFill>
                <a:latin typeface="华文楷体" panose="02010600040101010101" pitchFamily="2" charset="-122"/>
                <a:ea typeface="华文楷体" panose="02010600040101010101" pitchFamily="2" charset="-122"/>
              </a:rPr>
              <a:t>进程（如大多数的事务处理</a:t>
            </a:r>
            <a:r>
              <a:rPr kumimoji="0" lang="en-US" altLang="zh-CN" sz="2000" b="1" dirty="0">
                <a:solidFill>
                  <a:schemeClr val="tx1"/>
                </a:solidFill>
                <a:latin typeface="华文楷体" panose="02010600040101010101" pitchFamily="2" charset="-122"/>
                <a:ea typeface="华文楷体" panose="02010600040101010101" pitchFamily="2" charset="-122"/>
              </a:rPr>
              <a:t>)</a:t>
            </a:r>
            <a:endParaRPr kumimoji="0" lang="zh-CN" altLang="en-US" sz="2000" b="1" dirty="0">
              <a:solidFill>
                <a:schemeClr val="tx1"/>
              </a:solidFill>
              <a:latin typeface="华文楷体" panose="02010600040101010101" pitchFamily="2" charset="-122"/>
              <a:ea typeface="华文楷体" panose="02010600040101010101" pitchFamily="2" charset="-122"/>
            </a:endParaRPr>
          </a:p>
        </p:txBody>
      </p:sp>
      <p:grpSp>
        <p:nvGrpSpPr>
          <p:cNvPr id="12" name="组合 11">
            <a:extLst>
              <a:ext uri="{FF2B5EF4-FFF2-40B4-BE49-F238E27FC236}">
                <a16:creationId xmlns="" xmlns:a16="http://schemas.microsoft.com/office/drawing/2014/main" id="{2F57655D-5202-4393-A7BE-9481544BCC41}"/>
              </a:ext>
            </a:extLst>
          </p:cNvPr>
          <p:cNvGrpSpPr/>
          <p:nvPr/>
        </p:nvGrpSpPr>
        <p:grpSpPr>
          <a:xfrm>
            <a:off x="2992693" y="878200"/>
            <a:ext cx="6085995" cy="504056"/>
            <a:chOff x="2992693" y="878200"/>
            <a:chExt cx="6085995" cy="504056"/>
          </a:xfrm>
        </p:grpSpPr>
        <p:sp>
          <p:nvSpPr>
            <p:cNvPr id="13" name="剪去单角的矩形 3">
              <a:extLst>
                <a:ext uri="{FF2B5EF4-FFF2-40B4-BE49-F238E27FC236}">
                  <a16:creationId xmlns="" xmlns:a16="http://schemas.microsoft.com/office/drawing/2014/main" id="{E0996629-8CF4-43CB-96BF-9F303DC3D3EA}"/>
                </a:ext>
              </a:extLst>
            </p:cNvPr>
            <p:cNvSpPr/>
            <p:nvPr/>
          </p:nvSpPr>
          <p:spPr>
            <a:xfrm>
              <a:off x="2992693" y="878200"/>
              <a:ext cx="1507299"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先来先服务</a:t>
              </a:r>
            </a:p>
          </p:txBody>
        </p:sp>
        <p:sp>
          <p:nvSpPr>
            <p:cNvPr id="14" name="剪去单角的矩形 4">
              <a:extLst>
                <a:ext uri="{FF2B5EF4-FFF2-40B4-BE49-F238E27FC236}">
                  <a16:creationId xmlns="" xmlns:a16="http://schemas.microsoft.com/office/drawing/2014/main" id="{5E9B955A-0FBC-4414-A40B-DD4312B17412}"/>
                </a:ext>
              </a:extLst>
            </p:cNvPr>
            <p:cNvSpPr/>
            <p:nvPr/>
          </p:nvSpPr>
          <p:spPr>
            <a:xfrm>
              <a:off x="4499992"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短作业优先</a:t>
              </a:r>
            </a:p>
          </p:txBody>
        </p:sp>
        <p:sp>
          <p:nvSpPr>
            <p:cNvPr id="15" name="剪去单角的矩形 4">
              <a:extLst>
                <a:ext uri="{FF2B5EF4-FFF2-40B4-BE49-F238E27FC236}">
                  <a16:creationId xmlns="" xmlns:a16="http://schemas.microsoft.com/office/drawing/2014/main" id="{4050E832-F100-4309-9524-70AE151FE412}"/>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6" name="剪去单角的矩形 4">
              <a:extLst>
                <a:ext uri="{FF2B5EF4-FFF2-40B4-BE49-F238E27FC236}">
                  <a16:creationId xmlns="" xmlns:a16="http://schemas.microsoft.com/office/drawing/2014/main" id="{E557FC26-E8D1-4026-AD95-D5A3100B6263}"/>
                </a:ext>
              </a:extLst>
            </p:cNvPr>
            <p:cNvSpPr/>
            <p:nvPr/>
          </p:nvSpPr>
          <p:spPr>
            <a:xfrm>
              <a:off x="7327987" y="878200"/>
              <a:ext cx="1750701"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高响应比优先</a:t>
              </a:r>
            </a:p>
          </p:txBody>
        </p:sp>
      </p:grpSp>
      <p:sp>
        <p:nvSpPr>
          <p:cNvPr id="18" name="矩形 17"/>
          <p:cNvSpPr/>
          <p:nvPr/>
        </p:nvSpPr>
        <p:spPr>
          <a:xfrm>
            <a:off x="11759" y="29489"/>
            <a:ext cx="7728593"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822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 calcmode="lin" valueType="num">
                                      <p:cBhvr additive="base">
                                        <p:cTn id="7"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bg1"/>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29" name="Rectangle 8">
            <a:extLst>
              <a:ext uri="{FF2B5EF4-FFF2-40B4-BE49-F238E27FC236}">
                <a16:creationId xmlns="" xmlns:a16="http://schemas.microsoft.com/office/drawing/2014/main" id="{02FE50CD-B788-49A0-958E-98A48F86973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处理机系统中的作业</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30" name="Rectangle 8">
            <a:extLst>
              <a:ext uri="{FF2B5EF4-FFF2-40B4-BE49-F238E27FC236}">
                <a16:creationId xmlns="" xmlns:a16="http://schemas.microsoft.com/office/drawing/2014/main" id="{DC5E7BA2-CC44-48F7-89E5-089B4DD9B906}"/>
              </a:ext>
            </a:extLst>
          </p:cNvPr>
          <p:cNvSpPr>
            <a:spLocks noChangeArrowheads="1"/>
          </p:cNvSpPr>
          <p:nvPr/>
        </p:nvSpPr>
        <p:spPr bwMode="auto">
          <a:xfrm>
            <a:off x="11759" y="3504918"/>
            <a:ext cx="2904057" cy="644162"/>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作业调度的主要任务</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sp>
        <p:nvSpPr>
          <p:cNvPr id="31" name="Rectangle 7">
            <a:extLst>
              <a:ext uri="{FF2B5EF4-FFF2-40B4-BE49-F238E27FC236}">
                <a16:creationId xmlns="" xmlns:a16="http://schemas.microsoft.com/office/drawing/2014/main" id="{B4C28171-FCFB-4F96-B66C-E88909FD878E}"/>
              </a:ext>
            </a:extLst>
          </p:cNvPr>
          <p:cNvSpPr>
            <a:spLocks noChangeArrowheads="1"/>
          </p:cNvSpPr>
          <p:nvPr/>
        </p:nvSpPr>
        <p:spPr bwMode="auto">
          <a:xfrm>
            <a:off x="11759" y="4149080"/>
            <a:ext cx="2904057" cy="62346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rgbClr val="FF0000"/>
                </a:solidFill>
                <a:latin typeface="黑体" pitchFamily="2" charset="-122"/>
                <a:ea typeface="黑体" pitchFamily="2" charset="-122"/>
              </a:rPr>
              <a:t>作业调度算法</a:t>
            </a:r>
            <a:endPar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7" name="Rectangle 2">
            <a:extLst>
              <a:ext uri="{FF2B5EF4-FFF2-40B4-BE49-F238E27FC236}">
                <a16:creationId xmlns="" xmlns:a16="http://schemas.microsoft.com/office/drawing/2014/main" id="{EFFACDAF-A850-4BE8-B2A4-60773F2B0B6F}"/>
              </a:ext>
            </a:extLst>
          </p:cNvPr>
          <p:cNvSpPr>
            <a:spLocks noGrp="1" noChangeArrowheads="1"/>
          </p:cNvSpPr>
          <p:nvPr>
            <p:ph type="title"/>
          </p:nvPr>
        </p:nvSpPr>
        <p:spPr>
          <a:xfrm>
            <a:off x="2958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2" name="Picture 4">
            <a:extLst>
              <a:ext uri="{FF2B5EF4-FFF2-40B4-BE49-F238E27FC236}">
                <a16:creationId xmlns="" xmlns:a16="http://schemas.microsoft.com/office/drawing/2014/main" id="{9E7CF617-907E-4FE3-B537-0C0361BF9E54}"/>
              </a:ext>
            </a:extLst>
          </p:cNvPr>
          <p:cNvSpPr>
            <a:spLocks noChangeAspect="1" noChangeArrowheads="1"/>
          </p:cNvSpPr>
          <p:nvPr/>
        </p:nvSpPr>
        <p:spPr bwMode="auto">
          <a:xfrm>
            <a:off x="-9846" y="2326387"/>
            <a:ext cx="9053512" cy="4498975"/>
          </a:xfrm>
          <a:prstGeom prst="rect">
            <a:avLst/>
          </a:prstGeom>
          <a:noFill/>
          <a:ln w="9525">
            <a:noFill/>
            <a:miter lim="800000"/>
            <a:headEnd/>
            <a:tailEnd/>
          </a:ln>
        </p:spPr>
        <p:txBody>
          <a:bodyPr/>
          <a:lstStyle/>
          <a:p>
            <a:pPr algn="l"/>
            <a:endParaRPr kumimoji="0" lang="zh-CN" altLang="en-US" sz="1800">
              <a:solidFill>
                <a:prstClr val="black"/>
              </a:solidFill>
              <a:latin typeface="Arial" charset="0"/>
              <a:ea typeface="宋体" charset="-122"/>
            </a:endParaRPr>
          </a:p>
        </p:txBody>
      </p:sp>
      <p:sp>
        <p:nvSpPr>
          <p:cNvPr id="13" name="Rectangle 5">
            <a:extLst>
              <a:ext uri="{FF2B5EF4-FFF2-40B4-BE49-F238E27FC236}">
                <a16:creationId xmlns="" xmlns:a16="http://schemas.microsoft.com/office/drawing/2014/main" id="{4D64F925-9659-47F1-8634-7B0052C3EFF1}"/>
              </a:ext>
            </a:extLst>
          </p:cNvPr>
          <p:cNvSpPr>
            <a:spLocks noChangeArrowheads="1"/>
          </p:cNvSpPr>
          <p:nvPr/>
        </p:nvSpPr>
        <p:spPr bwMode="auto">
          <a:xfrm>
            <a:off x="3215303" y="1482025"/>
            <a:ext cx="708626" cy="650831"/>
          </a:xfrm>
          <a:prstGeom prst="rect">
            <a:avLst/>
          </a:prstGeom>
          <a:noFill/>
          <a:ln w="9525" algn="ctr">
            <a:noFill/>
            <a:miter lim="800000"/>
            <a:headEnd/>
            <a:tailEnd/>
          </a:ln>
        </p:spPr>
        <p:txBody>
          <a:bodyPr anchor="ctr"/>
          <a:lstStyle/>
          <a:p>
            <a:pPr algn="l"/>
            <a:r>
              <a:rPr lang="zh-CN" altLang="en-US" sz="3600" b="1" dirty="0">
                <a:solidFill>
                  <a:srgbClr val="FF0000"/>
                </a:solidFill>
                <a:latin typeface="Arial" charset="0"/>
                <a:ea typeface="黑体" pitchFamily="2" charset="-122"/>
              </a:rPr>
              <a:t>例</a:t>
            </a:r>
          </a:p>
        </p:txBody>
      </p:sp>
      <p:pic>
        <p:nvPicPr>
          <p:cNvPr id="14" name="Picture 4">
            <a:extLst>
              <a:ext uri="{FF2B5EF4-FFF2-40B4-BE49-F238E27FC236}">
                <a16:creationId xmlns="" xmlns:a16="http://schemas.microsoft.com/office/drawing/2014/main" id="{51117A8D-4DB2-4D18-BCD4-8EE73C891E66}"/>
              </a:ext>
            </a:extLst>
          </p:cNvPr>
          <p:cNvPicPr>
            <a:picLocks noChangeAspect="1" noChangeArrowheads="1"/>
          </p:cNvPicPr>
          <p:nvPr/>
        </p:nvPicPr>
        <p:blipFill>
          <a:blip r:embed="rId2" cstate="print"/>
          <a:srcRect/>
          <a:stretch>
            <a:fillRect/>
          </a:stretch>
        </p:blipFill>
        <p:spPr bwMode="auto">
          <a:xfrm>
            <a:off x="34604" y="2304162"/>
            <a:ext cx="9053512" cy="4498975"/>
          </a:xfrm>
          <a:prstGeom prst="rect">
            <a:avLst/>
          </a:prstGeom>
          <a:noFill/>
          <a:ln w="9525">
            <a:noFill/>
            <a:miter lim="800000"/>
            <a:headEnd/>
            <a:tailEnd/>
          </a:ln>
        </p:spPr>
      </p:pic>
      <p:sp>
        <p:nvSpPr>
          <p:cNvPr id="15" name="矩形 14">
            <a:extLst>
              <a:ext uri="{FF2B5EF4-FFF2-40B4-BE49-F238E27FC236}">
                <a16:creationId xmlns="" xmlns:a16="http://schemas.microsoft.com/office/drawing/2014/main" id="{2620BFD0-BB05-4612-B1D5-E7CBC4122090}"/>
              </a:ext>
            </a:extLst>
          </p:cNvPr>
          <p:cNvSpPr/>
          <p:nvPr/>
        </p:nvSpPr>
        <p:spPr>
          <a:xfrm>
            <a:off x="3658866" y="3018537"/>
            <a:ext cx="5286375" cy="2357438"/>
          </a:xfrm>
          <a:prstGeom prst="rect">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grpSp>
        <p:nvGrpSpPr>
          <p:cNvPr id="16" name="组合 15">
            <a:extLst>
              <a:ext uri="{FF2B5EF4-FFF2-40B4-BE49-F238E27FC236}">
                <a16:creationId xmlns="" xmlns:a16="http://schemas.microsoft.com/office/drawing/2014/main" id="{711834DE-BB18-4C17-9D5E-D3A9138697AF}"/>
              </a:ext>
            </a:extLst>
          </p:cNvPr>
          <p:cNvGrpSpPr/>
          <p:nvPr/>
        </p:nvGrpSpPr>
        <p:grpSpPr>
          <a:xfrm>
            <a:off x="2992693" y="878200"/>
            <a:ext cx="6085995" cy="504056"/>
            <a:chOff x="2992693" y="878200"/>
            <a:chExt cx="6085995" cy="504056"/>
          </a:xfrm>
        </p:grpSpPr>
        <p:sp>
          <p:nvSpPr>
            <p:cNvPr id="18" name="剪去单角的矩形 3">
              <a:extLst>
                <a:ext uri="{FF2B5EF4-FFF2-40B4-BE49-F238E27FC236}">
                  <a16:creationId xmlns="" xmlns:a16="http://schemas.microsoft.com/office/drawing/2014/main" id="{355145A7-E619-4376-B132-C7A1C615BF96}"/>
                </a:ext>
              </a:extLst>
            </p:cNvPr>
            <p:cNvSpPr/>
            <p:nvPr/>
          </p:nvSpPr>
          <p:spPr>
            <a:xfrm>
              <a:off x="2992693" y="878200"/>
              <a:ext cx="1507299"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先来先服务</a:t>
              </a:r>
            </a:p>
          </p:txBody>
        </p:sp>
        <p:sp>
          <p:nvSpPr>
            <p:cNvPr id="19" name="剪去单角的矩形 4">
              <a:extLst>
                <a:ext uri="{FF2B5EF4-FFF2-40B4-BE49-F238E27FC236}">
                  <a16:creationId xmlns="" xmlns:a16="http://schemas.microsoft.com/office/drawing/2014/main" id="{3B468E55-F3CB-4E01-866C-CBC771F91B94}"/>
                </a:ext>
              </a:extLst>
            </p:cNvPr>
            <p:cNvSpPr/>
            <p:nvPr/>
          </p:nvSpPr>
          <p:spPr>
            <a:xfrm>
              <a:off x="4499992"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短作业优先</a:t>
              </a:r>
            </a:p>
          </p:txBody>
        </p:sp>
        <p:sp>
          <p:nvSpPr>
            <p:cNvPr id="20" name="剪去单角的矩形 4">
              <a:extLst>
                <a:ext uri="{FF2B5EF4-FFF2-40B4-BE49-F238E27FC236}">
                  <a16:creationId xmlns="" xmlns:a16="http://schemas.microsoft.com/office/drawing/2014/main" id="{1F1959A8-A89D-40AA-A879-54508968671F}"/>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21" name="剪去单角的矩形 4">
              <a:extLst>
                <a:ext uri="{FF2B5EF4-FFF2-40B4-BE49-F238E27FC236}">
                  <a16:creationId xmlns="" xmlns:a16="http://schemas.microsoft.com/office/drawing/2014/main" id="{0985D417-2715-46C4-8E5C-403159FAABC6}"/>
                </a:ext>
              </a:extLst>
            </p:cNvPr>
            <p:cNvSpPr/>
            <p:nvPr/>
          </p:nvSpPr>
          <p:spPr>
            <a:xfrm>
              <a:off x="7327987" y="878200"/>
              <a:ext cx="1750701"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高响应比优先</a:t>
              </a:r>
            </a:p>
          </p:txBody>
        </p:sp>
      </p:grpSp>
      <p:sp>
        <p:nvSpPr>
          <p:cNvPr id="22" name="矩形 21"/>
          <p:cNvSpPr/>
          <p:nvPr/>
        </p:nvSpPr>
        <p:spPr>
          <a:xfrm>
            <a:off x="11759" y="29489"/>
            <a:ext cx="7728593"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3700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5"/>
                                        </p:tgtEl>
                                        <p:attrNameLst>
                                          <p:attrName>ppt_x</p:attrName>
                                        </p:attrNameLst>
                                      </p:cBhvr>
                                      <p:tavLst>
                                        <p:tav tm="0">
                                          <p:val>
                                            <p:strVal val="ppt_x"/>
                                          </p:val>
                                        </p:tav>
                                        <p:tav tm="100000">
                                          <p:val>
                                            <p:strVal val="ppt_x"/>
                                          </p:val>
                                        </p:tav>
                                      </p:tavLst>
                                    </p:anim>
                                    <p:anim calcmode="lin" valueType="num">
                                      <p:cBhvr additive="base">
                                        <p:cTn id="7" dur="500"/>
                                        <p:tgtEl>
                                          <p:spTgt spid="15"/>
                                        </p:tgtEl>
                                        <p:attrNameLst>
                                          <p:attrName>ppt_y</p:attrName>
                                        </p:attrNameLst>
                                      </p:cBhvr>
                                      <p:tavLst>
                                        <p:tav tm="0">
                                          <p:val>
                                            <p:strVal val="ppt_y"/>
                                          </p:val>
                                        </p:tav>
                                        <p:tav tm="100000">
                                          <p:val>
                                            <p:strVal val="1+ppt_h/2"/>
                                          </p:val>
                                        </p:tav>
                                      </p:tavLst>
                                    </p:anim>
                                    <p:set>
                                      <p:cBhvr>
                                        <p:cTn id="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bg1"/>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29" name="Rectangle 8">
            <a:extLst>
              <a:ext uri="{FF2B5EF4-FFF2-40B4-BE49-F238E27FC236}">
                <a16:creationId xmlns="" xmlns:a16="http://schemas.microsoft.com/office/drawing/2014/main" id="{02FE50CD-B788-49A0-958E-98A48F86973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处理机系统中的作业</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30" name="Rectangle 8">
            <a:extLst>
              <a:ext uri="{FF2B5EF4-FFF2-40B4-BE49-F238E27FC236}">
                <a16:creationId xmlns="" xmlns:a16="http://schemas.microsoft.com/office/drawing/2014/main" id="{DC5E7BA2-CC44-48F7-89E5-089B4DD9B906}"/>
              </a:ext>
            </a:extLst>
          </p:cNvPr>
          <p:cNvSpPr>
            <a:spLocks noChangeArrowheads="1"/>
          </p:cNvSpPr>
          <p:nvPr/>
        </p:nvSpPr>
        <p:spPr bwMode="auto">
          <a:xfrm>
            <a:off x="11759" y="3504918"/>
            <a:ext cx="2904057" cy="644162"/>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作业调度的主要任务</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sp>
        <p:nvSpPr>
          <p:cNvPr id="31" name="Rectangle 7">
            <a:extLst>
              <a:ext uri="{FF2B5EF4-FFF2-40B4-BE49-F238E27FC236}">
                <a16:creationId xmlns="" xmlns:a16="http://schemas.microsoft.com/office/drawing/2014/main" id="{B4C28171-FCFB-4F96-B66C-E88909FD878E}"/>
              </a:ext>
            </a:extLst>
          </p:cNvPr>
          <p:cNvSpPr>
            <a:spLocks noChangeArrowheads="1"/>
          </p:cNvSpPr>
          <p:nvPr/>
        </p:nvSpPr>
        <p:spPr bwMode="auto">
          <a:xfrm>
            <a:off x="11759" y="4149080"/>
            <a:ext cx="2904057" cy="62346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rgbClr val="FF0000"/>
                </a:solidFill>
                <a:latin typeface="黑体" pitchFamily="2" charset="-122"/>
                <a:ea typeface="黑体" pitchFamily="2" charset="-122"/>
              </a:rPr>
              <a:t>作业调度算法</a:t>
            </a:r>
            <a:endPar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7" name="Rectangle 2">
            <a:extLst>
              <a:ext uri="{FF2B5EF4-FFF2-40B4-BE49-F238E27FC236}">
                <a16:creationId xmlns="" xmlns:a16="http://schemas.microsoft.com/office/drawing/2014/main" id="{EFFACDAF-A850-4BE8-B2A4-60773F2B0B6F}"/>
              </a:ext>
            </a:extLst>
          </p:cNvPr>
          <p:cNvSpPr>
            <a:spLocks noGrp="1" noChangeArrowheads="1"/>
          </p:cNvSpPr>
          <p:nvPr>
            <p:ph type="title"/>
          </p:nvPr>
        </p:nvSpPr>
        <p:spPr>
          <a:xfrm>
            <a:off x="2958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0" name="Rectangle 3">
            <a:extLst>
              <a:ext uri="{FF2B5EF4-FFF2-40B4-BE49-F238E27FC236}">
                <a16:creationId xmlns="" xmlns:a16="http://schemas.microsoft.com/office/drawing/2014/main" id="{7A512587-74E8-4379-A2A1-5AB3FD550B1B}"/>
              </a:ext>
            </a:extLst>
          </p:cNvPr>
          <p:cNvSpPr txBox="1">
            <a:spLocks noChangeArrowheads="1"/>
          </p:cNvSpPr>
          <p:nvPr/>
        </p:nvSpPr>
        <p:spPr bwMode="auto">
          <a:xfrm>
            <a:off x="3202006" y="1543148"/>
            <a:ext cx="5669810" cy="495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eaLnBrk="1" hangingPunct="1">
              <a:lnSpc>
                <a:spcPct val="150000"/>
              </a:lnSpc>
            </a:pPr>
            <a:r>
              <a:rPr kumimoji="1" lang="zh-CN" altLang="en-US" sz="2000" b="1" kern="0" dirty="0">
                <a:latin typeface="黑体" pitchFamily="2" charset="-122"/>
                <a:ea typeface="黑体" pitchFamily="2" charset="-122"/>
              </a:rPr>
              <a:t>短作业</a:t>
            </a:r>
            <a:r>
              <a:rPr kumimoji="1" lang="en-US" altLang="zh-CN" sz="2000" b="1" kern="0" dirty="0">
                <a:latin typeface="黑体" pitchFamily="2" charset="-122"/>
                <a:ea typeface="黑体" pitchFamily="2" charset="-122"/>
              </a:rPr>
              <a:t>(</a:t>
            </a:r>
            <a:r>
              <a:rPr kumimoji="1" lang="zh-CN" altLang="en-US" sz="2000" b="1" kern="0" dirty="0">
                <a:latin typeface="黑体" pitchFamily="2" charset="-122"/>
                <a:ea typeface="黑体" pitchFamily="2" charset="-122"/>
              </a:rPr>
              <a:t>进程</a:t>
            </a:r>
            <a:r>
              <a:rPr kumimoji="1" lang="en-US" altLang="zh-CN" sz="2000" b="1" kern="0" dirty="0">
                <a:latin typeface="黑体" pitchFamily="2" charset="-122"/>
                <a:ea typeface="黑体" pitchFamily="2" charset="-122"/>
              </a:rPr>
              <a:t>)</a:t>
            </a:r>
            <a:r>
              <a:rPr kumimoji="1" lang="zh-CN" altLang="en-US" sz="2000" b="1" kern="0" dirty="0">
                <a:latin typeface="黑体" pitchFamily="2" charset="-122"/>
                <a:ea typeface="黑体" pitchFamily="2" charset="-122"/>
              </a:rPr>
              <a:t>优先调度算法</a:t>
            </a:r>
            <a:r>
              <a:rPr kumimoji="1" lang="en-US" altLang="zh-CN" sz="2000" b="1" kern="0" dirty="0">
                <a:latin typeface="黑体" pitchFamily="2" charset="-122"/>
                <a:ea typeface="黑体" pitchFamily="2" charset="-122"/>
              </a:rPr>
              <a:t>SJ(P)F</a:t>
            </a:r>
            <a:r>
              <a:rPr kumimoji="1" lang="zh-CN" altLang="en-US" sz="2000" b="1" kern="0" dirty="0">
                <a:latin typeface="黑体" pitchFamily="2" charset="-122"/>
                <a:ea typeface="黑体" pitchFamily="2" charset="-122"/>
              </a:rPr>
              <a:t>，是指对短作业或短进程优先调度的算法。分别用于作业调度和进程调度</a:t>
            </a:r>
          </a:p>
          <a:p>
            <a:pPr eaLnBrk="1" hangingPunct="1">
              <a:lnSpc>
                <a:spcPct val="150000"/>
              </a:lnSpc>
            </a:pPr>
            <a:r>
              <a:rPr kumimoji="1" lang="zh-CN" altLang="en-US" sz="2000" b="1" kern="0" dirty="0">
                <a:latin typeface="黑体" pitchFamily="2" charset="-122"/>
                <a:ea typeface="黑体" pitchFamily="2" charset="-122"/>
              </a:rPr>
              <a:t>短</a:t>
            </a:r>
            <a:r>
              <a:rPr kumimoji="1" lang="zh-CN" altLang="en-US" sz="2000" b="1" kern="0" dirty="0">
                <a:solidFill>
                  <a:srgbClr val="FF0000"/>
                </a:solidFill>
                <a:latin typeface="黑体" pitchFamily="2" charset="-122"/>
                <a:ea typeface="黑体" pitchFamily="2" charset="-122"/>
              </a:rPr>
              <a:t>作业</a:t>
            </a:r>
            <a:r>
              <a:rPr kumimoji="1" lang="zh-CN" altLang="en-US" sz="2000" b="1" kern="0" dirty="0">
                <a:latin typeface="黑体" pitchFamily="2" charset="-122"/>
                <a:ea typeface="黑体" pitchFamily="2" charset="-122"/>
              </a:rPr>
              <a:t>优先</a:t>
            </a:r>
            <a:r>
              <a:rPr kumimoji="1" lang="en-US" altLang="zh-CN" sz="2000" b="1" kern="0" dirty="0">
                <a:latin typeface="黑体" pitchFamily="2" charset="-122"/>
                <a:ea typeface="黑体" pitchFamily="2" charset="-122"/>
              </a:rPr>
              <a:t>(SJF)</a:t>
            </a:r>
            <a:r>
              <a:rPr kumimoji="1" lang="zh-CN" altLang="en-US" sz="2000" b="1" kern="0" dirty="0">
                <a:latin typeface="黑体" pitchFamily="2" charset="-122"/>
                <a:ea typeface="黑体" pitchFamily="2" charset="-122"/>
              </a:rPr>
              <a:t>的调度算法，是从后备队列中选择一个或若干个</a:t>
            </a:r>
            <a:r>
              <a:rPr kumimoji="1" lang="zh-CN" altLang="en-US" sz="2000" b="1" kern="0" dirty="0">
                <a:solidFill>
                  <a:srgbClr val="FF0000"/>
                </a:solidFill>
                <a:latin typeface="黑体" pitchFamily="2" charset="-122"/>
                <a:ea typeface="黑体" pitchFamily="2" charset="-122"/>
              </a:rPr>
              <a:t>估计运行时间最短的作业</a:t>
            </a:r>
            <a:r>
              <a:rPr kumimoji="1" lang="zh-CN" altLang="en-US" sz="2000" b="1" kern="0" dirty="0">
                <a:latin typeface="黑体" pitchFamily="2" charset="-122"/>
                <a:ea typeface="黑体" pitchFamily="2" charset="-122"/>
              </a:rPr>
              <a:t>，将它们调入内存运行</a:t>
            </a:r>
          </a:p>
          <a:p>
            <a:pPr eaLnBrk="1" hangingPunct="1">
              <a:lnSpc>
                <a:spcPct val="150000"/>
              </a:lnSpc>
            </a:pPr>
            <a:r>
              <a:rPr kumimoji="1" lang="zh-CN" altLang="en-US" sz="2000" b="1" kern="0" dirty="0">
                <a:latin typeface="黑体" pitchFamily="2" charset="-122"/>
                <a:ea typeface="黑体" pitchFamily="2" charset="-122"/>
              </a:rPr>
              <a:t>短</a:t>
            </a:r>
            <a:r>
              <a:rPr kumimoji="1" lang="zh-CN" altLang="en-US" sz="2000" b="1" kern="0" dirty="0">
                <a:solidFill>
                  <a:srgbClr val="FF0000"/>
                </a:solidFill>
                <a:latin typeface="黑体" pitchFamily="2" charset="-122"/>
                <a:ea typeface="黑体" pitchFamily="2" charset="-122"/>
              </a:rPr>
              <a:t>进程</a:t>
            </a:r>
            <a:r>
              <a:rPr kumimoji="1" lang="zh-CN" altLang="en-US" sz="2000" b="1" kern="0" dirty="0">
                <a:latin typeface="黑体" pitchFamily="2" charset="-122"/>
                <a:ea typeface="黑体" pitchFamily="2" charset="-122"/>
              </a:rPr>
              <a:t>优先</a:t>
            </a:r>
            <a:r>
              <a:rPr kumimoji="1" lang="en-US" altLang="zh-CN" sz="2000" b="1" kern="0" dirty="0">
                <a:latin typeface="黑体" pitchFamily="2" charset="-122"/>
                <a:ea typeface="黑体" pitchFamily="2" charset="-122"/>
              </a:rPr>
              <a:t>(SPF)</a:t>
            </a:r>
            <a:r>
              <a:rPr kumimoji="1" lang="zh-CN" altLang="en-US" sz="2000" b="1" kern="0" dirty="0">
                <a:latin typeface="黑体" pitchFamily="2" charset="-122"/>
                <a:ea typeface="黑体" pitchFamily="2" charset="-122"/>
              </a:rPr>
              <a:t>调度算法，则是从就绪队列中选出一</a:t>
            </a:r>
            <a:r>
              <a:rPr kumimoji="1" lang="zh-CN" altLang="en-US" sz="2000" b="1" kern="0" dirty="0">
                <a:solidFill>
                  <a:srgbClr val="FF0000"/>
                </a:solidFill>
                <a:latin typeface="黑体" pitchFamily="2" charset="-122"/>
                <a:ea typeface="黑体" pitchFamily="2" charset="-122"/>
              </a:rPr>
              <a:t>估计运行时间最短的进程</a:t>
            </a:r>
            <a:r>
              <a:rPr kumimoji="1" lang="zh-CN" altLang="en-US" sz="2000" b="1" kern="0" dirty="0">
                <a:latin typeface="黑体" pitchFamily="2" charset="-122"/>
                <a:ea typeface="黑体" pitchFamily="2" charset="-122"/>
              </a:rPr>
              <a:t>，将处理机分配给它，使它立即执行并一直执行到完成，或发生某事件而被阻塞放弃处理机时，再重新调度</a:t>
            </a:r>
          </a:p>
        </p:txBody>
      </p:sp>
      <p:grpSp>
        <p:nvGrpSpPr>
          <p:cNvPr id="12" name="组合 11">
            <a:extLst>
              <a:ext uri="{FF2B5EF4-FFF2-40B4-BE49-F238E27FC236}">
                <a16:creationId xmlns="" xmlns:a16="http://schemas.microsoft.com/office/drawing/2014/main" id="{BD737C46-A742-4EBD-8F6C-B9B99B2DDEA5}"/>
              </a:ext>
            </a:extLst>
          </p:cNvPr>
          <p:cNvGrpSpPr/>
          <p:nvPr/>
        </p:nvGrpSpPr>
        <p:grpSpPr>
          <a:xfrm>
            <a:off x="2992693" y="878200"/>
            <a:ext cx="6085995" cy="504056"/>
            <a:chOff x="2992693" y="878200"/>
            <a:chExt cx="6085995" cy="504056"/>
          </a:xfrm>
        </p:grpSpPr>
        <p:sp>
          <p:nvSpPr>
            <p:cNvPr id="13" name="剪去单角的矩形 3">
              <a:extLst>
                <a:ext uri="{FF2B5EF4-FFF2-40B4-BE49-F238E27FC236}">
                  <a16:creationId xmlns="" xmlns:a16="http://schemas.microsoft.com/office/drawing/2014/main" id="{4C7328E7-AB03-45E7-BF59-8E0B5B9BDF2E}"/>
                </a:ext>
              </a:extLst>
            </p:cNvPr>
            <p:cNvSpPr/>
            <p:nvPr/>
          </p:nvSpPr>
          <p:spPr>
            <a:xfrm>
              <a:off x="2992693"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先来先服务</a:t>
              </a:r>
            </a:p>
          </p:txBody>
        </p:sp>
        <p:sp>
          <p:nvSpPr>
            <p:cNvPr id="14" name="剪去单角的矩形 4">
              <a:extLst>
                <a:ext uri="{FF2B5EF4-FFF2-40B4-BE49-F238E27FC236}">
                  <a16:creationId xmlns="" xmlns:a16="http://schemas.microsoft.com/office/drawing/2014/main" id="{01E43A0B-4399-4A29-AFA7-940E2547AFFF}"/>
                </a:ext>
              </a:extLst>
            </p:cNvPr>
            <p:cNvSpPr/>
            <p:nvPr/>
          </p:nvSpPr>
          <p:spPr>
            <a:xfrm>
              <a:off x="4499992" y="878200"/>
              <a:ext cx="1507299"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短作业优先</a:t>
              </a:r>
            </a:p>
          </p:txBody>
        </p:sp>
        <p:sp>
          <p:nvSpPr>
            <p:cNvPr id="15" name="剪去单角的矩形 4">
              <a:extLst>
                <a:ext uri="{FF2B5EF4-FFF2-40B4-BE49-F238E27FC236}">
                  <a16:creationId xmlns="" xmlns:a16="http://schemas.microsoft.com/office/drawing/2014/main" id="{EE2E0F71-4A99-4317-899E-F3625997644F}"/>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6" name="剪去单角的矩形 4">
              <a:extLst>
                <a:ext uri="{FF2B5EF4-FFF2-40B4-BE49-F238E27FC236}">
                  <a16:creationId xmlns="" xmlns:a16="http://schemas.microsoft.com/office/drawing/2014/main" id="{7FD3909D-7177-4744-9F1B-FB6100AB25BA}"/>
                </a:ext>
              </a:extLst>
            </p:cNvPr>
            <p:cNvSpPr/>
            <p:nvPr/>
          </p:nvSpPr>
          <p:spPr>
            <a:xfrm>
              <a:off x="7327987" y="878200"/>
              <a:ext cx="1750701"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高响应比优先</a:t>
              </a:r>
            </a:p>
          </p:txBody>
        </p:sp>
      </p:grpSp>
      <p:sp>
        <p:nvSpPr>
          <p:cNvPr id="18" name="矩形 17"/>
          <p:cNvSpPr/>
          <p:nvPr/>
        </p:nvSpPr>
        <p:spPr>
          <a:xfrm>
            <a:off x="11759" y="29489"/>
            <a:ext cx="7728593"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926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bg1"/>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29" name="Rectangle 8">
            <a:extLst>
              <a:ext uri="{FF2B5EF4-FFF2-40B4-BE49-F238E27FC236}">
                <a16:creationId xmlns="" xmlns:a16="http://schemas.microsoft.com/office/drawing/2014/main" id="{02FE50CD-B788-49A0-958E-98A48F86973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处理机系统中的作业</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30" name="Rectangle 8">
            <a:extLst>
              <a:ext uri="{FF2B5EF4-FFF2-40B4-BE49-F238E27FC236}">
                <a16:creationId xmlns="" xmlns:a16="http://schemas.microsoft.com/office/drawing/2014/main" id="{DC5E7BA2-CC44-48F7-89E5-089B4DD9B906}"/>
              </a:ext>
            </a:extLst>
          </p:cNvPr>
          <p:cNvSpPr>
            <a:spLocks noChangeArrowheads="1"/>
          </p:cNvSpPr>
          <p:nvPr/>
        </p:nvSpPr>
        <p:spPr bwMode="auto">
          <a:xfrm>
            <a:off x="11759" y="3504918"/>
            <a:ext cx="2904057" cy="644162"/>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作业调度的主要任务</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sp>
        <p:nvSpPr>
          <p:cNvPr id="31" name="Rectangle 7">
            <a:extLst>
              <a:ext uri="{FF2B5EF4-FFF2-40B4-BE49-F238E27FC236}">
                <a16:creationId xmlns="" xmlns:a16="http://schemas.microsoft.com/office/drawing/2014/main" id="{B4C28171-FCFB-4F96-B66C-E88909FD878E}"/>
              </a:ext>
            </a:extLst>
          </p:cNvPr>
          <p:cNvSpPr>
            <a:spLocks noChangeArrowheads="1"/>
          </p:cNvSpPr>
          <p:nvPr/>
        </p:nvSpPr>
        <p:spPr bwMode="auto">
          <a:xfrm>
            <a:off x="11759" y="4149080"/>
            <a:ext cx="2904057" cy="62346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rgbClr val="FF0000"/>
                </a:solidFill>
                <a:latin typeface="黑体" pitchFamily="2" charset="-122"/>
                <a:ea typeface="黑体" pitchFamily="2" charset="-122"/>
              </a:rPr>
              <a:t>作业调度算法</a:t>
            </a:r>
            <a:endPar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7" name="Rectangle 2">
            <a:extLst>
              <a:ext uri="{FF2B5EF4-FFF2-40B4-BE49-F238E27FC236}">
                <a16:creationId xmlns="" xmlns:a16="http://schemas.microsoft.com/office/drawing/2014/main" id="{EFFACDAF-A850-4BE8-B2A4-60773F2B0B6F}"/>
              </a:ext>
            </a:extLst>
          </p:cNvPr>
          <p:cNvSpPr>
            <a:spLocks noGrp="1" noChangeArrowheads="1"/>
          </p:cNvSpPr>
          <p:nvPr>
            <p:ph type="title"/>
          </p:nvPr>
        </p:nvSpPr>
        <p:spPr>
          <a:xfrm>
            <a:off x="2958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10" name="Picture 4">
            <a:extLst>
              <a:ext uri="{FF2B5EF4-FFF2-40B4-BE49-F238E27FC236}">
                <a16:creationId xmlns="" xmlns:a16="http://schemas.microsoft.com/office/drawing/2014/main" id="{0D7E0B99-4E8A-41AF-A4F3-E87AF7E4460F}"/>
              </a:ext>
            </a:extLst>
          </p:cNvPr>
          <p:cNvPicPr>
            <a:picLocks noChangeAspect="1" noChangeArrowheads="1"/>
          </p:cNvPicPr>
          <p:nvPr/>
        </p:nvPicPr>
        <p:blipFill>
          <a:blip r:embed="rId2" cstate="print"/>
          <a:srcRect/>
          <a:stretch>
            <a:fillRect/>
          </a:stretch>
        </p:blipFill>
        <p:spPr bwMode="auto">
          <a:xfrm>
            <a:off x="9099" y="2474911"/>
            <a:ext cx="9105900" cy="4383088"/>
          </a:xfrm>
          <a:prstGeom prst="rect">
            <a:avLst/>
          </a:prstGeom>
          <a:noFill/>
          <a:ln w="9525">
            <a:noFill/>
            <a:miter lim="800000"/>
            <a:headEnd/>
            <a:tailEnd/>
          </a:ln>
        </p:spPr>
      </p:pic>
      <p:sp>
        <p:nvSpPr>
          <p:cNvPr id="12" name="Rectangle 5">
            <a:extLst>
              <a:ext uri="{FF2B5EF4-FFF2-40B4-BE49-F238E27FC236}">
                <a16:creationId xmlns="" xmlns:a16="http://schemas.microsoft.com/office/drawing/2014/main" id="{5DC6F9D5-AA96-49A3-8639-69640FE82CCE}"/>
              </a:ext>
            </a:extLst>
          </p:cNvPr>
          <p:cNvSpPr>
            <a:spLocks noChangeArrowheads="1"/>
          </p:cNvSpPr>
          <p:nvPr/>
        </p:nvSpPr>
        <p:spPr bwMode="auto">
          <a:xfrm>
            <a:off x="3203848" y="1583940"/>
            <a:ext cx="719758" cy="689287"/>
          </a:xfrm>
          <a:prstGeom prst="rect">
            <a:avLst/>
          </a:prstGeom>
          <a:noFill/>
          <a:ln w="9525" algn="ctr">
            <a:noFill/>
            <a:miter lim="800000"/>
            <a:headEnd/>
            <a:tailEnd/>
          </a:ln>
        </p:spPr>
        <p:txBody>
          <a:bodyPr anchor="ctr"/>
          <a:lstStyle/>
          <a:p>
            <a:pPr algn="l"/>
            <a:r>
              <a:rPr lang="zh-CN" altLang="en-US" sz="3600" b="1" dirty="0">
                <a:solidFill>
                  <a:srgbClr val="FF0000"/>
                </a:solidFill>
                <a:latin typeface="Arial" charset="0"/>
                <a:ea typeface="黑体" pitchFamily="2" charset="-122"/>
              </a:rPr>
              <a:t>例</a:t>
            </a:r>
          </a:p>
        </p:txBody>
      </p:sp>
      <p:grpSp>
        <p:nvGrpSpPr>
          <p:cNvPr id="13" name="组合 12">
            <a:extLst>
              <a:ext uri="{FF2B5EF4-FFF2-40B4-BE49-F238E27FC236}">
                <a16:creationId xmlns="" xmlns:a16="http://schemas.microsoft.com/office/drawing/2014/main" id="{55C1319A-A8EE-4231-A183-3FD0EA8B5527}"/>
              </a:ext>
            </a:extLst>
          </p:cNvPr>
          <p:cNvGrpSpPr/>
          <p:nvPr/>
        </p:nvGrpSpPr>
        <p:grpSpPr>
          <a:xfrm>
            <a:off x="2992693" y="878200"/>
            <a:ext cx="6085995" cy="504056"/>
            <a:chOff x="2992693" y="878200"/>
            <a:chExt cx="6085995" cy="504056"/>
          </a:xfrm>
        </p:grpSpPr>
        <p:sp>
          <p:nvSpPr>
            <p:cNvPr id="14" name="剪去单角的矩形 3">
              <a:extLst>
                <a:ext uri="{FF2B5EF4-FFF2-40B4-BE49-F238E27FC236}">
                  <a16:creationId xmlns="" xmlns:a16="http://schemas.microsoft.com/office/drawing/2014/main" id="{85F62FB2-99C6-41E1-8474-15D359F6152E}"/>
                </a:ext>
              </a:extLst>
            </p:cNvPr>
            <p:cNvSpPr/>
            <p:nvPr/>
          </p:nvSpPr>
          <p:spPr>
            <a:xfrm>
              <a:off x="2992693"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先来先服务</a:t>
              </a:r>
            </a:p>
          </p:txBody>
        </p:sp>
        <p:sp>
          <p:nvSpPr>
            <p:cNvPr id="15" name="剪去单角的矩形 4">
              <a:extLst>
                <a:ext uri="{FF2B5EF4-FFF2-40B4-BE49-F238E27FC236}">
                  <a16:creationId xmlns="" xmlns:a16="http://schemas.microsoft.com/office/drawing/2014/main" id="{818FDA76-57DD-4DAE-B805-C05A229E1DCB}"/>
                </a:ext>
              </a:extLst>
            </p:cNvPr>
            <p:cNvSpPr/>
            <p:nvPr/>
          </p:nvSpPr>
          <p:spPr>
            <a:xfrm>
              <a:off x="4499992" y="878200"/>
              <a:ext cx="1507299"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短作业优先</a:t>
              </a:r>
            </a:p>
          </p:txBody>
        </p:sp>
        <p:sp>
          <p:nvSpPr>
            <p:cNvPr id="16" name="剪去单角的矩形 4">
              <a:extLst>
                <a:ext uri="{FF2B5EF4-FFF2-40B4-BE49-F238E27FC236}">
                  <a16:creationId xmlns="" xmlns:a16="http://schemas.microsoft.com/office/drawing/2014/main" id="{A0261008-9B0C-4554-AFD6-98BBDA3095AA}"/>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8" name="剪去单角的矩形 4">
              <a:extLst>
                <a:ext uri="{FF2B5EF4-FFF2-40B4-BE49-F238E27FC236}">
                  <a16:creationId xmlns="" xmlns:a16="http://schemas.microsoft.com/office/drawing/2014/main" id="{B47CBCE3-3AD6-497C-864F-B79739E3C565}"/>
                </a:ext>
              </a:extLst>
            </p:cNvPr>
            <p:cNvSpPr/>
            <p:nvPr/>
          </p:nvSpPr>
          <p:spPr>
            <a:xfrm>
              <a:off x="7327987" y="878200"/>
              <a:ext cx="1750701"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高响应比优先</a:t>
              </a:r>
            </a:p>
          </p:txBody>
        </p:sp>
      </p:grpSp>
      <p:sp>
        <p:nvSpPr>
          <p:cNvPr id="19" name="矩形 18"/>
          <p:cNvSpPr/>
          <p:nvPr/>
        </p:nvSpPr>
        <p:spPr>
          <a:xfrm>
            <a:off x="11759" y="29489"/>
            <a:ext cx="7728593"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95424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65658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ext uri="{D42A27DB-BD31-4B8C-83A1-F6EECF244321}">
                <p14:modId xmlns:p14="http://schemas.microsoft.com/office/powerpoint/2010/main" val="1361438620"/>
              </p:ext>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19" name="Rectangle 3"/>
          <p:cNvSpPr txBox="1">
            <a:spLocks noChangeArrowheads="1"/>
          </p:cNvSpPr>
          <p:nvPr/>
        </p:nvSpPr>
        <p:spPr bwMode="auto">
          <a:xfrm>
            <a:off x="395536" y="3068960"/>
            <a:ext cx="8229600" cy="2947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eaLnBrk="1" hangingPunct="1">
              <a:lnSpc>
                <a:spcPct val="150000"/>
              </a:lnSpc>
            </a:pPr>
            <a:r>
              <a:rPr kumimoji="0" lang="zh-CN" altLang="en-US" sz="2000" b="1" kern="0" dirty="0">
                <a:latin typeface="黑体" pitchFamily="2" charset="-122"/>
                <a:ea typeface="黑体" pitchFamily="2" charset="-122"/>
              </a:rPr>
              <a:t>在多道程序系统中，一个作业从提交到执行，通常都要经历</a:t>
            </a:r>
            <a:r>
              <a:rPr kumimoji="0" lang="zh-CN" altLang="en-US" sz="2000" b="1" kern="0" dirty="0">
                <a:solidFill>
                  <a:srgbClr val="C00000"/>
                </a:solidFill>
                <a:latin typeface="黑体" pitchFamily="2" charset="-122"/>
                <a:ea typeface="黑体" pitchFamily="2" charset="-122"/>
              </a:rPr>
              <a:t>多级调度</a:t>
            </a:r>
          </a:p>
          <a:p>
            <a:pPr lvl="1" eaLnBrk="1" hangingPunct="1">
              <a:lnSpc>
                <a:spcPct val="150000"/>
              </a:lnSpc>
            </a:pPr>
            <a:r>
              <a:rPr kumimoji="0" lang="zh-CN" altLang="en-US" sz="2000" b="1" kern="0" dirty="0">
                <a:latin typeface="黑体" pitchFamily="2" charset="-122"/>
                <a:ea typeface="黑体" pitchFamily="2" charset="-122"/>
              </a:rPr>
              <a:t>如高级调度、低级调度、中级调度以及</a:t>
            </a:r>
            <a:r>
              <a:rPr kumimoji="0" lang="en-US" altLang="zh-CN" sz="2000" b="1" kern="0" dirty="0">
                <a:latin typeface="黑体" pitchFamily="2" charset="-122"/>
                <a:ea typeface="黑体" pitchFamily="2" charset="-122"/>
              </a:rPr>
              <a:t>I</a:t>
            </a:r>
            <a:r>
              <a:rPr kumimoji="0" lang="zh-CN" altLang="en-US" sz="2000" b="1" kern="0" dirty="0">
                <a:latin typeface="黑体" pitchFamily="2" charset="-122"/>
                <a:ea typeface="黑体" pitchFamily="2" charset="-122"/>
              </a:rPr>
              <a:t>／</a:t>
            </a:r>
            <a:r>
              <a:rPr kumimoji="0" lang="en-US" altLang="zh-CN" sz="2000" b="1" kern="0" dirty="0">
                <a:latin typeface="黑体" pitchFamily="2" charset="-122"/>
                <a:ea typeface="黑体" pitchFamily="2" charset="-122"/>
              </a:rPr>
              <a:t>O</a:t>
            </a:r>
            <a:r>
              <a:rPr kumimoji="0" lang="zh-CN" altLang="en-US" sz="2000" b="1" kern="0" dirty="0">
                <a:latin typeface="黑体" pitchFamily="2" charset="-122"/>
                <a:ea typeface="黑体" pitchFamily="2" charset="-122"/>
              </a:rPr>
              <a:t>调度等</a:t>
            </a:r>
          </a:p>
          <a:p>
            <a:pPr eaLnBrk="1" hangingPunct="1">
              <a:lnSpc>
                <a:spcPct val="150000"/>
              </a:lnSpc>
            </a:pPr>
            <a:r>
              <a:rPr kumimoji="0" lang="zh-CN" altLang="en-US" sz="2000" b="1" kern="0" dirty="0">
                <a:latin typeface="黑体" pitchFamily="2" charset="-122"/>
                <a:ea typeface="黑体" pitchFamily="2" charset="-122"/>
              </a:rPr>
              <a:t>系统的</a:t>
            </a:r>
            <a:r>
              <a:rPr kumimoji="0" lang="zh-CN" altLang="en-US" sz="2000" b="1" kern="0" dirty="0">
                <a:solidFill>
                  <a:srgbClr val="C00000"/>
                </a:solidFill>
                <a:latin typeface="黑体" pitchFamily="2" charset="-122"/>
                <a:ea typeface="黑体" pitchFamily="2" charset="-122"/>
              </a:rPr>
              <a:t>运行性能</a:t>
            </a:r>
            <a:r>
              <a:rPr kumimoji="0" lang="zh-CN" altLang="en-US" sz="2000" b="1" kern="0" dirty="0">
                <a:latin typeface="黑体" pitchFamily="2" charset="-122"/>
                <a:ea typeface="黑体" pitchFamily="2" charset="-122"/>
              </a:rPr>
              <a:t>在很大程度上取决于调度</a:t>
            </a:r>
          </a:p>
          <a:p>
            <a:pPr lvl="1" eaLnBrk="1" hangingPunct="1">
              <a:lnSpc>
                <a:spcPct val="150000"/>
              </a:lnSpc>
            </a:pPr>
            <a:r>
              <a:rPr kumimoji="0" lang="zh-CN" altLang="en-US" sz="2000" b="1" kern="0" dirty="0">
                <a:latin typeface="黑体" pitchFamily="2" charset="-122"/>
                <a:ea typeface="黑体" pitchFamily="2" charset="-122"/>
              </a:rPr>
              <a:t>如吞吐量的大小、周转时间的长短、响应的及时性等</a:t>
            </a:r>
          </a:p>
          <a:p>
            <a:pPr eaLnBrk="1" hangingPunct="1">
              <a:lnSpc>
                <a:spcPct val="150000"/>
              </a:lnSpc>
            </a:pPr>
            <a:r>
              <a:rPr kumimoji="0" lang="zh-CN" altLang="en-US" sz="2000" b="1" kern="0" dirty="0">
                <a:latin typeface="黑体" pitchFamily="2" charset="-122"/>
                <a:ea typeface="黑体" pitchFamily="2" charset="-122"/>
              </a:rPr>
              <a:t>调度是多道系统的关键</a:t>
            </a:r>
          </a:p>
          <a:p>
            <a:pPr eaLnBrk="1" hangingPunct="1">
              <a:lnSpc>
                <a:spcPct val="150000"/>
              </a:lnSpc>
            </a:pPr>
            <a:endParaRPr kumimoji="0" lang="en-US" altLang="zh-CN" sz="2000" kern="0" dirty="0">
              <a:latin typeface="黑体" pitchFamily="2" charset="-122"/>
              <a:ea typeface="黑体" pitchFamily="2" charset="-122"/>
            </a:endParaRPr>
          </a:p>
        </p:txBody>
      </p:sp>
      <p:sp>
        <p:nvSpPr>
          <p:cNvPr id="5" name="Rectangle 2"/>
          <p:cNvSpPr txBox="1">
            <a:spLocks noChangeArrowheads="1"/>
          </p:cNvSpPr>
          <p:nvPr/>
        </p:nvSpPr>
        <p:spPr bwMode="auto">
          <a:xfrm>
            <a:off x="3131840" y="1038324"/>
            <a:ext cx="5904656" cy="584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pitchFamily="2" charset="-122"/>
              </a:defRPr>
            </a:lvl2pPr>
            <a:lvl3pPr algn="l" rtl="0" eaLnBrk="0" fontAlgn="base" hangingPunct="0">
              <a:spcBef>
                <a:spcPct val="0"/>
              </a:spcBef>
              <a:spcAft>
                <a:spcPct val="0"/>
              </a:spcAft>
              <a:defRPr sz="4400">
                <a:solidFill>
                  <a:schemeClr val="tx1"/>
                </a:solidFill>
                <a:latin typeface="Arial" charset="0"/>
                <a:ea typeface="宋体" pitchFamily="2" charset="-122"/>
              </a:defRPr>
            </a:lvl3pPr>
            <a:lvl4pPr algn="l" rtl="0" eaLnBrk="0" fontAlgn="base" hangingPunct="0">
              <a:spcBef>
                <a:spcPct val="0"/>
              </a:spcBef>
              <a:spcAft>
                <a:spcPct val="0"/>
              </a:spcAft>
              <a:defRPr sz="4400">
                <a:solidFill>
                  <a:schemeClr val="tx1"/>
                </a:solidFill>
                <a:latin typeface="Arial" charset="0"/>
                <a:ea typeface="宋体" pitchFamily="2" charset="-122"/>
              </a:defRPr>
            </a:lvl4pPr>
            <a:lvl5pPr algn="l" rtl="0" eaLnBrk="0" fontAlgn="base" hangingPunct="0">
              <a:spcBef>
                <a:spcPct val="0"/>
              </a:spcBef>
              <a:spcAft>
                <a:spcPct val="0"/>
              </a:spcAft>
              <a:defRPr sz="4400">
                <a:solidFill>
                  <a:schemeClr val="tx1"/>
                </a:solidFill>
                <a:latin typeface="Arial" charset="0"/>
                <a:ea typeface="宋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a:lstStyle>
          <a:p>
            <a:pPr eaLnBrk="1" hangingPunct="1"/>
            <a:r>
              <a:rPr lang="zh-CN" altLang="en-US" sz="3200" b="1" kern="0" dirty="0" smtClean="0">
                <a:latin typeface="黑体" pitchFamily="2" charset="-122"/>
                <a:ea typeface="黑体" pitchFamily="2" charset="-122"/>
              </a:rPr>
              <a:t>处理机</a:t>
            </a:r>
            <a:r>
              <a:rPr lang="zh-CN" altLang="en-US" sz="3200" b="1" kern="0" dirty="0">
                <a:latin typeface="黑体" pitchFamily="2" charset="-122"/>
                <a:ea typeface="黑体" pitchFamily="2" charset="-122"/>
              </a:rPr>
              <a:t>调度的层次与目标</a:t>
            </a:r>
            <a:endParaRPr kumimoji="1" lang="zh-CN" altLang="en-US" sz="3200" b="1" kern="0" dirty="0">
              <a:latin typeface="黑体" pitchFamily="2" charset="-122"/>
              <a:ea typeface="黑体" pitchFamily="2" charset="-122"/>
            </a:endParaRPr>
          </a:p>
        </p:txBody>
      </p:sp>
    </p:spTree>
    <p:extLst>
      <p:ext uri="{BB962C8B-B14F-4D97-AF65-F5344CB8AC3E}">
        <p14:creationId xmlns:p14="http://schemas.microsoft.com/office/powerpoint/2010/main" val="2449656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bg1"/>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29" name="Rectangle 8">
            <a:extLst>
              <a:ext uri="{FF2B5EF4-FFF2-40B4-BE49-F238E27FC236}">
                <a16:creationId xmlns="" xmlns:a16="http://schemas.microsoft.com/office/drawing/2014/main" id="{02FE50CD-B788-49A0-958E-98A48F86973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处理机系统中的作业</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30" name="Rectangle 8">
            <a:extLst>
              <a:ext uri="{FF2B5EF4-FFF2-40B4-BE49-F238E27FC236}">
                <a16:creationId xmlns="" xmlns:a16="http://schemas.microsoft.com/office/drawing/2014/main" id="{DC5E7BA2-CC44-48F7-89E5-089B4DD9B906}"/>
              </a:ext>
            </a:extLst>
          </p:cNvPr>
          <p:cNvSpPr>
            <a:spLocks noChangeArrowheads="1"/>
          </p:cNvSpPr>
          <p:nvPr/>
        </p:nvSpPr>
        <p:spPr bwMode="auto">
          <a:xfrm>
            <a:off x="11759" y="3504918"/>
            <a:ext cx="2904057" cy="644162"/>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作业调度的主要任务</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sp>
        <p:nvSpPr>
          <p:cNvPr id="31" name="Rectangle 7">
            <a:extLst>
              <a:ext uri="{FF2B5EF4-FFF2-40B4-BE49-F238E27FC236}">
                <a16:creationId xmlns="" xmlns:a16="http://schemas.microsoft.com/office/drawing/2014/main" id="{B4C28171-FCFB-4F96-B66C-E88909FD878E}"/>
              </a:ext>
            </a:extLst>
          </p:cNvPr>
          <p:cNvSpPr>
            <a:spLocks noChangeArrowheads="1"/>
          </p:cNvSpPr>
          <p:nvPr/>
        </p:nvSpPr>
        <p:spPr bwMode="auto">
          <a:xfrm>
            <a:off x="11759" y="4149080"/>
            <a:ext cx="2904057" cy="62346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rgbClr val="FF0000"/>
                </a:solidFill>
                <a:latin typeface="黑体" pitchFamily="2" charset="-122"/>
                <a:ea typeface="黑体" pitchFamily="2" charset="-122"/>
              </a:rPr>
              <a:t>作业调度算法</a:t>
            </a:r>
            <a:endPar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7" name="Rectangle 2">
            <a:extLst>
              <a:ext uri="{FF2B5EF4-FFF2-40B4-BE49-F238E27FC236}">
                <a16:creationId xmlns="" xmlns:a16="http://schemas.microsoft.com/office/drawing/2014/main" id="{EFFACDAF-A850-4BE8-B2A4-60773F2B0B6F}"/>
              </a:ext>
            </a:extLst>
          </p:cNvPr>
          <p:cNvSpPr>
            <a:spLocks noGrp="1" noChangeArrowheads="1"/>
          </p:cNvSpPr>
          <p:nvPr>
            <p:ph type="title"/>
          </p:nvPr>
        </p:nvSpPr>
        <p:spPr>
          <a:xfrm>
            <a:off x="2958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10" name="Picture 4">
            <a:extLst>
              <a:ext uri="{FF2B5EF4-FFF2-40B4-BE49-F238E27FC236}">
                <a16:creationId xmlns="" xmlns:a16="http://schemas.microsoft.com/office/drawing/2014/main" id="{05F66985-96FC-44AA-956C-FE6C5A539252}"/>
              </a:ext>
            </a:extLst>
          </p:cNvPr>
          <p:cNvPicPr>
            <a:picLocks noChangeAspect="1" noChangeArrowheads="1"/>
          </p:cNvPicPr>
          <p:nvPr/>
        </p:nvPicPr>
        <p:blipFill>
          <a:blip r:embed="rId2" cstate="print"/>
          <a:srcRect/>
          <a:stretch>
            <a:fillRect/>
          </a:stretch>
        </p:blipFill>
        <p:spPr bwMode="auto">
          <a:xfrm>
            <a:off x="84968" y="1650368"/>
            <a:ext cx="9023350" cy="5205412"/>
          </a:xfrm>
          <a:prstGeom prst="rect">
            <a:avLst/>
          </a:prstGeom>
          <a:noFill/>
          <a:ln w="9525">
            <a:noFill/>
            <a:miter lim="800000"/>
            <a:headEnd/>
            <a:tailEnd/>
          </a:ln>
        </p:spPr>
      </p:pic>
      <p:grpSp>
        <p:nvGrpSpPr>
          <p:cNvPr id="12" name="组合 11">
            <a:extLst>
              <a:ext uri="{FF2B5EF4-FFF2-40B4-BE49-F238E27FC236}">
                <a16:creationId xmlns="" xmlns:a16="http://schemas.microsoft.com/office/drawing/2014/main" id="{F98F4EE7-C1F7-44F9-B5C2-6CECB5CD6E61}"/>
              </a:ext>
            </a:extLst>
          </p:cNvPr>
          <p:cNvGrpSpPr/>
          <p:nvPr/>
        </p:nvGrpSpPr>
        <p:grpSpPr>
          <a:xfrm>
            <a:off x="2992693" y="878200"/>
            <a:ext cx="6085995" cy="504056"/>
            <a:chOff x="2992693" y="878200"/>
            <a:chExt cx="6085995" cy="504056"/>
          </a:xfrm>
        </p:grpSpPr>
        <p:sp>
          <p:nvSpPr>
            <p:cNvPr id="13" name="剪去单角的矩形 3">
              <a:extLst>
                <a:ext uri="{FF2B5EF4-FFF2-40B4-BE49-F238E27FC236}">
                  <a16:creationId xmlns="" xmlns:a16="http://schemas.microsoft.com/office/drawing/2014/main" id="{9EE8D8E3-D525-40A3-9B68-65C7F8FCB9C6}"/>
                </a:ext>
              </a:extLst>
            </p:cNvPr>
            <p:cNvSpPr/>
            <p:nvPr/>
          </p:nvSpPr>
          <p:spPr>
            <a:xfrm>
              <a:off x="2992693"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先来先服务</a:t>
              </a:r>
            </a:p>
          </p:txBody>
        </p:sp>
        <p:sp>
          <p:nvSpPr>
            <p:cNvPr id="14" name="剪去单角的矩形 4">
              <a:extLst>
                <a:ext uri="{FF2B5EF4-FFF2-40B4-BE49-F238E27FC236}">
                  <a16:creationId xmlns="" xmlns:a16="http://schemas.microsoft.com/office/drawing/2014/main" id="{9A0C891F-3936-49E4-A94C-1392AEA09AB3}"/>
                </a:ext>
              </a:extLst>
            </p:cNvPr>
            <p:cNvSpPr/>
            <p:nvPr/>
          </p:nvSpPr>
          <p:spPr>
            <a:xfrm>
              <a:off x="4499992" y="878200"/>
              <a:ext cx="1507299"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短作业优先</a:t>
              </a:r>
            </a:p>
          </p:txBody>
        </p:sp>
        <p:sp>
          <p:nvSpPr>
            <p:cNvPr id="15" name="剪去单角的矩形 4">
              <a:extLst>
                <a:ext uri="{FF2B5EF4-FFF2-40B4-BE49-F238E27FC236}">
                  <a16:creationId xmlns="" xmlns:a16="http://schemas.microsoft.com/office/drawing/2014/main" id="{3331B0A5-C08B-4CA9-8D3F-41CA8BC862C6}"/>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6" name="剪去单角的矩形 4">
              <a:extLst>
                <a:ext uri="{FF2B5EF4-FFF2-40B4-BE49-F238E27FC236}">
                  <a16:creationId xmlns="" xmlns:a16="http://schemas.microsoft.com/office/drawing/2014/main" id="{6E706B2A-F504-403C-A72C-2F000AE930D8}"/>
                </a:ext>
              </a:extLst>
            </p:cNvPr>
            <p:cNvSpPr/>
            <p:nvPr/>
          </p:nvSpPr>
          <p:spPr>
            <a:xfrm>
              <a:off x="7327987" y="878200"/>
              <a:ext cx="1750701"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高响应比优先</a:t>
              </a:r>
            </a:p>
          </p:txBody>
        </p:sp>
      </p:grpSp>
      <p:sp>
        <p:nvSpPr>
          <p:cNvPr id="18" name="矩形 17"/>
          <p:cNvSpPr/>
          <p:nvPr/>
        </p:nvSpPr>
        <p:spPr>
          <a:xfrm>
            <a:off x="11759" y="29489"/>
            <a:ext cx="7728593"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1307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bg1"/>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29" name="Rectangle 8">
            <a:extLst>
              <a:ext uri="{FF2B5EF4-FFF2-40B4-BE49-F238E27FC236}">
                <a16:creationId xmlns="" xmlns:a16="http://schemas.microsoft.com/office/drawing/2014/main" id="{02FE50CD-B788-49A0-958E-98A48F86973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处理机系统中的作业</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30" name="Rectangle 8">
            <a:extLst>
              <a:ext uri="{FF2B5EF4-FFF2-40B4-BE49-F238E27FC236}">
                <a16:creationId xmlns="" xmlns:a16="http://schemas.microsoft.com/office/drawing/2014/main" id="{DC5E7BA2-CC44-48F7-89E5-089B4DD9B906}"/>
              </a:ext>
            </a:extLst>
          </p:cNvPr>
          <p:cNvSpPr>
            <a:spLocks noChangeArrowheads="1"/>
          </p:cNvSpPr>
          <p:nvPr/>
        </p:nvSpPr>
        <p:spPr bwMode="auto">
          <a:xfrm>
            <a:off x="11759" y="3504918"/>
            <a:ext cx="2904057" cy="644162"/>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作业调度的主要任务</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sp>
        <p:nvSpPr>
          <p:cNvPr id="31" name="Rectangle 7">
            <a:extLst>
              <a:ext uri="{FF2B5EF4-FFF2-40B4-BE49-F238E27FC236}">
                <a16:creationId xmlns="" xmlns:a16="http://schemas.microsoft.com/office/drawing/2014/main" id="{B4C28171-FCFB-4F96-B66C-E88909FD878E}"/>
              </a:ext>
            </a:extLst>
          </p:cNvPr>
          <p:cNvSpPr>
            <a:spLocks noChangeArrowheads="1"/>
          </p:cNvSpPr>
          <p:nvPr/>
        </p:nvSpPr>
        <p:spPr bwMode="auto">
          <a:xfrm>
            <a:off x="11759" y="4149080"/>
            <a:ext cx="2904057" cy="62346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rgbClr val="FF0000"/>
                </a:solidFill>
                <a:latin typeface="黑体" pitchFamily="2" charset="-122"/>
                <a:ea typeface="黑体" pitchFamily="2" charset="-122"/>
              </a:rPr>
              <a:t>作业调度算法</a:t>
            </a:r>
            <a:endPar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7" name="Rectangle 2">
            <a:extLst>
              <a:ext uri="{FF2B5EF4-FFF2-40B4-BE49-F238E27FC236}">
                <a16:creationId xmlns="" xmlns:a16="http://schemas.microsoft.com/office/drawing/2014/main" id="{EFFACDAF-A850-4BE8-B2A4-60773F2B0B6F}"/>
              </a:ext>
            </a:extLst>
          </p:cNvPr>
          <p:cNvSpPr>
            <a:spLocks noGrp="1" noChangeArrowheads="1"/>
          </p:cNvSpPr>
          <p:nvPr>
            <p:ph type="title"/>
          </p:nvPr>
        </p:nvSpPr>
        <p:spPr>
          <a:xfrm>
            <a:off x="2958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10" name="Picture 4" descr="未标题-1 拷贝">
            <a:extLst>
              <a:ext uri="{FF2B5EF4-FFF2-40B4-BE49-F238E27FC236}">
                <a16:creationId xmlns="" xmlns:a16="http://schemas.microsoft.com/office/drawing/2014/main" id="{0E6A5E5A-ECF0-4181-B007-9793287B1E07}"/>
              </a:ext>
            </a:extLst>
          </p:cNvPr>
          <p:cNvPicPr>
            <a:picLocks noChangeAspect="1" noChangeArrowheads="1"/>
          </p:cNvPicPr>
          <p:nvPr/>
        </p:nvPicPr>
        <p:blipFill>
          <a:blip r:embed="rId2" cstate="print"/>
          <a:srcRect/>
          <a:stretch>
            <a:fillRect/>
          </a:stretch>
        </p:blipFill>
        <p:spPr bwMode="auto">
          <a:xfrm>
            <a:off x="-84165" y="1466768"/>
            <a:ext cx="9144000" cy="4392613"/>
          </a:xfrm>
          <a:prstGeom prst="rect">
            <a:avLst/>
          </a:prstGeom>
          <a:noFill/>
          <a:ln w="9525">
            <a:noFill/>
            <a:miter lim="800000"/>
            <a:headEnd/>
            <a:tailEnd/>
          </a:ln>
        </p:spPr>
      </p:pic>
      <p:sp>
        <p:nvSpPr>
          <p:cNvPr id="12" name="Text Box 5">
            <a:extLst>
              <a:ext uri="{FF2B5EF4-FFF2-40B4-BE49-F238E27FC236}">
                <a16:creationId xmlns="" xmlns:a16="http://schemas.microsoft.com/office/drawing/2014/main" id="{0BFD38BC-93C0-4BDC-8EA5-33F096856C45}"/>
              </a:ext>
            </a:extLst>
          </p:cNvPr>
          <p:cNvSpPr txBox="1">
            <a:spLocks noChangeArrowheads="1"/>
          </p:cNvSpPr>
          <p:nvPr/>
        </p:nvSpPr>
        <p:spPr bwMode="auto">
          <a:xfrm>
            <a:off x="2411760" y="6103540"/>
            <a:ext cx="3762375" cy="369887"/>
          </a:xfrm>
          <a:prstGeom prst="rect">
            <a:avLst/>
          </a:prstGeom>
          <a:noFill/>
          <a:ln w="9525">
            <a:noFill/>
            <a:miter lim="800000"/>
            <a:headEnd/>
            <a:tailEnd/>
          </a:ln>
        </p:spPr>
        <p:txBody>
          <a:bodyPr wrap="none">
            <a:spAutoFit/>
          </a:bodyPr>
          <a:lstStyle/>
          <a:p>
            <a:pPr algn="l"/>
            <a:r>
              <a:rPr lang="zh-CN" altLang="en-US" sz="1800" b="1" dirty="0">
                <a:solidFill>
                  <a:srgbClr val="FFC000"/>
                </a:solidFill>
                <a:latin typeface="黑体" pitchFamily="2" charset="-122"/>
                <a:ea typeface="黑体" pitchFamily="2" charset="-122"/>
              </a:rPr>
              <a:t>图 </a:t>
            </a:r>
            <a:r>
              <a:rPr lang="en-US" altLang="zh-CN" sz="1800" b="1" dirty="0">
                <a:solidFill>
                  <a:srgbClr val="FFC000"/>
                </a:solidFill>
                <a:latin typeface="黑体" pitchFamily="2" charset="-122"/>
                <a:ea typeface="黑体" pitchFamily="2" charset="-122"/>
              </a:rPr>
              <a:t>3-4 FCFS</a:t>
            </a:r>
            <a:r>
              <a:rPr lang="zh-CN" altLang="en-US" sz="1800" b="1" dirty="0">
                <a:solidFill>
                  <a:srgbClr val="FFC000"/>
                </a:solidFill>
                <a:latin typeface="黑体" pitchFamily="2" charset="-122"/>
                <a:ea typeface="黑体" pitchFamily="2" charset="-122"/>
              </a:rPr>
              <a:t>和</a:t>
            </a:r>
            <a:r>
              <a:rPr lang="en-US" altLang="zh-CN" sz="1800" b="1" dirty="0">
                <a:solidFill>
                  <a:srgbClr val="FFC000"/>
                </a:solidFill>
                <a:latin typeface="黑体" pitchFamily="2" charset="-122"/>
                <a:ea typeface="黑体" pitchFamily="2" charset="-122"/>
              </a:rPr>
              <a:t>SJF</a:t>
            </a:r>
            <a:r>
              <a:rPr lang="zh-CN" altLang="en-US" sz="1800" b="1" dirty="0">
                <a:solidFill>
                  <a:srgbClr val="FFC000"/>
                </a:solidFill>
                <a:latin typeface="黑体" pitchFamily="2" charset="-122"/>
                <a:ea typeface="黑体" pitchFamily="2" charset="-122"/>
              </a:rPr>
              <a:t>调度算法的性能 </a:t>
            </a:r>
          </a:p>
        </p:txBody>
      </p:sp>
      <p:sp>
        <p:nvSpPr>
          <p:cNvPr id="13" name="矩形 12">
            <a:extLst>
              <a:ext uri="{FF2B5EF4-FFF2-40B4-BE49-F238E27FC236}">
                <a16:creationId xmlns="" xmlns:a16="http://schemas.microsoft.com/office/drawing/2014/main" id="{19234D0D-109D-4382-8742-896344042B12}"/>
              </a:ext>
            </a:extLst>
          </p:cNvPr>
          <p:cNvSpPr/>
          <p:nvPr/>
        </p:nvSpPr>
        <p:spPr>
          <a:xfrm>
            <a:off x="4246535" y="3059031"/>
            <a:ext cx="4714875" cy="2714625"/>
          </a:xfrm>
          <a:prstGeom prst="rect">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grpSp>
        <p:nvGrpSpPr>
          <p:cNvPr id="14" name="组合 13">
            <a:extLst>
              <a:ext uri="{FF2B5EF4-FFF2-40B4-BE49-F238E27FC236}">
                <a16:creationId xmlns="" xmlns:a16="http://schemas.microsoft.com/office/drawing/2014/main" id="{8A0A5488-8B77-4AA8-AF27-55813C6B3F50}"/>
              </a:ext>
            </a:extLst>
          </p:cNvPr>
          <p:cNvGrpSpPr/>
          <p:nvPr/>
        </p:nvGrpSpPr>
        <p:grpSpPr>
          <a:xfrm>
            <a:off x="2992693" y="878200"/>
            <a:ext cx="6085995" cy="504056"/>
            <a:chOff x="2992693" y="878200"/>
            <a:chExt cx="6085995" cy="504056"/>
          </a:xfrm>
        </p:grpSpPr>
        <p:sp>
          <p:nvSpPr>
            <p:cNvPr id="15" name="剪去单角的矩形 3">
              <a:extLst>
                <a:ext uri="{FF2B5EF4-FFF2-40B4-BE49-F238E27FC236}">
                  <a16:creationId xmlns="" xmlns:a16="http://schemas.microsoft.com/office/drawing/2014/main" id="{09513346-02DE-4B2D-9CF7-A30B7DC4EED0}"/>
                </a:ext>
              </a:extLst>
            </p:cNvPr>
            <p:cNvSpPr/>
            <p:nvPr/>
          </p:nvSpPr>
          <p:spPr>
            <a:xfrm>
              <a:off x="2992693"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先来先服务</a:t>
              </a:r>
            </a:p>
          </p:txBody>
        </p:sp>
        <p:sp>
          <p:nvSpPr>
            <p:cNvPr id="16" name="剪去单角的矩形 4">
              <a:extLst>
                <a:ext uri="{FF2B5EF4-FFF2-40B4-BE49-F238E27FC236}">
                  <a16:creationId xmlns="" xmlns:a16="http://schemas.microsoft.com/office/drawing/2014/main" id="{36F3F97D-C7E5-4BDD-B2C3-FEA5F59D1128}"/>
                </a:ext>
              </a:extLst>
            </p:cNvPr>
            <p:cNvSpPr/>
            <p:nvPr/>
          </p:nvSpPr>
          <p:spPr>
            <a:xfrm>
              <a:off x="4499992" y="878200"/>
              <a:ext cx="1507299"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短作业优先</a:t>
              </a:r>
            </a:p>
          </p:txBody>
        </p:sp>
        <p:sp>
          <p:nvSpPr>
            <p:cNvPr id="18" name="剪去单角的矩形 4">
              <a:extLst>
                <a:ext uri="{FF2B5EF4-FFF2-40B4-BE49-F238E27FC236}">
                  <a16:creationId xmlns="" xmlns:a16="http://schemas.microsoft.com/office/drawing/2014/main" id="{51907BBD-D4F5-4CBE-96F3-5519957CEA94}"/>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9" name="剪去单角的矩形 4">
              <a:extLst>
                <a:ext uri="{FF2B5EF4-FFF2-40B4-BE49-F238E27FC236}">
                  <a16:creationId xmlns="" xmlns:a16="http://schemas.microsoft.com/office/drawing/2014/main" id="{CCAC3594-A73D-4A1A-8AAF-4C98AEFB488D}"/>
                </a:ext>
              </a:extLst>
            </p:cNvPr>
            <p:cNvSpPr/>
            <p:nvPr/>
          </p:nvSpPr>
          <p:spPr>
            <a:xfrm>
              <a:off x="7327987" y="878200"/>
              <a:ext cx="1750701"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高响应比优先</a:t>
              </a:r>
            </a:p>
          </p:txBody>
        </p:sp>
      </p:grpSp>
      <p:sp>
        <p:nvSpPr>
          <p:cNvPr id="20" name="矩形 19"/>
          <p:cNvSpPr/>
          <p:nvPr/>
        </p:nvSpPr>
        <p:spPr>
          <a:xfrm>
            <a:off x="11759" y="29489"/>
            <a:ext cx="7728593"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531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3"/>
                                        </p:tgtEl>
                                        <p:attrNameLst>
                                          <p:attrName>ppt_x</p:attrName>
                                        </p:attrNameLst>
                                      </p:cBhvr>
                                      <p:tavLst>
                                        <p:tav tm="0">
                                          <p:val>
                                            <p:strVal val="ppt_x"/>
                                          </p:val>
                                        </p:tav>
                                        <p:tav tm="100000">
                                          <p:val>
                                            <p:strVal val="ppt_x"/>
                                          </p:val>
                                        </p:tav>
                                      </p:tavLst>
                                    </p:anim>
                                    <p:anim calcmode="lin" valueType="num">
                                      <p:cBhvr additive="base">
                                        <p:cTn id="7" dur="500"/>
                                        <p:tgtEl>
                                          <p:spTgt spid="13"/>
                                        </p:tgtEl>
                                        <p:attrNameLst>
                                          <p:attrName>ppt_y</p:attrName>
                                        </p:attrNameLst>
                                      </p:cBhvr>
                                      <p:tavLst>
                                        <p:tav tm="0">
                                          <p:val>
                                            <p:strVal val="ppt_y"/>
                                          </p:val>
                                        </p:tav>
                                        <p:tav tm="100000">
                                          <p:val>
                                            <p:strVal val="1+ppt_h/2"/>
                                          </p:val>
                                        </p:tav>
                                      </p:tavLst>
                                    </p:anim>
                                    <p:set>
                                      <p:cBhvr>
                                        <p:cTn id="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bg1"/>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29" name="Rectangle 8">
            <a:extLst>
              <a:ext uri="{FF2B5EF4-FFF2-40B4-BE49-F238E27FC236}">
                <a16:creationId xmlns="" xmlns:a16="http://schemas.microsoft.com/office/drawing/2014/main" id="{02FE50CD-B788-49A0-958E-98A48F86973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处理机系统中的作业</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30" name="Rectangle 8">
            <a:extLst>
              <a:ext uri="{FF2B5EF4-FFF2-40B4-BE49-F238E27FC236}">
                <a16:creationId xmlns="" xmlns:a16="http://schemas.microsoft.com/office/drawing/2014/main" id="{DC5E7BA2-CC44-48F7-89E5-089B4DD9B906}"/>
              </a:ext>
            </a:extLst>
          </p:cNvPr>
          <p:cNvSpPr>
            <a:spLocks noChangeArrowheads="1"/>
          </p:cNvSpPr>
          <p:nvPr/>
        </p:nvSpPr>
        <p:spPr bwMode="auto">
          <a:xfrm>
            <a:off x="11759" y="3504918"/>
            <a:ext cx="2904057" cy="644162"/>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作业调度的主要任务</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sp>
        <p:nvSpPr>
          <p:cNvPr id="31" name="Rectangle 7">
            <a:extLst>
              <a:ext uri="{FF2B5EF4-FFF2-40B4-BE49-F238E27FC236}">
                <a16:creationId xmlns="" xmlns:a16="http://schemas.microsoft.com/office/drawing/2014/main" id="{B4C28171-FCFB-4F96-B66C-E88909FD878E}"/>
              </a:ext>
            </a:extLst>
          </p:cNvPr>
          <p:cNvSpPr>
            <a:spLocks noChangeArrowheads="1"/>
          </p:cNvSpPr>
          <p:nvPr/>
        </p:nvSpPr>
        <p:spPr bwMode="auto">
          <a:xfrm>
            <a:off x="11759" y="4149080"/>
            <a:ext cx="2904057" cy="62346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rgbClr val="FF0000"/>
                </a:solidFill>
                <a:latin typeface="黑体" pitchFamily="2" charset="-122"/>
                <a:ea typeface="黑体" pitchFamily="2" charset="-122"/>
              </a:rPr>
              <a:t>作业调度算法</a:t>
            </a:r>
            <a:endPar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7" name="Rectangle 2">
            <a:extLst>
              <a:ext uri="{FF2B5EF4-FFF2-40B4-BE49-F238E27FC236}">
                <a16:creationId xmlns="" xmlns:a16="http://schemas.microsoft.com/office/drawing/2014/main" id="{EFFACDAF-A850-4BE8-B2A4-60773F2B0B6F}"/>
              </a:ext>
            </a:extLst>
          </p:cNvPr>
          <p:cNvSpPr>
            <a:spLocks noGrp="1" noChangeArrowheads="1"/>
          </p:cNvSpPr>
          <p:nvPr>
            <p:ph type="title"/>
          </p:nvPr>
        </p:nvSpPr>
        <p:spPr>
          <a:xfrm>
            <a:off x="2958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0" name="Text Box 4">
            <a:extLst>
              <a:ext uri="{FF2B5EF4-FFF2-40B4-BE49-F238E27FC236}">
                <a16:creationId xmlns="" xmlns:a16="http://schemas.microsoft.com/office/drawing/2014/main" id="{B82BE042-0101-4A5E-A71A-6807666DD565}"/>
              </a:ext>
            </a:extLst>
          </p:cNvPr>
          <p:cNvSpPr txBox="1">
            <a:spLocks noChangeArrowheads="1"/>
          </p:cNvSpPr>
          <p:nvPr/>
        </p:nvSpPr>
        <p:spPr bwMode="auto">
          <a:xfrm>
            <a:off x="3215436" y="1983980"/>
            <a:ext cx="5511527" cy="4757387"/>
          </a:xfrm>
          <a:prstGeom prst="rect">
            <a:avLst/>
          </a:prstGeom>
          <a:noFill/>
          <a:ln w="9525" algn="ctr">
            <a:noFill/>
            <a:miter lim="800000"/>
            <a:headEnd/>
            <a:tailEnd/>
          </a:ln>
        </p:spPr>
        <p:txBody>
          <a:bodyPr/>
          <a:lstStyle/>
          <a:p>
            <a:pPr marL="342900" indent="-342900" algn="l">
              <a:lnSpc>
                <a:spcPct val="150000"/>
              </a:lnSpc>
              <a:spcBef>
                <a:spcPct val="20000"/>
              </a:spcBef>
              <a:buClr>
                <a:srgbClr val="F4E7ED"/>
              </a:buClr>
              <a:buSzPct val="75000"/>
              <a:buFont typeface="Wingdings" pitchFamily="2" charset="2"/>
              <a:buChar char="n"/>
            </a:pPr>
            <a:r>
              <a:rPr lang="en-US" altLang="zh-CN" sz="1800" b="1" dirty="0">
                <a:solidFill>
                  <a:schemeClr val="tx1"/>
                </a:solidFill>
                <a:latin typeface="黑体" pitchFamily="2" charset="-122"/>
                <a:ea typeface="黑体" pitchFamily="2" charset="-122"/>
              </a:rPr>
              <a:t>SJ(P)F</a:t>
            </a:r>
            <a:r>
              <a:rPr lang="zh-CN" altLang="en-US" sz="1800" b="1" dirty="0">
                <a:solidFill>
                  <a:schemeClr val="tx1"/>
                </a:solidFill>
                <a:latin typeface="黑体" pitchFamily="2" charset="-122"/>
                <a:ea typeface="黑体" pitchFamily="2" charset="-122"/>
              </a:rPr>
              <a:t>调度算法有利于</a:t>
            </a:r>
            <a:r>
              <a:rPr lang="zh-CN" altLang="en-US" sz="1800" b="1" dirty="0">
                <a:solidFill>
                  <a:srgbClr val="FFC000"/>
                </a:solidFill>
                <a:latin typeface="黑体" pitchFamily="2" charset="-122"/>
                <a:ea typeface="黑体" pitchFamily="2" charset="-122"/>
              </a:rPr>
              <a:t>短作业</a:t>
            </a:r>
            <a:r>
              <a:rPr lang="zh-CN" altLang="en-US" sz="1800" b="1" dirty="0">
                <a:solidFill>
                  <a:schemeClr val="tx1"/>
                </a:solidFill>
                <a:latin typeface="黑体" pitchFamily="2" charset="-122"/>
                <a:ea typeface="黑体" pitchFamily="2" charset="-122"/>
              </a:rPr>
              <a:t>，与</a:t>
            </a:r>
            <a:r>
              <a:rPr lang="en-US" altLang="zh-CN" sz="1800" b="1" dirty="0">
                <a:solidFill>
                  <a:schemeClr val="tx1"/>
                </a:solidFill>
                <a:latin typeface="黑体" pitchFamily="2" charset="-122"/>
                <a:ea typeface="黑体" pitchFamily="2" charset="-122"/>
              </a:rPr>
              <a:t>FCFS</a:t>
            </a:r>
            <a:r>
              <a:rPr lang="zh-CN" altLang="en-US" sz="1800" b="1" dirty="0">
                <a:solidFill>
                  <a:schemeClr val="tx1"/>
                </a:solidFill>
                <a:latin typeface="黑体" pitchFamily="2" charset="-122"/>
                <a:ea typeface="黑体" pitchFamily="2" charset="-122"/>
              </a:rPr>
              <a:t>算法相比，大大降低短作业的周转时间，</a:t>
            </a:r>
            <a:r>
              <a:rPr lang="zh-CN" altLang="en-US" sz="1800" b="1" dirty="0">
                <a:solidFill>
                  <a:srgbClr val="FFC000"/>
                </a:solidFill>
                <a:latin typeface="黑体" pitchFamily="2" charset="-122"/>
                <a:ea typeface="黑体" pitchFamily="2" charset="-122"/>
              </a:rPr>
              <a:t>平均周转时间短</a:t>
            </a:r>
            <a:r>
              <a:rPr lang="zh-CN" altLang="en-US" sz="1800" b="1" dirty="0">
                <a:solidFill>
                  <a:schemeClr val="tx1"/>
                </a:solidFill>
                <a:latin typeface="黑体" pitchFamily="2" charset="-122"/>
                <a:ea typeface="黑体" pitchFamily="2" charset="-122"/>
              </a:rPr>
              <a:t>，系统吞吐量高</a:t>
            </a:r>
          </a:p>
          <a:p>
            <a:pPr marL="342900" indent="-342900" algn="l">
              <a:lnSpc>
                <a:spcPct val="150000"/>
              </a:lnSpc>
              <a:spcBef>
                <a:spcPct val="20000"/>
              </a:spcBef>
              <a:buClr>
                <a:srgbClr val="F4E7ED"/>
              </a:buClr>
              <a:buSzPct val="75000"/>
              <a:buFont typeface="Wingdings" pitchFamily="2" charset="2"/>
              <a:buChar char="n"/>
            </a:pPr>
            <a:r>
              <a:rPr lang="en-US" altLang="zh-CN" sz="1800" b="1" dirty="0">
                <a:solidFill>
                  <a:schemeClr val="tx1"/>
                </a:solidFill>
                <a:latin typeface="黑体" pitchFamily="2" charset="-122"/>
                <a:ea typeface="黑体" pitchFamily="2" charset="-122"/>
              </a:rPr>
              <a:t>SJ(P)F</a:t>
            </a:r>
            <a:r>
              <a:rPr lang="zh-CN" altLang="en-US" sz="1800" b="1" dirty="0">
                <a:solidFill>
                  <a:schemeClr val="tx1"/>
                </a:solidFill>
                <a:latin typeface="黑体" pitchFamily="2" charset="-122"/>
                <a:ea typeface="黑体" pitchFamily="2" charset="-122"/>
              </a:rPr>
              <a:t>调度算法对</a:t>
            </a:r>
            <a:r>
              <a:rPr lang="zh-CN" altLang="en-US" sz="1800" b="1" dirty="0">
                <a:solidFill>
                  <a:srgbClr val="FFC000"/>
                </a:solidFill>
                <a:latin typeface="黑体" pitchFamily="2" charset="-122"/>
                <a:ea typeface="黑体" pitchFamily="2" charset="-122"/>
              </a:rPr>
              <a:t>长作业不利</a:t>
            </a:r>
            <a:r>
              <a:rPr lang="zh-CN" altLang="en-US" sz="1800" b="1" dirty="0">
                <a:solidFill>
                  <a:schemeClr val="tx1"/>
                </a:solidFill>
                <a:latin typeface="黑体" pitchFamily="2" charset="-122"/>
                <a:ea typeface="黑体" pitchFamily="2" charset="-122"/>
              </a:rPr>
              <a:t>。甚至可能导致长作业</a:t>
            </a:r>
            <a:r>
              <a:rPr lang="en-US" altLang="zh-CN" sz="1800" b="1" dirty="0">
                <a:solidFill>
                  <a:schemeClr val="tx1"/>
                </a:solidFill>
                <a:latin typeface="黑体" pitchFamily="2" charset="-122"/>
                <a:ea typeface="黑体" pitchFamily="2" charset="-122"/>
              </a:rPr>
              <a:t>(</a:t>
            </a:r>
            <a:r>
              <a:rPr lang="zh-CN" altLang="en-US" sz="1800" b="1" dirty="0">
                <a:solidFill>
                  <a:schemeClr val="tx1"/>
                </a:solidFill>
                <a:latin typeface="黑体" pitchFamily="2" charset="-122"/>
                <a:ea typeface="黑体" pitchFamily="2" charset="-122"/>
              </a:rPr>
              <a:t>进程</a:t>
            </a:r>
            <a:r>
              <a:rPr lang="en-US" altLang="zh-CN" sz="1800" b="1" dirty="0">
                <a:solidFill>
                  <a:schemeClr val="tx1"/>
                </a:solidFill>
                <a:latin typeface="黑体" pitchFamily="2" charset="-122"/>
                <a:ea typeface="黑体" pitchFamily="2" charset="-122"/>
              </a:rPr>
              <a:t>)</a:t>
            </a:r>
            <a:r>
              <a:rPr lang="zh-CN" altLang="en-US" sz="1800" b="1" dirty="0">
                <a:solidFill>
                  <a:schemeClr val="tx1"/>
                </a:solidFill>
                <a:latin typeface="黑体" pitchFamily="2" charset="-122"/>
                <a:ea typeface="黑体" pitchFamily="2" charset="-122"/>
              </a:rPr>
              <a:t>长期不被调度，发生</a:t>
            </a:r>
            <a:r>
              <a:rPr lang="zh-CN" altLang="en-US" sz="1800" b="1" dirty="0">
                <a:solidFill>
                  <a:srgbClr val="FFC000"/>
                </a:solidFill>
                <a:latin typeface="Arial" charset="0"/>
                <a:ea typeface="黑体" pitchFamily="2" charset="-122"/>
              </a:rPr>
              <a:t>“</a:t>
            </a:r>
            <a:r>
              <a:rPr lang="zh-CN" altLang="en-US" sz="1800" b="1" dirty="0">
                <a:solidFill>
                  <a:srgbClr val="FFC000"/>
                </a:solidFill>
                <a:latin typeface="黑体" pitchFamily="2" charset="-122"/>
                <a:ea typeface="黑体" pitchFamily="2" charset="-122"/>
              </a:rPr>
              <a:t>饥饿</a:t>
            </a:r>
            <a:r>
              <a:rPr lang="zh-CN" altLang="en-US" sz="1800" b="1" dirty="0">
                <a:solidFill>
                  <a:srgbClr val="FFC000"/>
                </a:solidFill>
                <a:latin typeface="Arial" charset="0"/>
                <a:ea typeface="黑体" pitchFamily="2" charset="-122"/>
              </a:rPr>
              <a:t>”</a:t>
            </a:r>
            <a:r>
              <a:rPr lang="zh-CN" altLang="en-US" sz="1800" b="1" dirty="0">
                <a:solidFill>
                  <a:srgbClr val="FFC000"/>
                </a:solidFill>
                <a:latin typeface="黑体" pitchFamily="2" charset="-122"/>
                <a:ea typeface="黑体" pitchFamily="2" charset="-122"/>
              </a:rPr>
              <a:t>现象</a:t>
            </a:r>
          </a:p>
          <a:p>
            <a:pPr marL="342900" indent="-342900" algn="l">
              <a:lnSpc>
                <a:spcPct val="150000"/>
              </a:lnSpc>
              <a:spcBef>
                <a:spcPct val="20000"/>
              </a:spcBef>
              <a:buClr>
                <a:srgbClr val="F4E7ED"/>
              </a:buClr>
              <a:buSzPct val="75000"/>
              <a:buFont typeface="Wingdings" pitchFamily="2" charset="2"/>
              <a:buChar char="n"/>
            </a:pPr>
            <a:r>
              <a:rPr lang="zh-CN" altLang="en-US" sz="1800" b="1" dirty="0">
                <a:solidFill>
                  <a:schemeClr val="tx1"/>
                </a:solidFill>
                <a:latin typeface="黑体" pitchFamily="2" charset="-122"/>
                <a:ea typeface="黑体" pitchFamily="2" charset="-122"/>
              </a:rPr>
              <a:t>该算法</a:t>
            </a:r>
            <a:r>
              <a:rPr lang="zh-CN" altLang="en-US" sz="1800" b="1" dirty="0">
                <a:solidFill>
                  <a:srgbClr val="FFC000"/>
                </a:solidFill>
                <a:latin typeface="黑体" pitchFamily="2" charset="-122"/>
                <a:ea typeface="黑体" pitchFamily="2" charset="-122"/>
              </a:rPr>
              <a:t>完全未考虑</a:t>
            </a:r>
            <a:r>
              <a:rPr lang="zh-CN" altLang="en-US" sz="1800" b="1" dirty="0">
                <a:solidFill>
                  <a:schemeClr val="tx1"/>
                </a:solidFill>
                <a:latin typeface="黑体" pitchFamily="2" charset="-122"/>
                <a:ea typeface="黑体" pitchFamily="2" charset="-122"/>
              </a:rPr>
              <a:t>作业的紧迫程度，因而不能保证</a:t>
            </a:r>
            <a:r>
              <a:rPr lang="zh-CN" altLang="en-US" sz="1800" b="1" dirty="0">
                <a:solidFill>
                  <a:srgbClr val="FFC000"/>
                </a:solidFill>
                <a:latin typeface="黑体" pitchFamily="2" charset="-122"/>
                <a:ea typeface="黑体" pitchFamily="2" charset="-122"/>
              </a:rPr>
              <a:t>紧迫性作业</a:t>
            </a:r>
            <a:r>
              <a:rPr lang="en-US" altLang="zh-CN" sz="1800" b="1" dirty="0">
                <a:solidFill>
                  <a:srgbClr val="FFC000"/>
                </a:solidFill>
                <a:latin typeface="黑体" pitchFamily="2" charset="-122"/>
                <a:ea typeface="黑体" pitchFamily="2" charset="-122"/>
              </a:rPr>
              <a:t>(</a:t>
            </a:r>
            <a:r>
              <a:rPr lang="zh-CN" altLang="en-US" sz="1800" b="1" dirty="0">
                <a:solidFill>
                  <a:srgbClr val="FFC000"/>
                </a:solidFill>
                <a:latin typeface="黑体" pitchFamily="2" charset="-122"/>
                <a:ea typeface="黑体" pitchFamily="2" charset="-122"/>
              </a:rPr>
              <a:t>进程</a:t>
            </a:r>
            <a:r>
              <a:rPr lang="en-US" altLang="zh-CN" sz="1800" b="1" dirty="0">
                <a:solidFill>
                  <a:srgbClr val="FFC000"/>
                </a:solidFill>
                <a:latin typeface="黑体" pitchFamily="2" charset="-122"/>
                <a:ea typeface="黑体" pitchFamily="2" charset="-122"/>
              </a:rPr>
              <a:t>)</a:t>
            </a:r>
            <a:r>
              <a:rPr lang="zh-CN" altLang="en-US" sz="1800" b="1" dirty="0">
                <a:solidFill>
                  <a:schemeClr val="tx1"/>
                </a:solidFill>
                <a:latin typeface="黑体" pitchFamily="2" charset="-122"/>
                <a:ea typeface="黑体" pitchFamily="2" charset="-122"/>
              </a:rPr>
              <a:t>会被及时处理</a:t>
            </a:r>
          </a:p>
          <a:p>
            <a:pPr marL="342900" indent="-342900" algn="l">
              <a:lnSpc>
                <a:spcPct val="150000"/>
              </a:lnSpc>
              <a:spcBef>
                <a:spcPct val="20000"/>
              </a:spcBef>
              <a:buClr>
                <a:srgbClr val="F4E7ED"/>
              </a:buClr>
              <a:buSzPct val="75000"/>
              <a:buFont typeface="Wingdings" pitchFamily="2" charset="2"/>
              <a:buChar char="n"/>
            </a:pPr>
            <a:r>
              <a:rPr lang="zh-CN" altLang="en-US" sz="1800" b="1" dirty="0">
                <a:solidFill>
                  <a:schemeClr val="tx1"/>
                </a:solidFill>
                <a:latin typeface="黑体" pitchFamily="2" charset="-122"/>
                <a:ea typeface="黑体" pitchFamily="2" charset="-122"/>
              </a:rPr>
              <a:t>此外，由于作业</a:t>
            </a:r>
            <a:r>
              <a:rPr lang="en-US" altLang="zh-CN" sz="1800" b="1" dirty="0">
                <a:solidFill>
                  <a:schemeClr val="tx1"/>
                </a:solidFill>
                <a:latin typeface="黑体" pitchFamily="2" charset="-122"/>
                <a:ea typeface="黑体" pitchFamily="2" charset="-122"/>
              </a:rPr>
              <a:t>(</a:t>
            </a:r>
            <a:r>
              <a:rPr lang="zh-CN" altLang="en-US" sz="1800" b="1" dirty="0">
                <a:solidFill>
                  <a:schemeClr val="tx1"/>
                </a:solidFill>
                <a:latin typeface="黑体" pitchFamily="2" charset="-122"/>
                <a:ea typeface="黑体" pitchFamily="2" charset="-122"/>
              </a:rPr>
              <a:t>进程</a:t>
            </a:r>
            <a:r>
              <a:rPr lang="en-US" altLang="zh-CN" sz="1800" b="1" dirty="0">
                <a:solidFill>
                  <a:schemeClr val="tx1"/>
                </a:solidFill>
                <a:latin typeface="黑体" pitchFamily="2" charset="-122"/>
                <a:ea typeface="黑体" pitchFamily="2" charset="-122"/>
              </a:rPr>
              <a:t>)</a:t>
            </a:r>
            <a:r>
              <a:rPr lang="zh-CN" altLang="en-US" sz="1800" b="1" dirty="0">
                <a:solidFill>
                  <a:schemeClr val="tx1"/>
                </a:solidFill>
                <a:latin typeface="黑体" pitchFamily="2" charset="-122"/>
                <a:ea typeface="黑体" pitchFamily="2" charset="-122"/>
              </a:rPr>
              <a:t>的长短只是根据用户所提供的</a:t>
            </a:r>
            <a:r>
              <a:rPr lang="zh-CN" altLang="en-US" sz="1800" b="1" dirty="0">
                <a:solidFill>
                  <a:srgbClr val="FFC000"/>
                </a:solidFill>
                <a:latin typeface="黑体" pitchFamily="2" charset="-122"/>
                <a:ea typeface="黑体" pitchFamily="2" charset="-122"/>
              </a:rPr>
              <a:t>估计执行时间</a:t>
            </a:r>
            <a:r>
              <a:rPr lang="zh-CN" altLang="en-US" sz="1800" b="1" dirty="0">
                <a:solidFill>
                  <a:schemeClr val="tx1"/>
                </a:solidFill>
                <a:latin typeface="黑体" pitchFamily="2" charset="-122"/>
                <a:ea typeface="黑体" pitchFamily="2" charset="-122"/>
              </a:rPr>
              <a:t>而定的，而用户又可能会有意或无意地缩短其作业的估计运行时间，致使该算法</a:t>
            </a:r>
            <a:r>
              <a:rPr lang="zh-CN" altLang="en-US" sz="1800" b="1" dirty="0">
                <a:solidFill>
                  <a:srgbClr val="FFC000"/>
                </a:solidFill>
                <a:latin typeface="黑体" pitchFamily="2" charset="-122"/>
                <a:ea typeface="黑体" pitchFamily="2" charset="-122"/>
              </a:rPr>
              <a:t>不一定能真正做到短作业优先调度  </a:t>
            </a:r>
          </a:p>
        </p:txBody>
      </p:sp>
      <p:sp>
        <p:nvSpPr>
          <p:cNvPr id="12" name="矩形 2">
            <a:extLst>
              <a:ext uri="{FF2B5EF4-FFF2-40B4-BE49-F238E27FC236}">
                <a16:creationId xmlns="" xmlns:a16="http://schemas.microsoft.com/office/drawing/2014/main" id="{40A16860-CA23-40E8-A866-A98E854DDAD1}"/>
              </a:ext>
            </a:extLst>
          </p:cNvPr>
          <p:cNvSpPr>
            <a:spLocks noChangeArrowheads="1"/>
          </p:cNvSpPr>
          <p:nvPr/>
        </p:nvSpPr>
        <p:spPr bwMode="auto">
          <a:xfrm>
            <a:off x="3059832" y="1452286"/>
            <a:ext cx="4208203" cy="461665"/>
          </a:xfrm>
          <a:prstGeom prst="rect">
            <a:avLst/>
          </a:prstGeom>
          <a:noFill/>
          <a:ln w="9525">
            <a:noFill/>
            <a:miter lim="800000"/>
            <a:headEnd/>
            <a:tailEnd/>
          </a:ln>
        </p:spPr>
        <p:txBody>
          <a:bodyPr wrap="none">
            <a:spAutoFit/>
          </a:bodyPr>
          <a:lstStyle/>
          <a:p>
            <a:pPr algn="l"/>
            <a:r>
              <a:rPr lang="zh-CN" altLang="en-US" b="1" dirty="0">
                <a:solidFill>
                  <a:srgbClr val="FFC000"/>
                </a:solidFill>
                <a:latin typeface="黑体" pitchFamily="2" charset="-122"/>
                <a:ea typeface="黑体" pitchFamily="2" charset="-122"/>
              </a:rPr>
              <a:t>短作业</a:t>
            </a:r>
            <a:r>
              <a:rPr lang="en-US" altLang="zh-CN" b="1" dirty="0">
                <a:solidFill>
                  <a:srgbClr val="FFC000"/>
                </a:solidFill>
                <a:latin typeface="黑体" pitchFamily="2" charset="-122"/>
                <a:ea typeface="黑体" pitchFamily="2" charset="-122"/>
              </a:rPr>
              <a:t>(</a:t>
            </a:r>
            <a:r>
              <a:rPr lang="zh-CN" altLang="en-US" b="1" dirty="0">
                <a:solidFill>
                  <a:srgbClr val="FFC000"/>
                </a:solidFill>
                <a:latin typeface="黑体" pitchFamily="2" charset="-122"/>
                <a:ea typeface="黑体" pitchFamily="2" charset="-122"/>
              </a:rPr>
              <a:t>进程</a:t>
            </a:r>
            <a:r>
              <a:rPr lang="en-US" altLang="zh-CN" b="1" dirty="0">
                <a:solidFill>
                  <a:srgbClr val="FFC000"/>
                </a:solidFill>
                <a:latin typeface="黑体" pitchFamily="2" charset="-122"/>
                <a:ea typeface="黑体" pitchFamily="2" charset="-122"/>
              </a:rPr>
              <a:t>)</a:t>
            </a:r>
            <a:r>
              <a:rPr lang="zh-CN" altLang="en-US" b="1" dirty="0">
                <a:solidFill>
                  <a:srgbClr val="FFC000"/>
                </a:solidFill>
                <a:latin typeface="黑体" pitchFamily="2" charset="-122"/>
                <a:ea typeface="黑体" pitchFamily="2" charset="-122"/>
              </a:rPr>
              <a:t>优先调度</a:t>
            </a:r>
            <a:r>
              <a:rPr kumimoji="0" lang="zh-CN" altLang="en-US" b="1" dirty="0">
                <a:solidFill>
                  <a:srgbClr val="FFC000"/>
                </a:solidFill>
                <a:latin typeface="黑体" pitchFamily="2" charset="-122"/>
                <a:ea typeface="黑体" pitchFamily="2" charset="-122"/>
              </a:rPr>
              <a:t>的特点</a:t>
            </a:r>
          </a:p>
        </p:txBody>
      </p:sp>
      <p:grpSp>
        <p:nvGrpSpPr>
          <p:cNvPr id="13" name="组合 12">
            <a:extLst>
              <a:ext uri="{FF2B5EF4-FFF2-40B4-BE49-F238E27FC236}">
                <a16:creationId xmlns="" xmlns:a16="http://schemas.microsoft.com/office/drawing/2014/main" id="{8AA5E806-308F-4C37-AF23-6355ACA7611D}"/>
              </a:ext>
            </a:extLst>
          </p:cNvPr>
          <p:cNvGrpSpPr/>
          <p:nvPr/>
        </p:nvGrpSpPr>
        <p:grpSpPr>
          <a:xfrm>
            <a:off x="2992693" y="878200"/>
            <a:ext cx="6085995" cy="504056"/>
            <a:chOff x="2992693" y="878200"/>
            <a:chExt cx="6085995" cy="504056"/>
          </a:xfrm>
        </p:grpSpPr>
        <p:sp>
          <p:nvSpPr>
            <p:cNvPr id="14" name="剪去单角的矩形 3">
              <a:extLst>
                <a:ext uri="{FF2B5EF4-FFF2-40B4-BE49-F238E27FC236}">
                  <a16:creationId xmlns="" xmlns:a16="http://schemas.microsoft.com/office/drawing/2014/main" id="{67083D57-DE6C-4068-B797-D63964AB2B71}"/>
                </a:ext>
              </a:extLst>
            </p:cNvPr>
            <p:cNvSpPr/>
            <p:nvPr/>
          </p:nvSpPr>
          <p:spPr>
            <a:xfrm>
              <a:off x="2992693"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先来先服务</a:t>
              </a:r>
            </a:p>
          </p:txBody>
        </p:sp>
        <p:sp>
          <p:nvSpPr>
            <p:cNvPr id="15" name="剪去单角的矩形 4">
              <a:extLst>
                <a:ext uri="{FF2B5EF4-FFF2-40B4-BE49-F238E27FC236}">
                  <a16:creationId xmlns="" xmlns:a16="http://schemas.microsoft.com/office/drawing/2014/main" id="{C8C717A4-4222-4C80-89AF-7DA1F5AC500A}"/>
                </a:ext>
              </a:extLst>
            </p:cNvPr>
            <p:cNvSpPr/>
            <p:nvPr/>
          </p:nvSpPr>
          <p:spPr>
            <a:xfrm>
              <a:off x="4499992" y="878200"/>
              <a:ext cx="1507299"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短作业优先</a:t>
              </a:r>
            </a:p>
          </p:txBody>
        </p:sp>
        <p:sp>
          <p:nvSpPr>
            <p:cNvPr id="16" name="剪去单角的矩形 4">
              <a:extLst>
                <a:ext uri="{FF2B5EF4-FFF2-40B4-BE49-F238E27FC236}">
                  <a16:creationId xmlns="" xmlns:a16="http://schemas.microsoft.com/office/drawing/2014/main" id="{CE218D8D-939D-4CA3-8567-AECD505F980F}"/>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8" name="剪去单角的矩形 4">
              <a:extLst>
                <a:ext uri="{FF2B5EF4-FFF2-40B4-BE49-F238E27FC236}">
                  <a16:creationId xmlns="" xmlns:a16="http://schemas.microsoft.com/office/drawing/2014/main" id="{385215F5-FE05-4840-A43F-CA79A95F8808}"/>
                </a:ext>
              </a:extLst>
            </p:cNvPr>
            <p:cNvSpPr/>
            <p:nvPr/>
          </p:nvSpPr>
          <p:spPr>
            <a:xfrm>
              <a:off x="7327987" y="878200"/>
              <a:ext cx="1750701"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高响应比优先</a:t>
              </a:r>
            </a:p>
          </p:txBody>
        </p:sp>
      </p:grpSp>
      <p:sp>
        <p:nvSpPr>
          <p:cNvPr id="19" name="矩形 18"/>
          <p:cNvSpPr/>
          <p:nvPr/>
        </p:nvSpPr>
        <p:spPr>
          <a:xfrm>
            <a:off x="11759" y="29489"/>
            <a:ext cx="7728593"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778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 calcmode="lin" valueType="num">
                                      <p:cBhvr additive="base">
                                        <p:cTn id="25"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bg1"/>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29" name="Rectangle 8">
            <a:extLst>
              <a:ext uri="{FF2B5EF4-FFF2-40B4-BE49-F238E27FC236}">
                <a16:creationId xmlns="" xmlns:a16="http://schemas.microsoft.com/office/drawing/2014/main" id="{02FE50CD-B788-49A0-958E-98A48F86973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处理机系统中的作业</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30" name="Rectangle 8">
            <a:extLst>
              <a:ext uri="{FF2B5EF4-FFF2-40B4-BE49-F238E27FC236}">
                <a16:creationId xmlns="" xmlns:a16="http://schemas.microsoft.com/office/drawing/2014/main" id="{DC5E7BA2-CC44-48F7-89E5-089B4DD9B906}"/>
              </a:ext>
            </a:extLst>
          </p:cNvPr>
          <p:cNvSpPr>
            <a:spLocks noChangeArrowheads="1"/>
          </p:cNvSpPr>
          <p:nvPr/>
        </p:nvSpPr>
        <p:spPr bwMode="auto">
          <a:xfrm>
            <a:off x="11759" y="3504918"/>
            <a:ext cx="2904057" cy="644162"/>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作业调度的主要任务</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sp>
        <p:nvSpPr>
          <p:cNvPr id="31" name="Rectangle 7">
            <a:extLst>
              <a:ext uri="{FF2B5EF4-FFF2-40B4-BE49-F238E27FC236}">
                <a16:creationId xmlns="" xmlns:a16="http://schemas.microsoft.com/office/drawing/2014/main" id="{B4C28171-FCFB-4F96-B66C-E88909FD878E}"/>
              </a:ext>
            </a:extLst>
          </p:cNvPr>
          <p:cNvSpPr>
            <a:spLocks noChangeArrowheads="1"/>
          </p:cNvSpPr>
          <p:nvPr/>
        </p:nvSpPr>
        <p:spPr bwMode="auto">
          <a:xfrm>
            <a:off x="11759" y="4149080"/>
            <a:ext cx="2904057" cy="62346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rgbClr val="FF0000"/>
                </a:solidFill>
                <a:latin typeface="黑体" pitchFamily="2" charset="-122"/>
                <a:ea typeface="黑体" pitchFamily="2" charset="-122"/>
              </a:rPr>
              <a:t>作业调度算法</a:t>
            </a:r>
            <a:endPar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7" name="Rectangle 2">
            <a:extLst>
              <a:ext uri="{FF2B5EF4-FFF2-40B4-BE49-F238E27FC236}">
                <a16:creationId xmlns="" xmlns:a16="http://schemas.microsoft.com/office/drawing/2014/main" id="{EFFACDAF-A850-4BE8-B2A4-60773F2B0B6F}"/>
              </a:ext>
            </a:extLst>
          </p:cNvPr>
          <p:cNvSpPr>
            <a:spLocks noGrp="1" noChangeArrowheads="1"/>
          </p:cNvSpPr>
          <p:nvPr>
            <p:ph type="title"/>
          </p:nvPr>
        </p:nvSpPr>
        <p:spPr>
          <a:xfrm>
            <a:off x="2958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16" name="组合 15">
            <a:extLst>
              <a:ext uri="{FF2B5EF4-FFF2-40B4-BE49-F238E27FC236}">
                <a16:creationId xmlns="" xmlns:a16="http://schemas.microsoft.com/office/drawing/2014/main" id="{55F12F2C-1C0F-487C-82AA-AC9079A472D0}"/>
              </a:ext>
            </a:extLst>
          </p:cNvPr>
          <p:cNvGrpSpPr/>
          <p:nvPr/>
        </p:nvGrpSpPr>
        <p:grpSpPr>
          <a:xfrm>
            <a:off x="2992693" y="878200"/>
            <a:ext cx="6085995" cy="504056"/>
            <a:chOff x="2992693" y="878200"/>
            <a:chExt cx="6085995" cy="504056"/>
          </a:xfrm>
        </p:grpSpPr>
        <p:sp>
          <p:nvSpPr>
            <p:cNvPr id="18" name="剪去单角的矩形 3">
              <a:extLst>
                <a:ext uri="{FF2B5EF4-FFF2-40B4-BE49-F238E27FC236}">
                  <a16:creationId xmlns="" xmlns:a16="http://schemas.microsoft.com/office/drawing/2014/main" id="{34F61C57-117B-4F43-92C1-4F1BC8BBF52E}"/>
                </a:ext>
              </a:extLst>
            </p:cNvPr>
            <p:cNvSpPr/>
            <p:nvPr/>
          </p:nvSpPr>
          <p:spPr>
            <a:xfrm>
              <a:off x="2992693"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先来先服务</a:t>
              </a:r>
            </a:p>
          </p:txBody>
        </p:sp>
        <p:sp>
          <p:nvSpPr>
            <p:cNvPr id="19" name="剪去单角的矩形 4">
              <a:extLst>
                <a:ext uri="{FF2B5EF4-FFF2-40B4-BE49-F238E27FC236}">
                  <a16:creationId xmlns="" xmlns:a16="http://schemas.microsoft.com/office/drawing/2014/main" id="{B38E8FD4-E7E7-44CF-8F6E-72D0433EAE9D}"/>
                </a:ext>
              </a:extLst>
            </p:cNvPr>
            <p:cNvSpPr/>
            <p:nvPr/>
          </p:nvSpPr>
          <p:spPr>
            <a:xfrm>
              <a:off x="4499992"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短作业优先</a:t>
              </a:r>
            </a:p>
          </p:txBody>
        </p:sp>
        <p:sp>
          <p:nvSpPr>
            <p:cNvPr id="20" name="剪去单角的矩形 4">
              <a:extLst>
                <a:ext uri="{FF2B5EF4-FFF2-40B4-BE49-F238E27FC236}">
                  <a16:creationId xmlns="" xmlns:a16="http://schemas.microsoft.com/office/drawing/2014/main" id="{B86FFE13-0A4A-4632-824D-78CAC92E0DC4}"/>
                </a:ext>
              </a:extLst>
            </p:cNvPr>
            <p:cNvSpPr/>
            <p:nvPr/>
          </p:nvSpPr>
          <p:spPr>
            <a:xfrm>
              <a:off x="6031845" y="878200"/>
              <a:ext cx="1296143"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21" name="剪去单角的矩形 4">
              <a:extLst>
                <a:ext uri="{FF2B5EF4-FFF2-40B4-BE49-F238E27FC236}">
                  <a16:creationId xmlns="" xmlns:a16="http://schemas.microsoft.com/office/drawing/2014/main" id="{5FECF356-D273-4DD4-AF44-2A1088AB210D}"/>
                </a:ext>
              </a:extLst>
            </p:cNvPr>
            <p:cNvSpPr/>
            <p:nvPr/>
          </p:nvSpPr>
          <p:spPr>
            <a:xfrm>
              <a:off x="7327987" y="878200"/>
              <a:ext cx="1750701"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高响应比优先</a:t>
              </a:r>
            </a:p>
          </p:txBody>
        </p:sp>
      </p:grpSp>
      <p:sp>
        <p:nvSpPr>
          <p:cNvPr id="22" name="Text Box 5">
            <a:extLst>
              <a:ext uri="{FF2B5EF4-FFF2-40B4-BE49-F238E27FC236}">
                <a16:creationId xmlns="" xmlns:a16="http://schemas.microsoft.com/office/drawing/2014/main" id="{33E7F87D-D761-43EA-A69E-A5A28BBBCF90}"/>
              </a:ext>
            </a:extLst>
          </p:cNvPr>
          <p:cNvSpPr txBox="1">
            <a:spLocks noChangeArrowheads="1"/>
          </p:cNvSpPr>
          <p:nvPr/>
        </p:nvSpPr>
        <p:spPr bwMode="auto">
          <a:xfrm>
            <a:off x="3054963" y="1617144"/>
            <a:ext cx="5904656" cy="4814810"/>
          </a:xfrm>
          <a:prstGeom prst="rect">
            <a:avLst/>
          </a:prstGeom>
          <a:noFill/>
          <a:ln w="9525" algn="ctr">
            <a:noFill/>
            <a:miter lim="800000"/>
            <a:headEnd/>
            <a:tailEnd/>
          </a:ln>
        </p:spPr>
        <p:txBody>
          <a:bodyPr/>
          <a:lstStyle/>
          <a:p>
            <a:pPr marL="342900" indent="-342900" algn="l">
              <a:lnSpc>
                <a:spcPct val="150000"/>
              </a:lnSpc>
              <a:spcBef>
                <a:spcPct val="20000"/>
              </a:spcBef>
              <a:buClr>
                <a:srgbClr val="F4E7ED"/>
              </a:buClr>
              <a:buSzPct val="75000"/>
              <a:buFont typeface="Wingdings" pitchFamily="2" charset="2"/>
              <a:buChar char="n"/>
            </a:pPr>
            <a:r>
              <a:rPr lang="zh-CN" altLang="en-US" sz="2000" b="1" dirty="0">
                <a:solidFill>
                  <a:schemeClr val="tx1"/>
                </a:solidFill>
                <a:latin typeface="黑体" pitchFamily="2" charset="-122"/>
                <a:ea typeface="黑体" pitchFamily="2" charset="-122"/>
              </a:rPr>
              <a:t>既可用于作业调度，也可用于进程调度</a:t>
            </a:r>
          </a:p>
          <a:p>
            <a:pPr marL="342900" indent="-342900" algn="l">
              <a:lnSpc>
                <a:spcPct val="150000"/>
              </a:lnSpc>
              <a:spcBef>
                <a:spcPct val="20000"/>
              </a:spcBef>
              <a:buClr>
                <a:srgbClr val="F4E7ED"/>
              </a:buClr>
              <a:buSzPct val="75000"/>
              <a:buFont typeface="Wingdings" pitchFamily="2" charset="2"/>
              <a:buChar char="n"/>
            </a:pPr>
            <a:r>
              <a:rPr lang="zh-CN" altLang="en-US" sz="2000" b="1" dirty="0">
                <a:solidFill>
                  <a:schemeClr val="tx1"/>
                </a:solidFill>
                <a:latin typeface="黑体" pitchFamily="2" charset="-122"/>
                <a:ea typeface="黑体" pitchFamily="2" charset="-122"/>
              </a:rPr>
              <a:t>为</a:t>
            </a:r>
            <a:r>
              <a:rPr lang="zh-CN" altLang="en-US" sz="2000" b="1" dirty="0">
                <a:solidFill>
                  <a:srgbClr val="FFC000"/>
                </a:solidFill>
                <a:latin typeface="黑体" pitchFamily="2" charset="-122"/>
                <a:ea typeface="黑体" pitchFamily="2" charset="-122"/>
              </a:rPr>
              <a:t>照顾紧迫性作业</a:t>
            </a:r>
            <a:r>
              <a:rPr lang="zh-CN" altLang="en-US" sz="2000" b="1" dirty="0">
                <a:solidFill>
                  <a:schemeClr val="tx1"/>
                </a:solidFill>
                <a:latin typeface="黑体" pitchFamily="2" charset="-122"/>
                <a:ea typeface="黑体" pitchFamily="2" charset="-122"/>
              </a:rPr>
              <a:t>，使之进入系统后获得优先处理，引入最高优先级优先调度算法</a:t>
            </a:r>
          </a:p>
          <a:p>
            <a:pPr marL="342900" indent="-342900" algn="l">
              <a:lnSpc>
                <a:spcPct val="150000"/>
              </a:lnSpc>
              <a:spcBef>
                <a:spcPct val="20000"/>
              </a:spcBef>
              <a:buClr>
                <a:srgbClr val="F4E7ED"/>
              </a:buClr>
              <a:buSzPct val="75000"/>
              <a:buFont typeface="Wingdings" pitchFamily="2" charset="2"/>
              <a:buChar char="n"/>
            </a:pPr>
            <a:r>
              <a:rPr lang="zh-CN" altLang="en-US" sz="2000" b="1" dirty="0">
                <a:solidFill>
                  <a:schemeClr val="tx1"/>
                </a:solidFill>
                <a:latin typeface="黑体" pitchFamily="2" charset="-122"/>
                <a:ea typeface="黑体" pitchFamily="2" charset="-122"/>
              </a:rPr>
              <a:t>按照进程的</a:t>
            </a:r>
            <a:r>
              <a:rPr lang="zh-CN" altLang="en-US" sz="2000" b="1" dirty="0">
                <a:solidFill>
                  <a:srgbClr val="FFC000"/>
                </a:solidFill>
                <a:latin typeface="黑体" pitchFamily="2" charset="-122"/>
                <a:ea typeface="黑体" pitchFamily="2" charset="-122"/>
              </a:rPr>
              <a:t>优先级大小</a:t>
            </a:r>
            <a:r>
              <a:rPr lang="zh-CN" altLang="en-US" sz="2000" b="1" dirty="0">
                <a:solidFill>
                  <a:schemeClr val="tx1"/>
                </a:solidFill>
                <a:latin typeface="黑体" pitchFamily="2" charset="-122"/>
                <a:ea typeface="黑体" pitchFamily="2" charset="-122"/>
              </a:rPr>
              <a:t>来调度，使高优先级进程得到优先的处理的高度策略称为优先级调度算法</a:t>
            </a:r>
          </a:p>
          <a:p>
            <a:pPr marL="342900" indent="-342900" algn="l">
              <a:lnSpc>
                <a:spcPct val="150000"/>
              </a:lnSpc>
              <a:spcBef>
                <a:spcPct val="20000"/>
              </a:spcBef>
              <a:buClr>
                <a:srgbClr val="F4E7ED"/>
              </a:buClr>
              <a:buSzPct val="75000"/>
              <a:buFont typeface="Wingdings" pitchFamily="2" charset="2"/>
              <a:buChar char="n"/>
            </a:pPr>
            <a:r>
              <a:rPr lang="zh-CN" altLang="en-US" sz="2000" b="1" dirty="0">
                <a:solidFill>
                  <a:schemeClr val="tx1"/>
                </a:solidFill>
                <a:latin typeface="黑体" pitchFamily="2" charset="-122"/>
                <a:ea typeface="黑体" pitchFamily="2" charset="-122"/>
              </a:rPr>
              <a:t>在许多采用优先级调度的系统中，通常采用</a:t>
            </a:r>
            <a:r>
              <a:rPr lang="zh-CN" altLang="en-US" sz="2000" b="1" dirty="0">
                <a:solidFill>
                  <a:srgbClr val="FFC000"/>
                </a:solidFill>
                <a:latin typeface="黑体" pitchFamily="2" charset="-122"/>
                <a:ea typeface="黑体" pitchFamily="2" charset="-122"/>
              </a:rPr>
              <a:t>动态优先数策略</a:t>
            </a:r>
            <a:r>
              <a:rPr lang="zh-CN" altLang="en-US" sz="2000" b="1" dirty="0">
                <a:solidFill>
                  <a:schemeClr val="tx1"/>
                </a:solidFill>
                <a:latin typeface="黑体" pitchFamily="2" charset="-122"/>
                <a:ea typeface="黑体" pitchFamily="2" charset="-122"/>
              </a:rPr>
              <a:t>。进程的优先级不是固定的，往往随许多因素的变化而变化。尤其随作业（进程）的</a:t>
            </a:r>
            <a:r>
              <a:rPr lang="zh-CN" altLang="en-US" sz="2000" b="1" dirty="0">
                <a:solidFill>
                  <a:srgbClr val="FFC000"/>
                </a:solidFill>
                <a:latin typeface="黑体" pitchFamily="2" charset="-122"/>
                <a:ea typeface="黑体" pitchFamily="2" charset="-122"/>
              </a:rPr>
              <a:t>等待时间</a:t>
            </a:r>
            <a:r>
              <a:rPr lang="zh-CN" altLang="en-US" sz="2000" b="1" dirty="0">
                <a:solidFill>
                  <a:schemeClr val="tx1"/>
                </a:solidFill>
                <a:latin typeface="黑体" pitchFamily="2" charset="-122"/>
                <a:ea typeface="黑体" pitchFamily="2" charset="-122"/>
              </a:rPr>
              <a:t>、</a:t>
            </a:r>
            <a:r>
              <a:rPr lang="zh-CN" altLang="en-US" sz="2000" b="1" dirty="0">
                <a:solidFill>
                  <a:srgbClr val="FFC000"/>
                </a:solidFill>
                <a:latin typeface="黑体" pitchFamily="2" charset="-122"/>
                <a:ea typeface="黑体" pitchFamily="2" charset="-122"/>
              </a:rPr>
              <a:t>已使用的处理机时间</a:t>
            </a:r>
            <a:r>
              <a:rPr lang="zh-CN" altLang="en-US" sz="2000" b="1" dirty="0">
                <a:solidFill>
                  <a:schemeClr val="tx1"/>
                </a:solidFill>
                <a:latin typeface="黑体" pitchFamily="2" charset="-122"/>
                <a:ea typeface="黑体" pitchFamily="2" charset="-122"/>
              </a:rPr>
              <a:t>或</a:t>
            </a:r>
            <a:r>
              <a:rPr lang="zh-CN" altLang="en-US" sz="2000" b="1" dirty="0">
                <a:solidFill>
                  <a:srgbClr val="FFC000"/>
                </a:solidFill>
                <a:latin typeface="黑体" pitchFamily="2" charset="-122"/>
                <a:ea typeface="黑体" pitchFamily="2" charset="-122"/>
              </a:rPr>
              <a:t>其它资源的使用情况</a:t>
            </a:r>
            <a:r>
              <a:rPr lang="zh-CN" altLang="en-US" sz="2000" b="1" dirty="0">
                <a:solidFill>
                  <a:schemeClr val="tx1"/>
                </a:solidFill>
                <a:latin typeface="黑体" pitchFamily="2" charset="-122"/>
                <a:ea typeface="黑体" pitchFamily="2" charset="-122"/>
              </a:rPr>
              <a:t>而定</a:t>
            </a:r>
          </a:p>
        </p:txBody>
      </p:sp>
      <p:sp>
        <p:nvSpPr>
          <p:cNvPr id="14" name="矩形 13"/>
          <p:cNvSpPr/>
          <p:nvPr/>
        </p:nvSpPr>
        <p:spPr>
          <a:xfrm>
            <a:off x="11759" y="29489"/>
            <a:ext cx="7728593"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69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65658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bg1"/>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29" name="Rectangle 8">
            <a:extLst>
              <a:ext uri="{FF2B5EF4-FFF2-40B4-BE49-F238E27FC236}">
                <a16:creationId xmlns="" xmlns:a16="http://schemas.microsoft.com/office/drawing/2014/main" id="{02FE50CD-B788-49A0-958E-98A48F86973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处理机系统中的作业</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30" name="Rectangle 8">
            <a:extLst>
              <a:ext uri="{FF2B5EF4-FFF2-40B4-BE49-F238E27FC236}">
                <a16:creationId xmlns="" xmlns:a16="http://schemas.microsoft.com/office/drawing/2014/main" id="{DC5E7BA2-CC44-48F7-89E5-089B4DD9B906}"/>
              </a:ext>
            </a:extLst>
          </p:cNvPr>
          <p:cNvSpPr>
            <a:spLocks noChangeArrowheads="1"/>
          </p:cNvSpPr>
          <p:nvPr/>
        </p:nvSpPr>
        <p:spPr bwMode="auto">
          <a:xfrm>
            <a:off x="11759" y="3504918"/>
            <a:ext cx="2904057" cy="644162"/>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作业调度的主要任务</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sp>
        <p:nvSpPr>
          <p:cNvPr id="31" name="Rectangle 7">
            <a:extLst>
              <a:ext uri="{FF2B5EF4-FFF2-40B4-BE49-F238E27FC236}">
                <a16:creationId xmlns="" xmlns:a16="http://schemas.microsoft.com/office/drawing/2014/main" id="{B4C28171-FCFB-4F96-B66C-E88909FD878E}"/>
              </a:ext>
            </a:extLst>
          </p:cNvPr>
          <p:cNvSpPr>
            <a:spLocks noChangeArrowheads="1"/>
          </p:cNvSpPr>
          <p:nvPr/>
        </p:nvSpPr>
        <p:spPr bwMode="auto">
          <a:xfrm>
            <a:off x="11759" y="4149080"/>
            <a:ext cx="2904057" cy="62346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rgbClr val="FF0000"/>
                </a:solidFill>
                <a:latin typeface="黑体" pitchFamily="2" charset="-122"/>
                <a:ea typeface="黑体" pitchFamily="2" charset="-122"/>
              </a:rPr>
              <a:t>作业调度算法</a:t>
            </a:r>
            <a:endPar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7" name="Rectangle 2">
            <a:extLst>
              <a:ext uri="{FF2B5EF4-FFF2-40B4-BE49-F238E27FC236}">
                <a16:creationId xmlns="" xmlns:a16="http://schemas.microsoft.com/office/drawing/2014/main" id="{EFFACDAF-A850-4BE8-B2A4-60773F2B0B6F}"/>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8" name="组合 7">
            <a:extLst>
              <a:ext uri="{FF2B5EF4-FFF2-40B4-BE49-F238E27FC236}">
                <a16:creationId xmlns="" xmlns:a16="http://schemas.microsoft.com/office/drawing/2014/main" id="{90758B53-07AA-43F9-A222-2371446E44BF}"/>
              </a:ext>
            </a:extLst>
          </p:cNvPr>
          <p:cNvGrpSpPr/>
          <p:nvPr/>
        </p:nvGrpSpPr>
        <p:grpSpPr>
          <a:xfrm>
            <a:off x="2992693" y="878200"/>
            <a:ext cx="6085995" cy="504056"/>
            <a:chOff x="2992693" y="878200"/>
            <a:chExt cx="6085995" cy="504056"/>
          </a:xfrm>
        </p:grpSpPr>
        <p:sp>
          <p:nvSpPr>
            <p:cNvPr id="9" name="剪去单角的矩形 3">
              <a:extLst>
                <a:ext uri="{FF2B5EF4-FFF2-40B4-BE49-F238E27FC236}">
                  <a16:creationId xmlns="" xmlns:a16="http://schemas.microsoft.com/office/drawing/2014/main" id="{E5B2A27B-EACA-430F-AB2D-5FA2D2591BAA}"/>
                </a:ext>
              </a:extLst>
            </p:cNvPr>
            <p:cNvSpPr/>
            <p:nvPr/>
          </p:nvSpPr>
          <p:spPr>
            <a:xfrm>
              <a:off x="2992693"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先来先服务</a:t>
              </a:r>
            </a:p>
          </p:txBody>
        </p:sp>
        <p:sp>
          <p:nvSpPr>
            <p:cNvPr id="10" name="剪去单角的矩形 4">
              <a:extLst>
                <a:ext uri="{FF2B5EF4-FFF2-40B4-BE49-F238E27FC236}">
                  <a16:creationId xmlns="" xmlns:a16="http://schemas.microsoft.com/office/drawing/2014/main" id="{D0ED646D-00B5-45D7-82A0-1A80889BCEE4}"/>
                </a:ext>
              </a:extLst>
            </p:cNvPr>
            <p:cNvSpPr/>
            <p:nvPr/>
          </p:nvSpPr>
          <p:spPr>
            <a:xfrm>
              <a:off x="4499992"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短作业优先</a:t>
              </a:r>
            </a:p>
          </p:txBody>
        </p:sp>
        <p:sp>
          <p:nvSpPr>
            <p:cNvPr id="12" name="剪去单角的矩形 4">
              <a:extLst>
                <a:ext uri="{FF2B5EF4-FFF2-40B4-BE49-F238E27FC236}">
                  <a16:creationId xmlns="" xmlns:a16="http://schemas.microsoft.com/office/drawing/2014/main" id="{56DB8D4B-4706-4F23-870C-404632B3838B}"/>
                </a:ext>
              </a:extLst>
            </p:cNvPr>
            <p:cNvSpPr/>
            <p:nvPr/>
          </p:nvSpPr>
          <p:spPr>
            <a:xfrm>
              <a:off x="6031845" y="878200"/>
              <a:ext cx="1296143"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3" name="剪去单角的矩形 4">
              <a:extLst>
                <a:ext uri="{FF2B5EF4-FFF2-40B4-BE49-F238E27FC236}">
                  <a16:creationId xmlns="" xmlns:a16="http://schemas.microsoft.com/office/drawing/2014/main" id="{48FA094F-B03F-4B9A-B731-C0D514A03E71}"/>
                </a:ext>
              </a:extLst>
            </p:cNvPr>
            <p:cNvSpPr/>
            <p:nvPr/>
          </p:nvSpPr>
          <p:spPr>
            <a:xfrm>
              <a:off x="7327987" y="878200"/>
              <a:ext cx="1750701"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高响应比优先</a:t>
              </a:r>
            </a:p>
          </p:txBody>
        </p:sp>
      </p:grpSp>
      <p:pic>
        <p:nvPicPr>
          <p:cNvPr id="14" name="Picture 4">
            <a:extLst>
              <a:ext uri="{FF2B5EF4-FFF2-40B4-BE49-F238E27FC236}">
                <a16:creationId xmlns="" xmlns:a16="http://schemas.microsoft.com/office/drawing/2014/main" id="{F1A11203-8697-4B75-8DE5-054CB230A1B9}"/>
              </a:ext>
            </a:extLst>
          </p:cNvPr>
          <p:cNvPicPr>
            <a:picLocks noChangeAspect="1" noChangeArrowheads="1"/>
          </p:cNvPicPr>
          <p:nvPr/>
        </p:nvPicPr>
        <p:blipFill>
          <a:blip r:embed="rId2" cstate="print"/>
          <a:srcRect/>
          <a:stretch>
            <a:fillRect/>
          </a:stretch>
        </p:blipFill>
        <p:spPr bwMode="auto">
          <a:xfrm>
            <a:off x="520475" y="1405480"/>
            <a:ext cx="8558213" cy="5457825"/>
          </a:xfrm>
          <a:prstGeom prst="rect">
            <a:avLst/>
          </a:prstGeom>
          <a:noFill/>
          <a:ln w="9525">
            <a:noFill/>
            <a:miter lim="800000"/>
            <a:headEnd/>
            <a:tailEnd/>
          </a:ln>
        </p:spPr>
      </p:pic>
    </p:spTree>
    <p:extLst>
      <p:ext uri="{BB962C8B-B14F-4D97-AF65-F5344CB8AC3E}">
        <p14:creationId xmlns:p14="http://schemas.microsoft.com/office/powerpoint/2010/main" val="33583125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bg1"/>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29" name="Rectangle 8">
            <a:extLst>
              <a:ext uri="{FF2B5EF4-FFF2-40B4-BE49-F238E27FC236}">
                <a16:creationId xmlns="" xmlns:a16="http://schemas.microsoft.com/office/drawing/2014/main" id="{02FE50CD-B788-49A0-958E-98A48F86973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处理机系统中的作业</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30" name="Rectangle 8">
            <a:extLst>
              <a:ext uri="{FF2B5EF4-FFF2-40B4-BE49-F238E27FC236}">
                <a16:creationId xmlns="" xmlns:a16="http://schemas.microsoft.com/office/drawing/2014/main" id="{DC5E7BA2-CC44-48F7-89E5-089B4DD9B906}"/>
              </a:ext>
            </a:extLst>
          </p:cNvPr>
          <p:cNvSpPr>
            <a:spLocks noChangeArrowheads="1"/>
          </p:cNvSpPr>
          <p:nvPr/>
        </p:nvSpPr>
        <p:spPr bwMode="auto">
          <a:xfrm>
            <a:off x="11759" y="3504918"/>
            <a:ext cx="2904057" cy="644162"/>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作业调度的主要任务</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sp>
        <p:nvSpPr>
          <p:cNvPr id="31" name="Rectangle 7">
            <a:extLst>
              <a:ext uri="{FF2B5EF4-FFF2-40B4-BE49-F238E27FC236}">
                <a16:creationId xmlns="" xmlns:a16="http://schemas.microsoft.com/office/drawing/2014/main" id="{B4C28171-FCFB-4F96-B66C-E88909FD878E}"/>
              </a:ext>
            </a:extLst>
          </p:cNvPr>
          <p:cNvSpPr>
            <a:spLocks noChangeArrowheads="1"/>
          </p:cNvSpPr>
          <p:nvPr/>
        </p:nvSpPr>
        <p:spPr bwMode="auto">
          <a:xfrm>
            <a:off x="11759" y="4149080"/>
            <a:ext cx="2904057" cy="62346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rgbClr val="FF0000"/>
                </a:solidFill>
                <a:latin typeface="黑体" pitchFamily="2" charset="-122"/>
                <a:ea typeface="黑体" pitchFamily="2" charset="-122"/>
              </a:rPr>
              <a:t>作业调度算法</a:t>
            </a:r>
            <a:endPar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7" name="Rectangle 2">
            <a:extLst>
              <a:ext uri="{FF2B5EF4-FFF2-40B4-BE49-F238E27FC236}">
                <a16:creationId xmlns="" xmlns:a16="http://schemas.microsoft.com/office/drawing/2014/main" id="{EFFACDAF-A850-4BE8-B2A4-60773F2B0B6F}"/>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8" name="组合 7">
            <a:extLst>
              <a:ext uri="{FF2B5EF4-FFF2-40B4-BE49-F238E27FC236}">
                <a16:creationId xmlns="" xmlns:a16="http://schemas.microsoft.com/office/drawing/2014/main" id="{BD304535-5CA9-4C26-AEFC-BF61C53B1EB3}"/>
              </a:ext>
            </a:extLst>
          </p:cNvPr>
          <p:cNvGrpSpPr/>
          <p:nvPr/>
        </p:nvGrpSpPr>
        <p:grpSpPr>
          <a:xfrm>
            <a:off x="2992693" y="878200"/>
            <a:ext cx="6085995" cy="504056"/>
            <a:chOff x="2992693" y="878200"/>
            <a:chExt cx="6085995" cy="504056"/>
          </a:xfrm>
        </p:grpSpPr>
        <p:sp>
          <p:nvSpPr>
            <p:cNvPr id="9" name="剪去单角的矩形 3">
              <a:extLst>
                <a:ext uri="{FF2B5EF4-FFF2-40B4-BE49-F238E27FC236}">
                  <a16:creationId xmlns="" xmlns:a16="http://schemas.microsoft.com/office/drawing/2014/main" id="{7E7A9B3F-7EB1-419A-BACD-1F30F137E1D8}"/>
                </a:ext>
              </a:extLst>
            </p:cNvPr>
            <p:cNvSpPr/>
            <p:nvPr/>
          </p:nvSpPr>
          <p:spPr>
            <a:xfrm>
              <a:off x="2992693"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先来先服务</a:t>
              </a:r>
            </a:p>
          </p:txBody>
        </p:sp>
        <p:sp>
          <p:nvSpPr>
            <p:cNvPr id="10" name="剪去单角的矩形 4">
              <a:extLst>
                <a:ext uri="{FF2B5EF4-FFF2-40B4-BE49-F238E27FC236}">
                  <a16:creationId xmlns="" xmlns:a16="http://schemas.microsoft.com/office/drawing/2014/main" id="{82B45D74-4758-43D8-9D02-B26606A5048F}"/>
                </a:ext>
              </a:extLst>
            </p:cNvPr>
            <p:cNvSpPr/>
            <p:nvPr/>
          </p:nvSpPr>
          <p:spPr>
            <a:xfrm>
              <a:off x="4499992"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短作业优先</a:t>
              </a:r>
            </a:p>
          </p:txBody>
        </p:sp>
        <p:sp>
          <p:nvSpPr>
            <p:cNvPr id="12" name="剪去单角的矩形 4">
              <a:extLst>
                <a:ext uri="{FF2B5EF4-FFF2-40B4-BE49-F238E27FC236}">
                  <a16:creationId xmlns="" xmlns:a16="http://schemas.microsoft.com/office/drawing/2014/main" id="{1C510143-FEFA-4DC9-9F77-74888A2884CA}"/>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3" name="剪去单角的矩形 4">
              <a:extLst>
                <a:ext uri="{FF2B5EF4-FFF2-40B4-BE49-F238E27FC236}">
                  <a16:creationId xmlns="" xmlns:a16="http://schemas.microsoft.com/office/drawing/2014/main" id="{4D5C7736-B49A-481C-B79C-4343FAB4D00E}"/>
                </a:ext>
              </a:extLst>
            </p:cNvPr>
            <p:cNvSpPr/>
            <p:nvPr/>
          </p:nvSpPr>
          <p:spPr>
            <a:xfrm>
              <a:off x="7327987" y="878200"/>
              <a:ext cx="1750701"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高响应比优先</a:t>
              </a:r>
            </a:p>
          </p:txBody>
        </p:sp>
      </p:grpSp>
      <p:sp>
        <p:nvSpPr>
          <p:cNvPr id="14" name="Rectangle 3">
            <a:extLst>
              <a:ext uri="{FF2B5EF4-FFF2-40B4-BE49-F238E27FC236}">
                <a16:creationId xmlns="" xmlns:a16="http://schemas.microsoft.com/office/drawing/2014/main" id="{F0F957BF-F9EC-485A-8910-26539868F363}"/>
              </a:ext>
            </a:extLst>
          </p:cNvPr>
          <p:cNvSpPr txBox="1">
            <a:spLocks noChangeArrowheads="1"/>
          </p:cNvSpPr>
          <p:nvPr/>
        </p:nvSpPr>
        <p:spPr bwMode="auto">
          <a:xfrm>
            <a:off x="3112155" y="1357312"/>
            <a:ext cx="5966533" cy="190443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eaLnBrk="1" hangingPunct="1">
              <a:lnSpc>
                <a:spcPct val="150000"/>
              </a:lnSpc>
            </a:pPr>
            <a:r>
              <a:rPr kumimoji="0" lang="zh-CN" altLang="en-US" sz="2000" kern="0" dirty="0">
                <a:latin typeface="黑体" pitchFamily="2" charset="-122"/>
                <a:ea typeface="黑体" pitchFamily="2" charset="-122"/>
              </a:rPr>
              <a:t>短作业优先算法的不足之处是</a:t>
            </a:r>
            <a:r>
              <a:rPr kumimoji="0" lang="zh-CN" altLang="en-US" sz="2000" kern="0" dirty="0">
                <a:solidFill>
                  <a:srgbClr val="FF0000"/>
                </a:solidFill>
                <a:latin typeface="黑体" pitchFamily="2" charset="-122"/>
                <a:ea typeface="黑体" pitchFamily="2" charset="-122"/>
              </a:rPr>
              <a:t>长作业的运行得不到保证</a:t>
            </a:r>
            <a:endParaRPr kumimoji="0" lang="zh-CN" altLang="en-US" sz="2000" kern="0" dirty="0">
              <a:latin typeface="黑体" pitchFamily="2" charset="-122"/>
              <a:ea typeface="黑体" pitchFamily="2" charset="-122"/>
            </a:endParaRPr>
          </a:p>
          <a:p>
            <a:pPr eaLnBrk="1" hangingPunct="1">
              <a:lnSpc>
                <a:spcPct val="150000"/>
              </a:lnSpc>
            </a:pPr>
            <a:r>
              <a:rPr kumimoji="0" lang="zh-CN" altLang="en-US" sz="2000" kern="0" dirty="0">
                <a:latin typeface="黑体" pitchFamily="2" charset="-122"/>
                <a:ea typeface="黑体" pitchFamily="2" charset="-122"/>
              </a:rPr>
              <a:t>为每个作业</a:t>
            </a:r>
            <a:r>
              <a:rPr kumimoji="0" lang="zh-CN" altLang="en-US" sz="2000" kern="0" dirty="0">
                <a:solidFill>
                  <a:srgbClr val="FF0000"/>
                </a:solidFill>
                <a:latin typeface="黑体" pitchFamily="2" charset="-122"/>
                <a:ea typeface="黑体" pitchFamily="2" charset="-122"/>
              </a:rPr>
              <a:t>引入动态优先权</a:t>
            </a:r>
            <a:r>
              <a:rPr kumimoji="0" lang="zh-CN" altLang="en-US" sz="2000" kern="0" dirty="0">
                <a:latin typeface="黑体" pitchFamily="2" charset="-122"/>
                <a:ea typeface="黑体" pitchFamily="2" charset="-122"/>
              </a:rPr>
              <a:t>，使长作业在等待一段时间后，有机会分配到处理机</a:t>
            </a:r>
            <a:endParaRPr kumimoji="0" lang="zh-CN" altLang="en-US" sz="2000" kern="0" dirty="0">
              <a:solidFill>
                <a:srgbClr val="FF0000"/>
              </a:solidFill>
              <a:latin typeface="黑体" pitchFamily="2" charset="-122"/>
              <a:ea typeface="黑体" pitchFamily="2" charset="-122"/>
            </a:endParaRPr>
          </a:p>
        </p:txBody>
      </p:sp>
      <p:graphicFrame>
        <p:nvGraphicFramePr>
          <p:cNvPr id="15" name="Object 4">
            <a:extLst>
              <a:ext uri="{FF2B5EF4-FFF2-40B4-BE49-F238E27FC236}">
                <a16:creationId xmlns="" xmlns:a16="http://schemas.microsoft.com/office/drawing/2014/main" id="{6491AD6B-61A8-4294-A787-5DDB0DE45133}"/>
              </a:ext>
            </a:extLst>
          </p:cNvPr>
          <p:cNvGraphicFramePr>
            <a:graphicFrameLocks noChangeAspect="1"/>
          </p:cNvGraphicFramePr>
          <p:nvPr>
            <p:extLst>
              <p:ext uri="{D42A27DB-BD31-4B8C-83A1-F6EECF244321}">
                <p14:modId xmlns:p14="http://schemas.microsoft.com/office/powerpoint/2010/main" val="1145909855"/>
              </p:ext>
            </p:extLst>
          </p:nvPr>
        </p:nvGraphicFramePr>
        <p:xfrm>
          <a:off x="3609975" y="3505200"/>
          <a:ext cx="4446588" cy="752475"/>
        </p:xfrm>
        <a:graphic>
          <a:graphicData uri="http://schemas.openxmlformats.org/presentationml/2006/ole">
            <mc:AlternateContent xmlns:mc="http://schemas.openxmlformats.org/markup-compatibility/2006">
              <mc:Choice xmlns:v="urn:schemas-microsoft-com:vml" Requires="v">
                <p:oleObj spid="_x0000_s2178" name="公式" r:id="rId3" imgW="2476440" imgH="419040" progId="Equation.3">
                  <p:embed/>
                </p:oleObj>
              </mc:Choice>
              <mc:Fallback>
                <p:oleObj name="公式" r:id="rId3" imgW="2476440" imgH="419040" progId="Equation.3">
                  <p:embed/>
                  <p:pic>
                    <p:nvPicPr>
                      <p:cNvPr id="73732" name="Object 4"/>
                      <p:cNvPicPr>
                        <a:picLocks noChangeAspect="1" noChangeArrowheads="1"/>
                      </p:cNvPicPr>
                      <p:nvPr/>
                    </p:nvPicPr>
                    <p:blipFill>
                      <a:blip r:embed="rId4"/>
                      <a:srcRect/>
                      <a:stretch>
                        <a:fillRect/>
                      </a:stretch>
                    </p:blipFill>
                    <p:spPr bwMode="auto">
                      <a:xfrm>
                        <a:off x="3609975" y="3505200"/>
                        <a:ext cx="4446588" cy="752475"/>
                      </a:xfrm>
                      <a:prstGeom prst="rect">
                        <a:avLst/>
                      </a:prstGeom>
                      <a:solidFill>
                        <a:schemeClr val="tx1"/>
                      </a:solidFill>
                    </p:spPr>
                  </p:pic>
                </p:oleObj>
              </mc:Fallback>
            </mc:AlternateContent>
          </a:graphicData>
        </a:graphic>
      </p:graphicFrame>
      <p:sp>
        <p:nvSpPr>
          <p:cNvPr id="16" name="Text Box 6">
            <a:extLst>
              <a:ext uri="{FF2B5EF4-FFF2-40B4-BE49-F238E27FC236}">
                <a16:creationId xmlns="" xmlns:a16="http://schemas.microsoft.com/office/drawing/2014/main" id="{9FA21FFD-DE8E-43D7-BF11-4B4A5D377526}"/>
              </a:ext>
            </a:extLst>
          </p:cNvPr>
          <p:cNvSpPr txBox="1">
            <a:spLocks noChangeArrowheads="1"/>
          </p:cNvSpPr>
          <p:nvPr/>
        </p:nvSpPr>
        <p:spPr bwMode="auto">
          <a:xfrm>
            <a:off x="3137975" y="4309460"/>
            <a:ext cx="5852333" cy="1292662"/>
          </a:xfrm>
          <a:prstGeom prst="rect">
            <a:avLst/>
          </a:prstGeom>
          <a:noFill/>
          <a:ln w="9525">
            <a:noFill/>
            <a:miter lim="800000"/>
            <a:headEnd/>
            <a:tailEnd/>
          </a:ln>
        </p:spPr>
        <p:txBody>
          <a:bodyPr wrap="square">
            <a:spAutoFit/>
          </a:bodyPr>
          <a:lstStyle/>
          <a:p>
            <a:pPr algn="just">
              <a:lnSpc>
                <a:spcPct val="130000"/>
              </a:lnSpc>
              <a:spcBef>
                <a:spcPct val="50000"/>
              </a:spcBef>
            </a:pPr>
            <a:r>
              <a:rPr lang="zh-CN" altLang="en-US" sz="2000" dirty="0">
                <a:solidFill>
                  <a:schemeClr val="tx1"/>
                </a:solidFill>
                <a:latin typeface="黑体" pitchFamily="2" charset="-122"/>
                <a:ea typeface="黑体" pitchFamily="2" charset="-122"/>
              </a:rPr>
              <a:t>由于等待时间与服务时间之和，就是系统对该作业的</a:t>
            </a:r>
            <a:r>
              <a:rPr lang="zh-CN" altLang="en-US" sz="2000" dirty="0">
                <a:solidFill>
                  <a:srgbClr val="FFC000"/>
                </a:solidFill>
                <a:latin typeface="黑体" pitchFamily="2" charset="-122"/>
                <a:ea typeface="黑体" pitchFamily="2" charset="-122"/>
              </a:rPr>
              <a:t>响应时间</a:t>
            </a:r>
            <a:r>
              <a:rPr lang="zh-CN" altLang="en-US" sz="2000" dirty="0">
                <a:solidFill>
                  <a:schemeClr val="tx1"/>
                </a:solidFill>
                <a:latin typeface="黑体" pitchFamily="2" charset="-122"/>
                <a:ea typeface="黑体" pitchFamily="2" charset="-122"/>
              </a:rPr>
              <a:t>，故该优先权又相当于响应比</a:t>
            </a:r>
            <a:r>
              <a:rPr lang="en-US" altLang="zh-CN" sz="2000" i="1" dirty="0">
                <a:solidFill>
                  <a:schemeClr val="tx1"/>
                </a:solidFill>
                <a:latin typeface="黑体" pitchFamily="2" charset="-122"/>
                <a:ea typeface="黑体" pitchFamily="2" charset="-122"/>
              </a:rPr>
              <a:t>R</a:t>
            </a:r>
            <a:r>
              <a:rPr lang="en-US" altLang="zh-CN" sz="2000" baseline="-25000" dirty="0">
                <a:solidFill>
                  <a:schemeClr val="tx1"/>
                </a:solidFill>
                <a:latin typeface="黑体" pitchFamily="2" charset="-122"/>
                <a:ea typeface="黑体" pitchFamily="2" charset="-122"/>
              </a:rPr>
              <a:t>P</a:t>
            </a:r>
            <a:r>
              <a:rPr lang="zh-CN" altLang="en-US" sz="2000" dirty="0">
                <a:solidFill>
                  <a:schemeClr val="tx1"/>
                </a:solidFill>
                <a:latin typeface="黑体" pitchFamily="2" charset="-122"/>
                <a:ea typeface="黑体" pitchFamily="2" charset="-122"/>
              </a:rPr>
              <a:t>。据此，又可表示为： </a:t>
            </a:r>
          </a:p>
        </p:txBody>
      </p:sp>
      <p:graphicFrame>
        <p:nvGraphicFramePr>
          <p:cNvPr id="18" name="Object 7">
            <a:extLst>
              <a:ext uri="{FF2B5EF4-FFF2-40B4-BE49-F238E27FC236}">
                <a16:creationId xmlns="" xmlns:a16="http://schemas.microsoft.com/office/drawing/2014/main" id="{D6F12339-49A9-431A-8230-EF97FA5C29FC}"/>
              </a:ext>
            </a:extLst>
          </p:cNvPr>
          <p:cNvGraphicFramePr>
            <a:graphicFrameLocks noChangeAspect="1"/>
          </p:cNvGraphicFramePr>
          <p:nvPr>
            <p:extLst>
              <p:ext uri="{D42A27DB-BD31-4B8C-83A1-F6EECF244321}">
                <p14:modId xmlns:p14="http://schemas.microsoft.com/office/powerpoint/2010/main" val="195030942"/>
              </p:ext>
            </p:extLst>
          </p:nvPr>
        </p:nvGraphicFramePr>
        <p:xfrm>
          <a:off x="3293601" y="5770001"/>
          <a:ext cx="5603639" cy="689079"/>
        </p:xfrm>
        <a:graphic>
          <a:graphicData uri="http://schemas.openxmlformats.org/presentationml/2006/ole">
            <mc:AlternateContent xmlns:mc="http://schemas.openxmlformats.org/markup-compatibility/2006">
              <mc:Choice xmlns:v="urn:schemas-microsoft-com:vml" Requires="v">
                <p:oleObj spid="_x0000_s2179" name="Equation" r:id="rId5" imgW="3403440" imgH="419040" progId="Equation.3">
                  <p:embed/>
                </p:oleObj>
              </mc:Choice>
              <mc:Fallback>
                <p:oleObj name="Equation" r:id="rId5" imgW="3403440" imgH="419040" progId="Equation.3">
                  <p:embed/>
                  <p:pic>
                    <p:nvPicPr>
                      <p:cNvPr id="73735"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3601" y="5770001"/>
                        <a:ext cx="5603639" cy="689079"/>
                      </a:xfrm>
                      <a:prstGeom prst="rect">
                        <a:avLst/>
                      </a:prstGeom>
                      <a:solidFill>
                        <a:schemeClr val="tx1"/>
                      </a:solidFill>
                    </p:spPr>
                  </p:pic>
                </p:oleObj>
              </mc:Fallback>
            </mc:AlternateContent>
          </a:graphicData>
        </a:graphic>
      </p:graphicFrame>
      <p:sp>
        <p:nvSpPr>
          <p:cNvPr id="19" name="矩形 18"/>
          <p:cNvSpPr/>
          <p:nvPr/>
        </p:nvSpPr>
        <p:spPr>
          <a:xfrm>
            <a:off x="11759" y="29489"/>
            <a:ext cx="7728593"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741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bg1"/>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29" name="Rectangle 8">
            <a:extLst>
              <a:ext uri="{FF2B5EF4-FFF2-40B4-BE49-F238E27FC236}">
                <a16:creationId xmlns="" xmlns:a16="http://schemas.microsoft.com/office/drawing/2014/main" id="{02FE50CD-B788-49A0-958E-98A48F86973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处理机系统中的作业</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30" name="Rectangle 8">
            <a:extLst>
              <a:ext uri="{FF2B5EF4-FFF2-40B4-BE49-F238E27FC236}">
                <a16:creationId xmlns="" xmlns:a16="http://schemas.microsoft.com/office/drawing/2014/main" id="{DC5E7BA2-CC44-48F7-89E5-089B4DD9B906}"/>
              </a:ext>
            </a:extLst>
          </p:cNvPr>
          <p:cNvSpPr>
            <a:spLocks noChangeArrowheads="1"/>
          </p:cNvSpPr>
          <p:nvPr/>
        </p:nvSpPr>
        <p:spPr bwMode="auto">
          <a:xfrm>
            <a:off x="11759" y="3504918"/>
            <a:ext cx="2904057" cy="644162"/>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作业调度的主要任务</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sp>
        <p:nvSpPr>
          <p:cNvPr id="31" name="Rectangle 7">
            <a:extLst>
              <a:ext uri="{FF2B5EF4-FFF2-40B4-BE49-F238E27FC236}">
                <a16:creationId xmlns="" xmlns:a16="http://schemas.microsoft.com/office/drawing/2014/main" id="{B4C28171-FCFB-4F96-B66C-E88909FD878E}"/>
              </a:ext>
            </a:extLst>
          </p:cNvPr>
          <p:cNvSpPr>
            <a:spLocks noChangeArrowheads="1"/>
          </p:cNvSpPr>
          <p:nvPr/>
        </p:nvSpPr>
        <p:spPr bwMode="auto">
          <a:xfrm>
            <a:off x="11759" y="4149080"/>
            <a:ext cx="2904057" cy="62346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rgbClr val="FF0000"/>
                </a:solidFill>
                <a:latin typeface="黑体" pitchFamily="2" charset="-122"/>
                <a:ea typeface="黑体" pitchFamily="2" charset="-122"/>
              </a:rPr>
              <a:t>作业调度算法</a:t>
            </a:r>
            <a:endPar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7" name="Rectangle 2">
            <a:extLst>
              <a:ext uri="{FF2B5EF4-FFF2-40B4-BE49-F238E27FC236}">
                <a16:creationId xmlns="" xmlns:a16="http://schemas.microsoft.com/office/drawing/2014/main" id="{EFFACDAF-A850-4BE8-B2A4-60773F2B0B6F}"/>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8" name="组合 7">
            <a:extLst>
              <a:ext uri="{FF2B5EF4-FFF2-40B4-BE49-F238E27FC236}">
                <a16:creationId xmlns="" xmlns:a16="http://schemas.microsoft.com/office/drawing/2014/main" id="{BD304535-5CA9-4C26-AEFC-BF61C53B1EB3}"/>
              </a:ext>
            </a:extLst>
          </p:cNvPr>
          <p:cNvGrpSpPr/>
          <p:nvPr/>
        </p:nvGrpSpPr>
        <p:grpSpPr>
          <a:xfrm>
            <a:off x="2992693" y="878200"/>
            <a:ext cx="6085995" cy="504056"/>
            <a:chOff x="2992693" y="878200"/>
            <a:chExt cx="6085995" cy="504056"/>
          </a:xfrm>
        </p:grpSpPr>
        <p:sp>
          <p:nvSpPr>
            <p:cNvPr id="9" name="剪去单角的矩形 3">
              <a:extLst>
                <a:ext uri="{FF2B5EF4-FFF2-40B4-BE49-F238E27FC236}">
                  <a16:creationId xmlns="" xmlns:a16="http://schemas.microsoft.com/office/drawing/2014/main" id="{7E7A9B3F-7EB1-419A-BACD-1F30F137E1D8}"/>
                </a:ext>
              </a:extLst>
            </p:cNvPr>
            <p:cNvSpPr/>
            <p:nvPr/>
          </p:nvSpPr>
          <p:spPr>
            <a:xfrm>
              <a:off x="2992693"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先来先服务</a:t>
              </a:r>
            </a:p>
          </p:txBody>
        </p:sp>
        <p:sp>
          <p:nvSpPr>
            <p:cNvPr id="10" name="剪去单角的矩形 4">
              <a:extLst>
                <a:ext uri="{FF2B5EF4-FFF2-40B4-BE49-F238E27FC236}">
                  <a16:creationId xmlns="" xmlns:a16="http://schemas.microsoft.com/office/drawing/2014/main" id="{82B45D74-4758-43D8-9D02-B26606A5048F}"/>
                </a:ext>
              </a:extLst>
            </p:cNvPr>
            <p:cNvSpPr/>
            <p:nvPr/>
          </p:nvSpPr>
          <p:spPr>
            <a:xfrm>
              <a:off x="4499992"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短作业优先</a:t>
              </a:r>
            </a:p>
          </p:txBody>
        </p:sp>
        <p:sp>
          <p:nvSpPr>
            <p:cNvPr id="12" name="剪去单角的矩形 4">
              <a:extLst>
                <a:ext uri="{FF2B5EF4-FFF2-40B4-BE49-F238E27FC236}">
                  <a16:creationId xmlns="" xmlns:a16="http://schemas.microsoft.com/office/drawing/2014/main" id="{1C510143-FEFA-4DC9-9F77-74888A2884CA}"/>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3" name="剪去单角的矩形 4">
              <a:extLst>
                <a:ext uri="{FF2B5EF4-FFF2-40B4-BE49-F238E27FC236}">
                  <a16:creationId xmlns="" xmlns:a16="http://schemas.microsoft.com/office/drawing/2014/main" id="{4D5C7736-B49A-481C-B79C-4343FAB4D00E}"/>
                </a:ext>
              </a:extLst>
            </p:cNvPr>
            <p:cNvSpPr/>
            <p:nvPr/>
          </p:nvSpPr>
          <p:spPr>
            <a:xfrm>
              <a:off x="7327987" y="878200"/>
              <a:ext cx="1750701"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高响应比优先</a:t>
              </a:r>
            </a:p>
          </p:txBody>
        </p:sp>
      </p:grpSp>
      <p:sp>
        <p:nvSpPr>
          <p:cNvPr id="14" name="Text Box 4">
            <a:extLst>
              <a:ext uri="{FF2B5EF4-FFF2-40B4-BE49-F238E27FC236}">
                <a16:creationId xmlns="" xmlns:a16="http://schemas.microsoft.com/office/drawing/2014/main" id="{A455A473-B0E9-4B0B-A1DB-100FF508F8BB}"/>
              </a:ext>
            </a:extLst>
          </p:cNvPr>
          <p:cNvSpPr txBox="1">
            <a:spLocks noChangeArrowheads="1"/>
          </p:cNvSpPr>
          <p:nvPr/>
        </p:nvSpPr>
        <p:spPr bwMode="auto">
          <a:xfrm>
            <a:off x="3185591" y="2389170"/>
            <a:ext cx="5760640" cy="4308872"/>
          </a:xfrm>
          <a:prstGeom prst="rect">
            <a:avLst/>
          </a:prstGeom>
          <a:noFill/>
          <a:ln w="9525">
            <a:noFill/>
            <a:miter lim="800000"/>
            <a:headEnd/>
            <a:tailEnd/>
          </a:ln>
        </p:spPr>
        <p:txBody>
          <a:bodyPr wrap="square">
            <a:spAutoFit/>
          </a:bodyPr>
          <a:lstStyle/>
          <a:p>
            <a:pPr marL="457200" indent="-457200" algn="just">
              <a:lnSpc>
                <a:spcPct val="150000"/>
              </a:lnSpc>
              <a:spcBef>
                <a:spcPct val="50000"/>
              </a:spcBef>
              <a:buFontTx/>
              <a:buAutoNum type="arabicParenBoth"/>
            </a:pPr>
            <a:r>
              <a:rPr lang="zh-CN" altLang="en-US" sz="1800" b="1" dirty="0">
                <a:solidFill>
                  <a:schemeClr val="tx1"/>
                </a:solidFill>
                <a:latin typeface="黑体" pitchFamily="2" charset="-122"/>
                <a:ea typeface="黑体" pitchFamily="2" charset="-122"/>
              </a:rPr>
              <a:t>如果作业的等待时间相同，则要求服务的</a:t>
            </a:r>
            <a:r>
              <a:rPr lang="zh-CN" altLang="en-US" sz="1800" b="1" dirty="0">
                <a:solidFill>
                  <a:srgbClr val="FFC000"/>
                </a:solidFill>
                <a:latin typeface="黑体" pitchFamily="2" charset="-122"/>
                <a:ea typeface="黑体" pitchFamily="2" charset="-122"/>
              </a:rPr>
              <a:t>时间愈短</a:t>
            </a:r>
            <a:r>
              <a:rPr lang="zh-CN" altLang="en-US" sz="1800" b="1" dirty="0">
                <a:solidFill>
                  <a:schemeClr val="tx1"/>
                </a:solidFill>
                <a:latin typeface="黑体" pitchFamily="2" charset="-122"/>
                <a:ea typeface="黑体" pitchFamily="2" charset="-122"/>
              </a:rPr>
              <a:t>，其</a:t>
            </a:r>
            <a:r>
              <a:rPr lang="zh-CN" altLang="en-US" sz="1800" b="1" dirty="0">
                <a:solidFill>
                  <a:srgbClr val="FFC000"/>
                </a:solidFill>
                <a:latin typeface="黑体" pitchFamily="2" charset="-122"/>
                <a:ea typeface="黑体" pitchFamily="2" charset="-122"/>
              </a:rPr>
              <a:t>优先权愈高</a:t>
            </a:r>
            <a:r>
              <a:rPr lang="zh-CN" altLang="en-US" sz="1800" b="1" dirty="0">
                <a:solidFill>
                  <a:schemeClr val="tx1"/>
                </a:solidFill>
                <a:latin typeface="黑体" pitchFamily="2" charset="-122"/>
                <a:ea typeface="黑体" pitchFamily="2" charset="-122"/>
              </a:rPr>
              <a:t>，因而该算法有利于</a:t>
            </a:r>
            <a:r>
              <a:rPr lang="zh-CN" altLang="en-US" sz="1800" b="1" dirty="0">
                <a:solidFill>
                  <a:srgbClr val="FFC000"/>
                </a:solidFill>
                <a:latin typeface="黑体" pitchFamily="2" charset="-122"/>
                <a:ea typeface="黑体" pitchFamily="2" charset="-122"/>
              </a:rPr>
              <a:t>短作业</a:t>
            </a:r>
            <a:r>
              <a:rPr lang="zh-CN" altLang="en-US" sz="1800" b="1" dirty="0">
                <a:solidFill>
                  <a:schemeClr val="tx1"/>
                </a:solidFill>
                <a:latin typeface="黑体" pitchFamily="2" charset="-122"/>
                <a:ea typeface="黑体" pitchFamily="2" charset="-122"/>
              </a:rPr>
              <a:t>。</a:t>
            </a:r>
          </a:p>
          <a:p>
            <a:pPr marL="457200" indent="-457200" algn="just">
              <a:lnSpc>
                <a:spcPct val="150000"/>
              </a:lnSpc>
              <a:spcBef>
                <a:spcPct val="50000"/>
              </a:spcBef>
              <a:buFontTx/>
              <a:buAutoNum type="arabicParenBoth"/>
            </a:pPr>
            <a:r>
              <a:rPr lang="zh-CN" altLang="en-US" sz="1800" b="1" dirty="0">
                <a:solidFill>
                  <a:schemeClr val="tx1"/>
                </a:solidFill>
                <a:latin typeface="黑体" pitchFamily="2" charset="-122"/>
                <a:ea typeface="黑体" pitchFamily="2" charset="-122"/>
              </a:rPr>
              <a:t>当要求服务的时间相同时，作业的优先权决定于其等待时间，</a:t>
            </a:r>
            <a:r>
              <a:rPr lang="zh-CN" altLang="en-US" sz="1800" b="1" dirty="0">
                <a:solidFill>
                  <a:srgbClr val="FFC000"/>
                </a:solidFill>
                <a:latin typeface="黑体" pitchFamily="2" charset="-122"/>
                <a:ea typeface="黑体" pitchFamily="2" charset="-122"/>
              </a:rPr>
              <a:t>等待时间愈长</a:t>
            </a:r>
            <a:r>
              <a:rPr lang="zh-CN" altLang="en-US" sz="1800" b="1" dirty="0">
                <a:solidFill>
                  <a:schemeClr val="tx1"/>
                </a:solidFill>
                <a:latin typeface="黑体" pitchFamily="2" charset="-122"/>
                <a:ea typeface="黑体" pitchFamily="2" charset="-122"/>
              </a:rPr>
              <a:t>，其优先权愈高，因而它实现的是</a:t>
            </a:r>
            <a:r>
              <a:rPr lang="zh-CN" altLang="en-US" sz="1800" b="1" dirty="0">
                <a:solidFill>
                  <a:srgbClr val="FFC000"/>
                </a:solidFill>
                <a:latin typeface="黑体" pitchFamily="2" charset="-122"/>
                <a:ea typeface="黑体" pitchFamily="2" charset="-122"/>
              </a:rPr>
              <a:t>先来先服务</a:t>
            </a:r>
            <a:r>
              <a:rPr lang="zh-CN" altLang="en-US" sz="1800" b="1" dirty="0">
                <a:solidFill>
                  <a:schemeClr val="tx1"/>
                </a:solidFill>
                <a:latin typeface="黑体" pitchFamily="2" charset="-122"/>
                <a:ea typeface="黑体" pitchFamily="2" charset="-122"/>
              </a:rPr>
              <a:t>。</a:t>
            </a:r>
            <a:endParaRPr lang="en-US" altLang="zh-CN" sz="1800" b="1" dirty="0">
              <a:solidFill>
                <a:schemeClr val="tx1"/>
              </a:solidFill>
              <a:latin typeface="黑体" pitchFamily="2" charset="-122"/>
              <a:ea typeface="黑体" pitchFamily="2" charset="-122"/>
            </a:endParaRPr>
          </a:p>
          <a:p>
            <a:pPr marL="457200" indent="-457200" algn="just">
              <a:lnSpc>
                <a:spcPct val="150000"/>
              </a:lnSpc>
              <a:spcBef>
                <a:spcPct val="50000"/>
              </a:spcBef>
              <a:buFontTx/>
              <a:buAutoNum type="arabicParenBoth"/>
            </a:pPr>
            <a:r>
              <a:rPr lang="zh-CN" altLang="en-US" sz="1800" b="1" dirty="0">
                <a:solidFill>
                  <a:schemeClr val="tx1"/>
                </a:solidFill>
                <a:latin typeface="黑体" pitchFamily="2" charset="-122"/>
                <a:ea typeface="黑体" pitchFamily="2" charset="-122"/>
              </a:rPr>
              <a:t>对于长作业，作业的优先级可以随等待时间的增加而提高，当其等待时间足够长时，其优先级便可升到很高，从而也可获得处理机。</a:t>
            </a:r>
          </a:p>
          <a:p>
            <a:pPr algn="just">
              <a:lnSpc>
                <a:spcPct val="150000"/>
              </a:lnSpc>
              <a:spcBef>
                <a:spcPct val="50000"/>
              </a:spcBef>
            </a:pPr>
            <a:r>
              <a:rPr lang="zh-CN" altLang="en-US" sz="1800" b="1" dirty="0">
                <a:solidFill>
                  <a:srgbClr val="FFC000"/>
                </a:solidFill>
                <a:latin typeface="黑体" pitchFamily="2" charset="-122"/>
                <a:ea typeface="黑体" pitchFamily="2" charset="-122"/>
              </a:rPr>
              <a:t>        </a:t>
            </a:r>
            <a:r>
              <a:rPr lang="zh-CN" altLang="en-US" sz="2000" b="1" dirty="0">
                <a:solidFill>
                  <a:srgbClr val="FFC000"/>
                </a:solidFill>
                <a:latin typeface="黑体" pitchFamily="2" charset="-122"/>
                <a:ea typeface="黑体" pitchFamily="2" charset="-122"/>
              </a:rPr>
              <a:t>调度之前，计算响应比，增加系统开销！</a:t>
            </a:r>
            <a:r>
              <a:rPr lang="zh-CN" altLang="en-US" sz="2000" b="1" dirty="0">
                <a:solidFill>
                  <a:schemeClr val="tx1"/>
                </a:solidFill>
                <a:latin typeface="黑体" pitchFamily="2" charset="-122"/>
                <a:ea typeface="黑体" pitchFamily="2" charset="-122"/>
              </a:rPr>
              <a:t>  </a:t>
            </a:r>
          </a:p>
        </p:txBody>
      </p:sp>
      <p:graphicFrame>
        <p:nvGraphicFramePr>
          <p:cNvPr id="15" name="Object 7">
            <a:extLst>
              <a:ext uri="{FF2B5EF4-FFF2-40B4-BE49-F238E27FC236}">
                <a16:creationId xmlns="" xmlns:a16="http://schemas.microsoft.com/office/drawing/2014/main" id="{E848EF0F-24F4-458D-A560-F73AFD5006E7}"/>
              </a:ext>
            </a:extLst>
          </p:cNvPr>
          <p:cNvGraphicFramePr>
            <a:graphicFrameLocks noChangeAspect="1"/>
          </p:cNvGraphicFramePr>
          <p:nvPr>
            <p:extLst>
              <p:ext uri="{D42A27DB-BD31-4B8C-83A1-F6EECF244321}">
                <p14:modId xmlns:p14="http://schemas.microsoft.com/office/powerpoint/2010/main" val="3961602648"/>
              </p:ext>
            </p:extLst>
          </p:nvPr>
        </p:nvGraphicFramePr>
        <p:xfrm>
          <a:off x="2915816" y="1519355"/>
          <a:ext cx="6300191" cy="841375"/>
        </p:xfrm>
        <a:graphic>
          <a:graphicData uri="http://schemas.openxmlformats.org/presentationml/2006/ole">
            <mc:AlternateContent xmlns:mc="http://schemas.openxmlformats.org/markup-compatibility/2006">
              <mc:Choice xmlns:v="urn:schemas-microsoft-com:vml" Requires="v">
                <p:oleObj spid="_x0000_s3138" name="Equation" r:id="rId3" imgW="3403440" imgH="419040" progId="Equation.3">
                  <p:embed/>
                </p:oleObj>
              </mc:Choice>
              <mc:Fallback>
                <p:oleObj name="Equation" r:id="rId3" imgW="3403440" imgH="419040" progId="Equation.3">
                  <p:embed/>
                  <p:pic>
                    <p:nvPicPr>
                      <p:cNvPr id="73735"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1519355"/>
                        <a:ext cx="6300191" cy="841375"/>
                      </a:xfrm>
                      <a:prstGeom prst="rect">
                        <a:avLst/>
                      </a:prstGeom>
                      <a:solidFill>
                        <a:schemeClr val="tx1"/>
                      </a:solidFill>
                    </p:spPr>
                  </p:pic>
                </p:oleObj>
              </mc:Fallback>
            </mc:AlternateContent>
          </a:graphicData>
        </a:graphic>
      </p:graphicFrame>
      <p:sp>
        <p:nvSpPr>
          <p:cNvPr id="16" name="矩形 15"/>
          <p:cNvSpPr/>
          <p:nvPr/>
        </p:nvSpPr>
        <p:spPr>
          <a:xfrm>
            <a:off x="11759" y="29489"/>
            <a:ext cx="7728593"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77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bg1"/>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29" name="Rectangle 8">
            <a:extLst>
              <a:ext uri="{FF2B5EF4-FFF2-40B4-BE49-F238E27FC236}">
                <a16:creationId xmlns="" xmlns:a16="http://schemas.microsoft.com/office/drawing/2014/main" id="{02FE50CD-B788-49A0-958E-98A48F86973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处理机系统中的作业</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30" name="Rectangle 8">
            <a:extLst>
              <a:ext uri="{FF2B5EF4-FFF2-40B4-BE49-F238E27FC236}">
                <a16:creationId xmlns="" xmlns:a16="http://schemas.microsoft.com/office/drawing/2014/main" id="{DC5E7BA2-CC44-48F7-89E5-089B4DD9B906}"/>
              </a:ext>
            </a:extLst>
          </p:cNvPr>
          <p:cNvSpPr>
            <a:spLocks noChangeArrowheads="1"/>
          </p:cNvSpPr>
          <p:nvPr/>
        </p:nvSpPr>
        <p:spPr bwMode="auto">
          <a:xfrm>
            <a:off x="11759" y="3504918"/>
            <a:ext cx="2904057" cy="644162"/>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作业调度的主要任务</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sp>
        <p:nvSpPr>
          <p:cNvPr id="31" name="Rectangle 7">
            <a:extLst>
              <a:ext uri="{FF2B5EF4-FFF2-40B4-BE49-F238E27FC236}">
                <a16:creationId xmlns="" xmlns:a16="http://schemas.microsoft.com/office/drawing/2014/main" id="{B4C28171-FCFB-4F96-B66C-E88909FD878E}"/>
              </a:ext>
            </a:extLst>
          </p:cNvPr>
          <p:cNvSpPr>
            <a:spLocks noChangeArrowheads="1"/>
          </p:cNvSpPr>
          <p:nvPr/>
        </p:nvSpPr>
        <p:spPr bwMode="auto">
          <a:xfrm>
            <a:off x="11759" y="4149080"/>
            <a:ext cx="2904057" cy="62346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rgbClr val="FF0000"/>
                </a:solidFill>
                <a:latin typeface="黑体" pitchFamily="2" charset="-122"/>
                <a:ea typeface="黑体" pitchFamily="2" charset="-122"/>
              </a:rPr>
              <a:t>作业调度算法</a:t>
            </a:r>
            <a:endPar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7" name="Rectangle 2">
            <a:extLst>
              <a:ext uri="{FF2B5EF4-FFF2-40B4-BE49-F238E27FC236}">
                <a16:creationId xmlns="" xmlns:a16="http://schemas.microsoft.com/office/drawing/2014/main" id="{EFFACDAF-A850-4BE8-B2A4-60773F2B0B6F}"/>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8" name="组合 7">
            <a:extLst>
              <a:ext uri="{FF2B5EF4-FFF2-40B4-BE49-F238E27FC236}">
                <a16:creationId xmlns="" xmlns:a16="http://schemas.microsoft.com/office/drawing/2014/main" id="{BD304535-5CA9-4C26-AEFC-BF61C53B1EB3}"/>
              </a:ext>
            </a:extLst>
          </p:cNvPr>
          <p:cNvGrpSpPr/>
          <p:nvPr/>
        </p:nvGrpSpPr>
        <p:grpSpPr>
          <a:xfrm>
            <a:off x="2992693" y="878200"/>
            <a:ext cx="6085995" cy="504056"/>
            <a:chOff x="2992693" y="878200"/>
            <a:chExt cx="6085995" cy="504056"/>
          </a:xfrm>
        </p:grpSpPr>
        <p:sp>
          <p:nvSpPr>
            <p:cNvPr id="9" name="剪去单角的矩形 3">
              <a:extLst>
                <a:ext uri="{FF2B5EF4-FFF2-40B4-BE49-F238E27FC236}">
                  <a16:creationId xmlns="" xmlns:a16="http://schemas.microsoft.com/office/drawing/2014/main" id="{7E7A9B3F-7EB1-419A-BACD-1F30F137E1D8}"/>
                </a:ext>
              </a:extLst>
            </p:cNvPr>
            <p:cNvSpPr/>
            <p:nvPr/>
          </p:nvSpPr>
          <p:spPr>
            <a:xfrm>
              <a:off x="2992693"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先来先服务</a:t>
              </a:r>
            </a:p>
          </p:txBody>
        </p:sp>
        <p:sp>
          <p:nvSpPr>
            <p:cNvPr id="10" name="剪去单角的矩形 4">
              <a:extLst>
                <a:ext uri="{FF2B5EF4-FFF2-40B4-BE49-F238E27FC236}">
                  <a16:creationId xmlns="" xmlns:a16="http://schemas.microsoft.com/office/drawing/2014/main" id="{82B45D74-4758-43D8-9D02-B26606A5048F}"/>
                </a:ext>
              </a:extLst>
            </p:cNvPr>
            <p:cNvSpPr/>
            <p:nvPr/>
          </p:nvSpPr>
          <p:spPr>
            <a:xfrm>
              <a:off x="4499992"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短作业优先</a:t>
              </a:r>
            </a:p>
          </p:txBody>
        </p:sp>
        <p:sp>
          <p:nvSpPr>
            <p:cNvPr id="12" name="剪去单角的矩形 4">
              <a:extLst>
                <a:ext uri="{FF2B5EF4-FFF2-40B4-BE49-F238E27FC236}">
                  <a16:creationId xmlns="" xmlns:a16="http://schemas.microsoft.com/office/drawing/2014/main" id="{1C510143-FEFA-4DC9-9F77-74888A2884CA}"/>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3" name="剪去单角的矩形 4">
              <a:extLst>
                <a:ext uri="{FF2B5EF4-FFF2-40B4-BE49-F238E27FC236}">
                  <a16:creationId xmlns="" xmlns:a16="http://schemas.microsoft.com/office/drawing/2014/main" id="{4D5C7736-B49A-481C-B79C-4343FAB4D00E}"/>
                </a:ext>
              </a:extLst>
            </p:cNvPr>
            <p:cNvSpPr/>
            <p:nvPr/>
          </p:nvSpPr>
          <p:spPr>
            <a:xfrm>
              <a:off x="7327987" y="878200"/>
              <a:ext cx="1750701"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高响应比优先</a:t>
              </a:r>
            </a:p>
          </p:txBody>
        </p:sp>
      </p:grpSp>
      <p:pic>
        <p:nvPicPr>
          <p:cNvPr id="16" name="Picture 4">
            <a:extLst>
              <a:ext uri="{FF2B5EF4-FFF2-40B4-BE49-F238E27FC236}">
                <a16:creationId xmlns="" xmlns:a16="http://schemas.microsoft.com/office/drawing/2014/main" id="{957953EE-3EDF-483D-9E10-F1BFF8425247}"/>
              </a:ext>
            </a:extLst>
          </p:cNvPr>
          <p:cNvPicPr>
            <a:picLocks noChangeAspect="1" noChangeArrowheads="1"/>
          </p:cNvPicPr>
          <p:nvPr/>
        </p:nvPicPr>
        <p:blipFill>
          <a:blip r:embed="rId2" cstate="print"/>
          <a:srcRect/>
          <a:stretch>
            <a:fillRect/>
          </a:stretch>
        </p:blipFill>
        <p:spPr bwMode="auto">
          <a:xfrm>
            <a:off x="4923873" y="1484540"/>
            <a:ext cx="4159250" cy="2268537"/>
          </a:xfrm>
          <a:prstGeom prst="rect">
            <a:avLst/>
          </a:prstGeom>
          <a:noFill/>
          <a:ln w="9525">
            <a:noFill/>
            <a:miter lim="800000"/>
            <a:headEnd/>
            <a:tailEnd/>
          </a:ln>
        </p:spPr>
      </p:pic>
      <p:pic>
        <p:nvPicPr>
          <p:cNvPr id="18" name="Picture 5">
            <a:extLst>
              <a:ext uri="{FF2B5EF4-FFF2-40B4-BE49-F238E27FC236}">
                <a16:creationId xmlns="" xmlns:a16="http://schemas.microsoft.com/office/drawing/2014/main" id="{F08A6953-D29A-482E-B568-830908564855}"/>
              </a:ext>
            </a:extLst>
          </p:cNvPr>
          <p:cNvPicPr>
            <a:picLocks noChangeAspect="1" noChangeArrowheads="1"/>
          </p:cNvPicPr>
          <p:nvPr/>
        </p:nvPicPr>
        <p:blipFill>
          <a:blip r:embed="rId3" cstate="print"/>
          <a:srcRect/>
          <a:stretch>
            <a:fillRect/>
          </a:stretch>
        </p:blipFill>
        <p:spPr bwMode="auto">
          <a:xfrm>
            <a:off x="246335" y="1529355"/>
            <a:ext cx="4471987" cy="1217612"/>
          </a:xfrm>
          <a:prstGeom prst="rect">
            <a:avLst/>
          </a:prstGeom>
          <a:noFill/>
          <a:ln w="9525">
            <a:noFill/>
            <a:miter lim="800000"/>
            <a:headEnd/>
            <a:tailEnd/>
          </a:ln>
        </p:spPr>
      </p:pic>
      <p:pic>
        <p:nvPicPr>
          <p:cNvPr id="19" name="Picture 6">
            <a:extLst>
              <a:ext uri="{FF2B5EF4-FFF2-40B4-BE49-F238E27FC236}">
                <a16:creationId xmlns="" xmlns:a16="http://schemas.microsoft.com/office/drawing/2014/main" id="{4EC3F12B-AA8E-464A-9C41-25442ED369FE}"/>
              </a:ext>
            </a:extLst>
          </p:cNvPr>
          <p:cNvPicPr>
            <a:picLocks noChangeAspect="1" noChangeArrowheads="1"/>
          </p:cNvPicPr>
          <p:nvPr/>
        </p:nvPicPr>
        <p:blipFill>
          <a:blip r:embed="rId4" cstate="print"/>
          <a:srcRect/>
          <a:stretch>
            <a:fillRect/>
          </a:stretch>
        </p:blipFill>
        <p:spPr bwMode="auto">
          <a:xfrm>
            <a:off x="394249" y="3009860"/>
            <a:ext cx="4044950" cy="2573337"/>
          </a:xfrm>
          <a:prstGeom prst="rect">
            <a:avLst/>
          </a:prstGeom>
          <a:noFill/>
          <a:ln w="9525">
            <a:noFill/>
            <a:miter lim="800000"/>
            <a:headEnd/>
            <a:tailEnd/>
          </a:ln>
        </p:spPr>
      </p:pic>
      <p:pic>
        <p:nvPicPr>
          <p:cNvPr id="20" name="Picture 7">
            <a:extLst>
              <a:ext uri="{FF2B5EF4-FFF2-40B4-BE49-F238E27FC236}">
                <a16:creationId xmlns="" xmlns:a16="http://schemas.microsoft.com/office/drawing/2014/main" id="{CF34A440-CE34-4CEC-B18D-9D2B8422670B}"/>
              </a:ext>
            </a:extLst>
          </p:cNvPr>
          <p:cNvPicPr>
            <a:picLocks noChangeAspect="1" noChangeArrowheads="1"/>
          </p:cNvPicPr>
          <p:nvPr/>
        </p:nvPicPr>
        <p:blipFill>
          <a:blip r:embed="rId5" cstate="print"/>
          <a:srcRect/>
          <a:stretch>
            <a:fillRect/>
          </a:stretch>
        </p:blipFill>
        <p:spPr bwMode="auto">
          <a:xfrm>
            <a:off x="4852436" y="4005490"/>
            <a:ext cx="4044950" cy="2581275"/>
          </a:xfrm>
          <a:prstGeom prst="rect">
            <a:avLst/>
          </a:prstGeom>
          <a:noFill/>
          <a:ln w="9525">
            <a:noFill/>
            <a:miter lim="800000"/>
            <a:headEnd/>
            <a:tailEnd/>
          </a:ln>
        </p:spPr>
      </p:pic>
      <p:pic>
        <p:nvPicPr>
          <p:cNvPr id="21" name="Picture 8">
            <a:extLst>
              <a:ext uri="{FF2B5EF4-FFF2-40B4-BE49-F238E27FC236}">
                <a16:creationId xmlns="" xmlns:a16="http://schemas.microsoft.com/office/drawing/2014/main" id="{655507A9-0C66-44D5-B28C-983EBE91338C}"/>
              </a:ext>
            </a:extLst>
          </p:cNvPr>
          <p:cNvPicPr>
            <a:picLocks noChangeAspect="1" noChangeArrowheads="1"/>
          </p:cNvPicPr>
          <p:nvPr/>
        </p:nvPicPr>
        <p:blipFill>
          <a:blip r:embed="rId6" cstate="print"/>
          <a:srcRect/>
          <a:stretch>
            <a:fillRect/>
          </a:stretch>
        </p:blipFill>
        <p:spPr bwMode="auto">
          <a:xfrm>
            <a:off x="1240014" y="5998828"/>
            <a:ext cx="3165475" cy="617537"/>
          </a:xfrm>
          <a:prstGeom prst="rect">
            <a:avLst/>
          </a:prstGeom>
          <a:noFill/>
          <a:ln w="9525">
            <a:noFill/>
            <a:miter lim="800000"/>
            <a:headEnd/>
            <a:tailEnd/>
          </a:ln>
        </p:spPr>
      </p:pic>
      <p:sp>
        <p:nvSpPr>
          <p:cNvPr id="22" name="矩形 21">
            <a:extLst>
              <a:ext uri="{FF2B5EF4-FFF2-40B4-BE49-F238E27FC236}">
                <a16:creationId xmlns="" xmlns:a16="http://schemas.microsoft.com/office/drawing/2014/main" id="{75F1D87F-6021-4E3F-AD84-B09D2E5CAC3C}"/>
              </a:ext>
            </a:extLst>
          </p:cNvPr>
          <p:cNvSpPr/>
          <p:nvPr/>
        </p:nvSpPr>
        <p:spPr>
          <a:xfrm>
            <a:off x="416474" y="3621287"/>
            <a:ext cx="4000500" cy="1928812"/>
          </a:xfrm>
          <a:prstGeom prst="rect">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23" name="矩形 22">
            <a:extLst>
              <a:ext uri="{FF2B5EF4-FFF2-40B4-BE49-F238E27FC236}">
                <a16:creationId xmlns="" xmlns:a16="http://schemas.microsoft.com/office/drawing/2014/main" id="{0C430195-4D31-4C0E-9689-C9263EADD1AC}"/>
              </a:ext>
            </a:extLst>
          </p:cNvPr>
          <p:cNvSpPr/>
          <p:nvPr/>
        </p:nvSpPr>
        <p:spPr>
          <a:xfrm>
            <a:off x="4850848" y="4721452"/>
            <a:ext cx="4071938" cy="1857375"/>
          </a:xfrm>
          <a:prstGeom prst="rect">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Tree>
    <p:extLst>
      <p:ext uri="{BB962C8B-B14F-4D97-AF65-F5344CB8AC3E}">
        <p14:creationId xmlns:p14="http://schemas.microsoft.com/office/powerpoint/2010/main" val="62820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2"/>
                                        </p:tgtEl>
                                        <p:attrNameLst>
                                          <p:attrName>ppt_x</p:attrName>
                                        </p:attrNameLst>
                                      </p:cBhvr>
                                      <p:tavLst>
                                        <p:tav tm="0">
                                          <p:val>
                                            <p:strVal val="ppt_x"/>
                                          </p:val>
                                        </p:tav>
                                        <p:tav tm="100000">
                                          <p:val>
                                            <p:strVal val="ppt_x"/>
                                          </p:val>
                                        </p:tav>
                                      </p:tavLst>
                                    </p:anim>
                                    <p:anim calcmode="lin" valueType="num">
                                      <p:cBhvr additive="base">
                                        <p:cTn id="7" dur="500"/>
                                        <p:tgtEl>
                                          <p:spTgt spid="22"/>
                                        </p:tgtEl>
                                        <p:attrNameLst>
                                          <p:attrName>ppt_y</p:attrName>
                                        </p:attrNameLst>
                                      </p:cBhvr>
                                      <p:tavLst>
                                        <p:tav tm="0">
                                          <p:val>
                                            <p:strVal val="ppt_y"/>
                                          </p:val>
                                        </p:tav>
                                        <p:tav tm="100000">
                                          <p:val>
                                            <p:strVal val="1+ppt_h/2"/>
                                          </p:val>
                                        </p:tav>
                                      </p:tavLst>
                                    </p:anim>
                                    <p:set>
                                      <p:cBhvr>
                                        <p:cTn id="8" dur="1" fill="hold">
                                          <p:stCondLst>
                                            <p:cond delay="499"/>
                                          </p:stCondLst>
                                        </p:cTn>
                                        <p:tgtEl>
                                          <p:spTgt spid="2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23"/>
                                        </p:tgtEl>
                                        <p:attrNameLst>
                                          <p:attrName>ppt_x</p:attrName>
                                        </p:attrNameLst>
                                      </p:cBhvr>
                                      <p:tavLst>
                                        <p:tav tm="0">
                                          <p:val>
                                            <p:strVal val="ppt_x"/>
                                          </p:val>
                                        </p:tav>
                                        <p:tav tm="100000">
                                          <p:val>
                                            <p:strVal val="ppt_x"/>
                                          </p:val>
                                        </p:tav>
                                      </p:tavLst>
                                    </p:anim>
                                    <p:anim calcmode="lin" valueType="num">
                                      <p:cBhvr additive="base">
                                        <p:cTn id="13" dur="500"/>
                                        <p:tgtEl>
                                          <p:spTgt spid="23"/>
                                        </p:tgtEl>
                                        <p:attrNameLst>
                                          <p:attrName>ppt_y</p:attrName>
                                        </p:attrNameLst>
                                      </p:cBhvr>
                                      <p:tavLst>
                                        <p:tav tm="0">
                                          <p:val>
                                            <p:strVal val="ppt_y"/>
                                          </p:val>
                                        </p:tav>
                                        <p:tav tm="100000">
                                          <p:val>
                                            <p:strVal val="1+ppt_h/2"/>
                                          </p:val>
                                        </p:tav>
                                      </p:tavLst>
                                    </p:anim>
                                    <p:set>
                                      <p:cBhvr>
                                        <p:cTn id="14" dur="1" fill="hold">
                                          <p:stCondLst>
                                            <p:cond delay="499"/>
                                          </p:stCondLst>
                                        </p:cTn>
                                        <p:tgtEl>
                                          <p:spTgt spid="2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ChangeArrowheads="1"/>
          </p:cNvSpPr>
          <p:nvPr/>
        </p:nvSpPr>
        <p:spPr bwMode="auto">
          <a:xfrm>
            <a:off x="899592" y="188640"/>
            <a:ext cx="6870700" cy="609600"/>
          </a:xfrm>
          <a:prstGeom prst="rect">
            <a:avLst/>
          </a:prstGeom>
          <a:noFill/>
          <a:ln w="9525">
            <a:noFill/>
            <a:miter lim="800000"/>
            <a:headEnd/>
            <a:tailEnd/>
          </a:ln>
        </p:spPr>
        <p:txBody>
          <a:bodyPr/>
          <a:lstStyle/>
          <a:p>
            <a:r>
              <a:rPr kumimoji="0" lang="zh-CN" altLang="en-US" sz="4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 纲</a:t>
            </a:r>
          </a:p>
        </p:txBody>
      </p:sp>
      <p:graphicFrame>
        <p:nvGraphicFramePr>
          <p:cNvPr id="3" name="表格 2"/>
          <p:cNvGraphicFramePr>
            <a:graphicFrameLocks noGrp="1"/>
          </p:cNvGraphicFramePr>
          <p:nvPr>
            <p:extLst>
              <p:ext uri="{D42A27DB-BD31-4B8C-83A1-F6EECF244321}">
                <p14:modId xmlns:p14="http://schemas.microsoft.com/office/powerpoint/2010/main" val="3579365249"/>
              </p:ext>
            </p:extLst>
          </p:nvPr>
        </p:nvGraphicFramePr>
        <p:xfrm>
          <a:off x="1259632" y="1628800"/>
          <a:ext cx="6408712" cy="3901875"/>
        </p:xfrm>
        <a:graphic>
          <a:graphicData uri="http://schemas.openxmlformats.org/drawingml/2006/table">
            <a:tbl>
              <a:tblPr>
                <a:tableStyleId>{5C22544A-7EE6-4342-B048-85BDC9FD1C3A}</a:tableStyleId>
              </a:tblPr>
              <a:tblGrid>
                <a:gridCol w="6408712"/>
              </a:tblGrid>
              <a:tr h="504056">
                <a:tc>
                  <a:txBody>
                    <a:bodyPr/>
                    <a:lstStyle/>
                    <a:p>
                      <a:pPr marL="0" algn="l" defTabSz="457207" rtl="0" eaLnBrk="1" fontAlgn="ctr" latinLnBrk="0" hangingPunct="1"/>
                      <a:r>
                        <a:rPr lang="en-US" altLang="zh-CN" sz="2800" b="1" u="none" strike="noStrike"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3.1  </a:t>
                      </a:r>
                      <a:r>
                        <a:rPr lang="zh-CN" altLang="en-US" sz="2800" b="1" u="none" strike="noStrike"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处理机调度的层次和调度算法</a:t>
                      </a:r>
                    </a:p>
                  </a:txBody>
                  <a:tcPr marL="7620" marR="7620" marT="7620" marB="0" anchor="ctr">
                    <a:solidFill>
                      <a:schemeClr val="bg2">
                        <a:lumMod val="50000"/>
                      </a:schemeClr>
                    </a:solidFill>
                  </a:tcPr>
                </a:tc>
              </a:tr>
              <a:tr h="504056">
                <a:tc>
                  <a:txBody>
                    <a:bodyPr/>
                    <a:lstStyle/>
                    <a:p>
                      <a:pPr algn="l" fontAlgn="ctr"/>
                      <a:r>
                        <a:rPr lang="en-US" sz="2800" b="1"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  </a:t>
                      </a:r>
                      <a:r>
                        <a:rPr lang="zh-CN" altLang="en-US" sz="2800" b="1"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作业与作业调度</a:t>
                      </a:r>
                      <a:endPar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2">
                        <a:lumMod val="50000"/>
                      </a:schemeClr>
                    </a:solidFill>
                  </a:tcPr>
                </a:tc>
              </a:tr>
              <a:tr h="504056">
                <a:tc>
                  <a:txBody>
                    <a:bodyPr/>
                    <a:lstStyle/>
                    <a:p>
                      <a:pPr marL="0" algn="l" defTabSz="457207" rtl="0" eaLnBrk="1" fontAlgn="ctr" latinLnBrk="0" hangingPunct="1"/>
                      <a:r>
                        <a:rPr lang="en-US" sz="2800" b="1" u="none" strike="noStrike" kern="1200" dirty="0" smtClean="0">
                          <a:solidFill>
                            <a:schemeClr val="accent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3.3  </a:t>
                      </a:r>
                      <a:r>
                        <a:rPr lang="zh-CN" altLang="en-US" sz="2800" b="1" u="none" strike="noStrike" kern="1200" dirty="0" smtClean="0">
                          <a:solidFill>
                            <a:schemeClr val="accent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进程调度</a:t>
                      </a:r>
                      <a:endParaRPr lang="zh-CN" altLang="en-US" sz="2800" b="1" u="none" strike="noStrike" kern="1200" dirty="0">
                        <a:solidFill>
                          <a:schemeClr val="accent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a:txBody>
                  <a:tcPr marL="7620" marR="7620" marT="7620" marB="0" anchor="ctr">
                    <a:solidFill>
                      <a:schemeClr val="bg2">
                        <a:lumMod val="60000"/>
                        <a:lumOff val="40000"/>
                      </a:schemeClr>
                    </a:solidFill>
                  </a:tcPr>
                </a:tc>
              </a:tr>
              <a:tr h="432048">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3.4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 </a:t>
                      </a:r>
                    </a:p>
                  </a:txBody>
                  <a:tcPr marL="7620" marR="7620" marT="7620" marB="0" anchor="ctr">
                    <a:solidFill>
                      <a:schemeClr val="bg2">
                        <a:lumMod val="50000"/>
                      </a:schemeClr>
                    </a:solidFill>
                  </a:tcPr>
                </a:tc>
              </a:tr>
              <a:tr h="517368">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3.5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bg2">
                        <a:lumMod val="50000"/>
                      </a:schemeClr>
                    </a:solidFill>
                  </a:tcPr>
                </a:tc>
              </a:tr>
              <a:tr h="479333">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3.6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bg2">
                        <a:lumMod val="50000"/>
                      </a:schemeClr>
                    </a:solidFill>
                  </a:tcPr>
                </a:tc>
              </a:tr>
              <a:tr h="479333">
                <a:tc>
                  <a:txBody>
                    <a:bodyPr/>
                    <a:lstStyle/>
                    <a:p>
                      <a:pPr marL="0" marR="0" indent="0" algn="l" defTabSz="457207" rtl="0" eaLnBrk="1" fontAlgn="ctr" latinLnBrk="0" hangingPunct="1">
                        <a:lnSpc>
                          <a:spcPct val="100000"/>
                        </a:lnSpc>
                        <a:spcBef>
                          <a:spcPts val="0"/>
                        </a:spcBef>
                        <a:spcAft>
                          <a:spcPts val="0"/>
                        </a:spcAft>
                        <a:buClrTx/>
                        <a:buSzTx/>
                        <a:buFontTx/>
                        <a:buNone/>
                        <a:tabLst/>
                        <a:defRPr/>
                      </a:pP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3.7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2">
                        <a:lumMod val="50000"/>
                      </a:schemeClr>
                    </a:solidFill>
                  </a:tcPr>
                </a:tc>
              </a:tr>
              <a:tr h="479333">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3.8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bg2">
                        <a:lumMod val="50000"/>
                      </a:schemeClr>
                    </a:solidFill>
                  </a:tcPr>
                </a:tc>
              </a:tr>
            </a:tbl>
          </a:graphicData>
        </a:graphic>
      </p:graphicFrame>
    </p:spTree>
    <p:extLst>
      <p:ext uri="{BB962C8B-B14F-4D97-AF65-F5344CB8AC3E}">
        <p14:creationId xmlns:p14="http://schemas.microsoft.com/office/powerpoint/2010/main" val="1946527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800601"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5C8845FD-2655-4F6F-910C-7E4C41163EC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2" name="组合 1"/>
          <p:cNvGrpSpPr/>
          <p:nvPr/>
        </p:nvGrpSpPr>
        <p:grpSpPr>
          <a:xfrm>
            <a:off x="4427984" y="2708920"/>
            <a:ext cx="2904057" cy="1891082"/>
            <a:chOff x="4427984" y="2708920"/>
            <a:chExt cx="2904057" cy="1891082"/>
          </a:xfrm>
        </p:grpSpPr>
        <p:sp>
          <p:nvSpPr>
            <p:cNvPr id="5"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427984" y="2708920"/>
              <a:ext cx="2904057" cy="62346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rgbClr val="FF0000"/>
                  </a:solidFill>
                  <a:latin typeface="黑体" pitchFamily="2" charset="-122"/>
                  <a:ea typeface="黑体" pitchFamily="2" charset="-122"/>
                </a:rPr>
                <a:t>进程调度的任务、机制</a:t>
              </a:r>
              <a:endPar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endParaRPr>
            </a:p>
          </p:txBody>
        </p:sp>
        <p:sp>
          <p:nvSpPr>
            <p:cNvPr id="6"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427984" y="3332380"/>
              <a:ext cx="2904057" cy="644162"/>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进程调度方式</a:t>
              </a:r>
            </a:p>
          </p:txBody>
        </p:sp>
        <p:sp>
          <p:nvSpPr>
            <p:cNvPr id="7"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427984" y="3976542"/>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进程调度算法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grpSp>
      <p:sp>
        <p:nvSpPr>
          <p:cNvPr id="10" name="Rectangle 2"/>
          <p:cNvSpPr txBox="1">
            <a:spLocks noChangeArrowheads="1"/>
          </p:cNvSpPr>
          <p:nvPr/>
        </p:nvSpPr>
        <p:spPr bwMode="auto">
          <a:xfrm>
            <a:off x="3275856" y="1038324"/>
            <a:ext cx="5760640" cy="5794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pitchFamily="2" charset="-122"/>
              </a:defRPr>
            </a:lvl2pPr>
            <a:lvl3pPr algn="l" rtl="0" eaLnBrk="0" fontAlgn="base" hangingPunct="0">
              <a:spcBef>
                <a:spcPct val="0"/>
              </a:spcBef>
              <a:spcAft>
                <a:spcPct val="0"/>
              </a:spcAft>
              <a:defRPr sz="4400">
                <a:solidFill>
                  <a:schemeClr val="tx1"/>
                </a:solidFill>
                <a:latin typeface="Arial" charset="0"/>
                <a:ea typeface="宋体" pitchFamily="2" charset="-122"/>
              </a:defRPr>
            </a:lvl3pPr>
            <a:lvl4pPr algn="l" rtl="0" eaLnBrk="0" fontAlgn="base" hangingPunct="0">
              <a:spcBef>
                <a:spcPct val="0"/>
              </a:spcBef>
              <a:spcAft>
                <a:spcPct val="0"/>
              </a:spcAft>
              <a:defRPr sz="4400">
                <a:solidFill>
                  <a:schemeClr val="tx1"/>
                </a:solidFill>
                <a:latin typeface="Arial" charset="0"/>
                <a:ea typeface="宋体" pitchFamily="2" charset="-122"/>
              </a:defRPr>
            </a:lvl4pPr>
            <a:lvl5pPr algn="l" rtl="0" eaLnBrk="0" fontAlgn="base" hangingPunct="0">
              <a:spcBef>
                <a:spcPct val="0"/>
              </a:spcBef>
              <a:spcAft>
                <a:spcPct val="0"/>
              </a:spcAft>
              <a:defRPr sz="4400">
                <a:solidFill>
                  <a:schemeClr val="tx1"/>
                </a:solidFill>
                <a:latin typeface="Arial" charset="0"/>
                <a:ea typeface="宋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a:lstStyle>
          <a:p>
            <a:pPr eaLnBrk="1" hangingPunct="1"/>
            <a:r>
              <a:rPr lang="zh-CN" altLang="en-US" sz="3200" b="1" kern="0" dirty="0" smtClean="0">
                <a:latin typeface="黑体" pitchFamily="2" charset="-122"/>
                <a:ea typeface="黑体" pitchFamily="2" charset="-122"/>
              </a:rPr>
              <a:t>进程</a:t>
            </a:r>
            <a:r>
              <a:rPr kumimoji="1" lang="zh-CN" altLang="en-US" sz="3200" b="1" kern="0" dirty="0" smtClean="0">
                <a:latin typeface="黑体" pitchFamily="2" charset="-122"/>
                <a:ea typeface="黑体" pitchFamily="2" charset="-122"/>
              </a:rPr>
              <a:t>调度</a:t>
            </a:r>
            <a:endParaRPr kumimoji="1" lang="zh-CN" altLang="en-US" sz="3200" b="1" kern="0" dirty="0">
              <a:latin typeface="黑体" pitchFamily="2" charset="-122"/>
              <a:ea typeface="黑体" pitchFamily="2" charset="-122"/>
            </a:endParaRPr>
          </a:p>
        </p:txBody>
      </p:sp>
    </p:spTree>
    <p:extLst>
      <p:ext uri="{BB962C8B-B14F-4D97-AF65-F5344CB8AC3E}">
        <p14:creationId xmlns:p14="http://schemas.microsoft.com/office/powerpoint/2010/main" val="214495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83 -0.08681 L -0.13959 0.00764 L -0.48334 0.01181 " pathEditMode="relative" rAng="0" ptsTypes="AAA">
                                      <p:cBhvr>
                                        <p:cTn id="6" dur="2000" fill="hold"/>
                                        <p:tgtEl>
                                          <p:spTgt spid="2"/>
                                        </p:tgtEl>
                                        <p:attrNameLst>
                                          <p:attrName>ppt_x</p:attrName>
                                          <p:attrName>ppt_y</p:attrName>
                                        </p:attrNameLst>
                                      </p:cBhvr>
                                      <p:rCtr x="-22760" y="49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5" name="Rectangle 5"/>
          <p:cNvSpPr>
            <a:spLocks noChangeArrowheads="1"/>
          </p:cNvSpPr>
          <p:nvPr/>
        </p:nvSpPr>
        <p:spPr bwMode="auto">
          <a:xfrm>
            <a:off x="2987824" y="773895"/>
            <a:ext cx="5832648" cy="5742257"/>
          </a:xfrm>
          <a:prstGeom prst="rect">
            <a:avLst/>
          </a:prstGeom>
          <a:noFill/>
          <a:ln w="9525">
            <a:noFill/>
            <a:miter lim="800000"/>
            <a:headEnd/>
            <a:tailEnd/>
          </a:ln>
        </p:spPr>
        <p:txBody>
          <a:bodyPr/>
          <a:lstStyle/>
          <a:p>
            <a:pPr marL="342900" indent="-342900" algn="l">
              <a:lnSpc>
                <a:spcPct val="110000"/>
              </a:lnSpc>
              <a:spcBef>
                <a:spcPct val="20000"/>
              </a:spcBef>
              <a:buClr>
                <a:srgbClr val="F4E7ED"/>
              </a:buClr>
              <a:buSzPct val="75000"/>
              <a:buFont typeface="Wingdings" pitchFamily="2" charset="2"/>
              <a:buChar char="n"/>
            </a:pPr>
            <a:r>
              <a:rPr kumimoji="0" lang="en-US" altLang="zh-CN" sz="2000" dirty="0">
                <a:solidFill>
                  <a:prstClr val="black"/>
                </a:solidFill>
                <a:latin typeface="华文楷体" panose="02010600040101010101" pitchFamily="2" charset="-122"/>
                <a:ea typeface="华文楷体" panose="02010600040101010101" pitchFamily="2" charset="-122"/>
              </a:rPr>
              <a:t> </a:t>
            </a:r>
            <a:r>
              <a:rPr kumimoji="0" lang="en-US" altLang="zh-CN" sz="2000" b="1" dirty="0">
                <a:solidFill>
                  <a:srgbClr val="FF0000"/>
                </a:solidFill>
                <a:latin typeface="华文楷体" panose="02010600040101010101" pitchFamily="2" charset="-122"/>
                <a:ea typeface="华文楷体" panose="02010600040101010101" pitchFamily="2" charset="-122"/>
              </a:rPr>
              <a:t>CPU</a:t>
            </a:r>
            <a:r>
              <a:rPr kumimoji="0" lang="zh-CN" altLang="en-US" sz="2000" b="1" dirty="0">
                <a:solidFill>
                  <a:srgbClr val="FF0000"/>
                </a:solidFill>
                <a:latin typeface="华文楷体" panose="02010600040101010101" pitchFamily="2" charset="-122"/>
                <a:ea typeface="华文楷体" panose="02010600040101010101" pitchFamily="2" charset="-122"/>
              </a:rPr>
              <a:t>资源管理</a:t>
            </a:r>
            <a:r>
              <a:rPr kumimoji="0" lang="en-US" altLang="zh-CN" sz="2000" b="1" dirty="0">
                <a:solidFill>
                  <a:srgbClr val="FF0000"/>
                </a:solidFill>
                <a:latin typeface="华文楷体" panose="02010600040101010101" pitchFamily="2" charset="-122"/>
                <a:ea typeface="华文楷体" panose="02010600040101010101" pitchFamily="2" charset="-122"/>
              </a:rPr>
              <a:t>——</a:t>
            </a:r>
            <a:r>
              <a:rPr kumimoji="0" lang="zh-CN" altLang="en-US" sz="2000" b="1" dirty="0">
                <a:solidFill>
                  <a:srgbClr val="FF0000"/>
                </a:solidFill>
                <a:latin typeface="华文楷体" panose="02010600040101010101" pitchFamily="2" charset="-122"/>
                <a:ea typeface="华文楷体" panose="02010600040101010101" pitchFamily="2" charset="-122"/>
              </a:rPr>
              <a:t>多道程序设计面临的挑战</a:t>
            </a:r>
          </a:p>
          <a:p>
            <a:pPr marL="742950" lvl="1" indent="-285750" algn="l">
              <a:lnSpc>
                <a:spcPct val="110000"/>
              </a:lnSpc>
              <a:spcBef>
                <a:spcPct val="20000"/>
              </a:spcBef>
              <a:buClr>
                <a:srgbClr val="AC66BB"/>
              </a:buClr>
              <a:buSzPct val="80000"/>
              <a:buFont typeface="Wingdings" pitchFamily="2" charset="2"/>
              <a:buChar char="¨"/>
            </a:pPr>
            <a:r>
              <a:rPr kumimoji="0" lang="zh-CN" altLang="en-US" sz="1800" b="1" dirty="0">
                <a:solidFill>
                  <a:schemeClr val="tx1"/>
                </a:solidFill>
                <a:latin typeface="华文楷体" panose="02010600040101010101" pitchFamily="2" charset="-122"/>
                <a:ea typeface="华文楷体" panose="02010600040101010101" pitchFamily="2" charset="-122"/>
              </a:rPr>
              <a:t>批处理系统：如何安排内存中多个作业的运行顺序？</a:t>
            </a:r>
          </a:p>
          <a:p>
            <a:pPr marL="742950" lvl="1" indent="-285750" algn="l">
              <a:lnSpc>
                <a:spcPct val="110000"/>
              </a:lnSpc>
              <a:spcBef>
                <a:spcPct val="20000"/>
              </a:spcBef>
              <a:buClr>
                <a:srgbClr val="AC66BB"/>
              </a:buClr>
              <a:buSzPct val="80000"/>
              <a:buFont typeface="Wingdings" pitchFamily="2" charset="2"/>
              <a:buChar char="¨"/>
            </a:pPr>
            <a:r>
              <a:rPr kumimoji="0" lang="zh-CN" altLang="en-US" sz="1800" b="1" dirty="0">
                <a:solidFill>
                  <a:schemeClr val="tx1"/>
                </a:solidFill>
                <a:latin typeface="华文楷体" panose="02010600040101010101" pitchFamily="2" charset="-122"/>
                <a:ea typeface="华文楷体" panose="02010600040101010101" pitchFamily="2" charset="-122"/>
              </a:rPr>
              <a:t>交互式系统：如何更好应对不同的交互式请求？</a:t>
            </a:r>
          </a:p>
          <a:p>
            <a:pPr marL="742950" lvl="1" indent="-285750" algn="l">
              <a:lnSpc>
                <a:spcPct val="110000"/>
              </a:lnSpc>
              <a:spcBef>
                <a:spcPct val="20000"/>
              </a:spcBef>
              <a:buClr>
                <a:srgbClr val="AC66BB"/>
              </a:buClr>
              <a:buSzPct val="80000"/>
              <a:buFont typeface="Wingdings" pitchFamily="2" charset="2"/>
              <a:buChar char="¨"/>
            </a:pPr>
            <a:r>
              <a:rPr kumimoji="0" lang="zh-CN" altLang="en-US" sz="1800" b="1" dirty="0">
                <a:solidFill>
                  <a:schemeClr val="tx1"/>
                </a:solidFill>
                <a:latin typeface="华文楷体" panose="02010600040101010101" pitchFamily="2" charset="-122"/>
                <a:ea typeface="华文楷体" panose="02010600040101010101" pitchFamily="2" charset="-122"/>
              </a:rPr>
              <a:t>实时系统：如何保证实时服务的高质量？</a:t>
            </a:r>
          </a:p>
          <a:p>
            <a:pPr marL="342900" indent="-342900" algn="l">
              <a:lnSpc>
                <a:spcPct val="110000"/>
              </a:lnSpc>
              <a:spcBef>
                <a:spcPct val="20000"/>
              </a:spcBef>
              <a:buClr>
                <a:srgbClr val="F4E7ED"/>
              </a:buClr>
              <a:buSzPct val="75000"/>
              <a:buFont typeface="Wingdings" pitchFamily="2" charset="2"/>
              <a:buChar char="n"/>
            </a:pPr>
            <a:r>
              <a:rPr kumimoji="0" lang="zh-CN" altLang="en-US" sz="1800" b="1" dirty="0">
                <a:solidFill>
                  <a:prstClr val="black"/>
                </a:solidFill>
                <a:latin typeface="华文楷体" panose="02010600040101010101" pitchFamily="2" charset="-122"/>
                <a:ea typeface="华文楷体" panose="02010600040101010101" pitchFamily="2" charset="-122"/>
              </a:rPr>
              <a:t> </a:t>
            </a:r>
            <a:r>
              <a:rPr kumimoji="0" lang="zh-CN" altLang="en-US" sz="1800" b="1" dirty="0">
                <a:solidFill>
                  <a:srgbClr val="FF0000"/>
                </a:solidFill>
                <a:latin typeface="华文楷体" panose="02010600040101010101" pitchFamily="2" charset="-122"/>
                <a:ea typeface="华文楷体" panose="02010600040101010101" pitchFamily="2" charset="-122"/>
              </a:rPr>
              <a:t>进程调度</a:t>
            </a:r>
            <a:r>
              <a:rPr kumimoji="0" lang="en-US" altLang="zh-CN" sz="1800" b="1" dirty="0">
                <a:solidFill>
                  <a:srgbClr val="FF0000"/>
                </a:solidFill>
                <a:latin typeface="华文楷体" panose="02010600040101010101" pitchFamily="2" charset="-122"/>
                <a:ea typeface="华文楷体" panose="02010600040101010101" pitchFamily="2" charset="-122"/>
              </a:rPr>
              <a:t>——</a:t>
            </a:r>
            <a:r>
              <a:rPr kumimoji="0" lang="zh-CN" altLang="en-US" sz="1800" b="1" dirty="0">
                <a:solidFill>
                  <a:srgbClr val="FF0000"/>
                </a:solidFill>
                <a:latin typeface="华文楷体" panose="02010600040101010101" pitchFamily="2" charset="-122"/>
                <a:ea typeface="华文楷体" panose="02010600040101010101" pitchFamily="2" charset="-122"/>
              </a:rPr>
              <a:t>有效的管理</a:t>
            </a:r>
            <a:r>
              <a:rPr kumimoji="0" lang="en-US" altLang="zh-CN" sz="1800" b="1" dirty="0">
                <a:solidFill>
                  <a:srgbClr val="FF0000"/>
                </a:solidFill>
                <a:latin typeface="华文楷体" panose="02010600040101010101" pitchFamily="2" charset="-122"/>
                <a:ea typeface="华文楷体" panose="02010600040101010101" pitchFamily="2" charset="-122"/>
              </a:rPr>
              <a:t>CPU</a:t>
            </a:r>
            <a:r>
              <a:rPr kumimoji="0" lang="zh-CN" altLang="en-US" sz="1800" b="1" dirty="0">
                <a:solidFill>
                  <a:srgbClr val="FF0000"/>
                </a:solidFill>
                <a:latin typeface="华文楷体" panose="02010600040101010101" pitchFamily="2" charset="-122"/>
                <a:ea typeface="华文楷体" panose="02010600040101010101" pitchFamily="2" charset="-122"/>
              </a:rPr>
              <a:t>资源</a:t>
            </a:r>
          </a:p>
          <a:p>
            <a:pPr marL="742950" lvl="1" indent="-285750" algn="l">
              <a:lnSpc>
                <a:spcPct val="110000"/>
              </a:lnSpc>
              <a:spcBef>
                <a:spcPct val="20000"/>
              </a:spcBef>
              <a:buClr>
                <a:srgbClr val="AC66BB"/>
              </a:buClr>
              <a:buSzPct val="80000"/>
              <a:buFont typeface="Wingdings" pitchFamily="2" charset="2"/>
              <a:buChar char="¨"/>
            </a:pPr>
            <a:r>
              <a:rPr kumimoji="0" lang="en-US" altLang="zh-CN" sz="1800" b="1" dirty="0">
                <a:solidFill>
                  <a:schemeClr val="tx1"/>
                </a:solidFill>
                <a:latin typeface="华文楷体" panose="02010600040101010101" pitchFamily="2" charset="-122"/>
                <a:ea typeface="华文楷体" panose="02010600040101010101" pitchFamily="2" charset="-122"/>
              </a:rPr>
              <a:t>When</a:t>
            </a:r>
            <a:r>
              <a:rPr kumimoji="0" lang="zh-CN" altLang="en-US" sz="1800" b="1" dirty="0">
                <a:solidFill>
                  <a:schemeClr val="tx1"/>
                </a:solidFill>
                <a:latin typeface="华文楷体" panose="02010600040101010101" pitchFamily="2" charset="-122"/>
                <a:ea typeface="华文楷体" panose="02010600040101010101" pitchFamily="2" charset="-122"/>
              </a:rPr>
              <a:t>：何时进行进程调度？</a:t>
            </a:r>
          </a:p>
          <a:p>
            <a:pPr marL="742950" lvl="1" indent="-285750" algn="l">
              <a:lnSpc>
                <a:spcPct val="110000"/>
              </a:lnSpc>
              <a:spcBef>
                <a:spcPct val="20000"/>
              </a:spcBef>
              <a:buClr>
                <a:srgbClr val="AC66BB"/>
              </a:buClr>
              <a:buSzPct val="80000"/>
              <a:buFont typeface="Wingdings" pitchFamily="2" charset="2"/>
              <a:buChar char="¨"/>
            </a:pPr>
            <a:r>
              <a:rPr kumimoji="0" lang="en-US" altLang="zh-CN" sz="1800" b="1" dirty="0">
                <a:solidFill>
                  <a:schemeClr val="tx1"/>
                </a:solidFill>
                <a:latin typeface="华文楷体" panose="02010600040101010101" pitchFamily="2" charset="-122"/>
                <a:ea typeface="华文楷体" panose="02010600040101010101" pitchFamily="2" charset="-122"/>
              </a:rPr>
              <a:t>How</a:t>
            </a:r>
            <a:r>
              <a:rPr kumimoji="0" lang="zh-CN" altLang="en-US" sz="1800" b="1" dirty="0">
                <a:solidFill>
                  <a:schemeClr val="tx1"/>
                </a:solidFill>
                <a:latin typeface="华文楷体" panose="02010600040101010101" pitchFamily="2" charset="-122"/>
                <a:ea typeface="华文楷体" panose="02010600040101010101" pitchFamily="2" charset="-122"/>
              </a:rPr>
              <a:t>：遵循何种规则完成调度？</a:t>
            </a:r>
          </a:p>
          <a:p>
            <a:pPr marL="742950" lvl="1" indent="-285750" algn="l">
              <a:lnSpc>
                <a:spcPct val="110000"/>
              </a:lnSpc>
              <a:spcBef>
                <a:spcPct val="20000"/>
              </a:spcBef>
              <a:buClr>
                <a:srgbClr val="AC66BB"/>
              </a:buClr>
              <a:buSzPct val="80000"/>
              <a:buFont typeface="Wingdings" pitchFamily="2" charset="2"/>
              <a:buChar char="¨"/>
            </a:pPr>
            <a:r>
              <a:rPr kumimoji="0" lang="en-US" altLang="zh-CN" sz="1800" b="1" dirty="0">
                <a:solidFill>
                  <a:schemeClr val="tx1"/>
                </a:solidFill>
                <a:latin typeface="华文楷体" panose="02010600040101010101" pitchFamily="2" charset="-122"/>
                <a:ea typeface="华文楷体" panose="02010600040101010101" pitchFamily="2" charset="-122"/>
              </a:rPr>
              <a:t>What</a:t>
            </a:r>
            <a:r>
              <a:rPr kumimoji="0" lang="zh-CN" altLang="en-US" sz="1800" b="1" dirty="0">
                <a:solidFill>
                  <a:schemeClr val="tx1"/>
                </a:solidFill>
                <a:latin typeface="华文楷体" panose="02010600040101010101" pitchFamily="2" charset="-122"/>
                <a:ea typeface="华文楷体" panose="02010600040101010101" pitchFamily="2" charset="-122"/>
              </a:rPr>
              <a:t>：调度过程中需要完成哪些工作？</a:t>
            </a:r>
          </a:p>
          <a:p>
            <a:pPr marL="342900" indent="-342900" algn="l">
              <a:lnSpc>
                <a:spcPct val="110000"/>
              </a:lnSpc>
              <a:spcBef>
                <a:spcPct val="20000"/>
              </a:spcBef>
              <a:buClr>
                <a:srgbClr val="F4E7ED"/>
              </a:buClr>
              <a:buSzPct val="75000"/>
              <a:buFont typeface="Wingdings" pitchFamily="2" charset="2"/>
              <a:buChar char="n"/>
            </a:pPr>
            <a:r>
              <a:rPr kumimoji="0" lang="zh-CN" altLang="en-US" sz="1800" b="1" dirty="0">
                <a:solidFill>
                  <a:prstClr val="black"/>
                </a:solidFill>
                <a:latin typeface="华文楷体" panose="02010600040101010101" pitchFamily="2" charset="-122"/>
                <a:ea typeface="华文楷体" panose="02010600040101010101" pitchFamily="2" charset="-122"/>
              </a:rPr>
              <a:t> </a:t>
            </a:r>
            <a:r>
              <a:rPr kumimoji="0" lang="zh-CN" altLang="en-US" sz="1800" b="1" dirty="0">
                <a:solidFill>
                  <a:srgbClr val="FF0000"/>
                </a:solidFill>
                <a:latin typeface="华文楷体" panose="02010600040101010101" pitchFamily="2" charset="-122"/>
                <a:ea typeface="华文楷体" panose="02010600040101010101" pitchFamily="2" charset="-122"/>
              </a:rPr>
              <a:t>进程调度的级别</a:t>
            </a:r>
          </a:p>
          <a:p>
            <a:pPr marL="742950" lvl="1" indent="-285750" algn="l">
              <a:lnSpc>
                <a:spcPct val="110000"/>
              </a:lnSpc>
              <a:spcBef>
                <a:spcPct val="20000"/>
              </a:spcBef>
              <a:buClr>
                <a:srgbClr val="AC66BB"/>
              </a:buClr>
              <a:buSzPct val="80000"/>
              <a:buFont typeface="Wingdings" pitchFamily="2" charset="2"/>
              <a:buChar char="¨"/>
            </a:pPr>
            <a:r>
              <a:rPr kumimoji="0" lang="zh-CN" altLang="en-US" sz="1800" b="1" dirty="0">
                <a:solidFill>
                  <a:schemeClr val="tx1"/>
                </a:solidFill>
                <a:latin typeface="华文楷体" panose="02010600040101010101" pitchFamily="2" charset="-122"/>
                <a:ea typeface="华文楷体" panose="02010600040101010101" pitchFamily="2" charset="-122"/>
              </a:rPr>
              <a:t>高级调度：也称宏观调度，决定哪些程序可以进入系统</a:t>
            </a:r>
          </a:p>
          <a:p>
            <a:pPr marL="742950" lvl="1" indent="-285750" algn="l">
              <a:lnSpc>
                <a:spcPct val="110000"/>
              </a:lnSpc>
              <a:spcBef>
                <a:spcPct val="20000"/>
              </a:spcBef>
              <a:buClr>
                <a:srgbClr val="AC66BB"/>
              </a:buClr>
              <a:buSzPct val="80000"/>
              <a:buFont typeface="Wingdings" pitchFamily="2" charset="2"/>
              <a:buChar char="¨"/>
            </a:pPr>
            <a:r>
              <a:rPr kumimoji="0" lang="zh-CN" altLang="en-US" sz="1800" b="1" dirty="0">
                <a:solidFill>
                  <a:schemeClr val="tx1"/>
                </a:solidFill>
                <a:latin typeface="华文楷体" panose="02010600040101010101" pitchFamily="2" charset="-122"/>
                <a:ea typeface="华文楷体" panose="02010600040101010101" pitchFamily="2" charset="-122"/>
              </a:rPr>
              <a:t>中级调度：也称内存调度，决定内存中程序的位置和状态</a:t>
            </a:r>
          </a:p>
          <a:p>
            <a:pPr marL="742950" lvl="1" indent="-285750" algn="l">
              <a:lnSpc>
                <a:spcPct val="110000"/>
              </a:lnSpc>
              <a:spcBef>
                <a:spcPct val="20000"/>
              </a:spcBef>
              <a:buClr>
                <a:srgbClr val="AC66BB"/>
              </a:buClr>
              <a:buSzPct val="80000"/>
              <a:buFont typeface="Wingdings" pitchFamily="2" charset="2"/>
              <a:buChar char="¨"/>
            </a:pPr>
            <a:r>
              <a:rPr kumimoji="0" lang="zh-CN" altLang="en-US" sz="1800" b="1" dirty="0">
                <a:solidFill>
                  <a:schemeClr val="tx1"/>
                </a:solidFill>
                <a:latin typeface="华文楷体" panose="02010600040101010101" pitchFamily="2" charset="-122"/>
                <a:ea typeface="华文楷体" panose="02010600040101010101" pitchFamily="2" charset="-122"/>
              </a:rPr>
              <a:t>低级调度：也称微观调度，决定</a:t>
            </a:r>
            <a:r>
              <a:rPr kumimoji="0" lang="en-US" altLang="zh-CN" sz="1800" b="1" dirty="0">
                <a:solidFill>
                  <a:schemeClr val="tx1"/>
                </a:solidFill>
                <a:latin typeface="华文楷体" panose="02010600040101010101" pitchFamily="2" charset="-122"/>
                <a:ea typeface="华文楷体" panose="02010600040101010101" pitchFamily="2" charset="-122"/>
              </a:rPr>
              <a:t>CPU</a:t>
            </a:r>
            <a:r>
              <a:rPr kumimoji="0" lang="zh-CN" altLang="en-US" sz="1800" b="1" dirty="0">
                <a:solidFill>
                  <a:schemeClr val="tx1"/>
                </a:solidFill>
                <a:latin typeface="华文楷体" panose="02010600040101010101" pitchFamily="2" charset="-122"/>
                <a:ea typeface="华文楷体" panose="02010600040101010101" pitchFamily="2" charset="-122"/>
              </a:rPr>
              <a:t>资源在就绪进程间的分配</a:t>
            </a:r>
          </a:p>
        </p:txBody>
      </p:sp>
      <p:pic>
        <p:nvPicPr>
          <p:cNvPr id="6" name="Picture 4" descr="进程调度的层次"/>
          <p:cNvPicPr>
            <a:picLocks noChangeAspect="1" noChangeArrowheads="1"/>
          </p:cNvPicPr>
          <p:nvPr/>
        </p:nvPicPr>
        <p:blipFill>
          <a:blip r:embed="rId2" cstate="print"/>
          <a:srcRect/>
          <a:stretch>
            <a:fillRect/>
          </a:stretch>
        </p:blipFill>
        <p:spPr bwMode="auto">
          <a:xfrm>
            <a:off x="70755" y="3645024"/>
            <a:ext cx="3302610" cy="2667459"/>
          </a:xfrm>
          <a:prstGeom prst="rect">
            <a:avLst/>
          </a:prstGeom>
          <a:noFill/>
          <a:ln w="9525">
            <a:noFill/>
            <a:miter lim="800000"/>
            <a:headEnd/>
            <a:tailEnd/>
          </a:ln>
        </p:spPr>
      </p:pic>
    </p:spTree>
    <p:extLst>
      <p:ext uri="{BB962C8B-B14F-4D97-AF65-F5344CB8AC3E}">
        <p14:creationId xmlns:p14="http://schemas.microsoft.com/office/powerpoint/2010/main" val="237600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ext uri="{D42A27DB-BD31-4B8C-83A1-F6EECF244321}">
                <p14:modId xmlns:p14="http://schemas.microsoft.com/office/powerpoint/2010/main" val="2773961520"/>
              </p:ext>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5C8845FD-2655-4F6F-910C-7E4C41163EC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11759" y="2881458"/>
            <a:ext cx="2904057" cy="62346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rgbClr val="FF0000"/>
                </a:solidFill>
                <a:latin typeface="黑体" pitchFamily="2" charset="-122"/>
                <a:ea typeface="黑体" pitchFamily="2" charset="-122"/>
              </a:rPr>
              <a:t>进程调度的任务、机制</a:t>
            </a:r>
            <a:endPar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endParaRPr>
          </a:p>
        </p:txBody>
      </p:sp>
      <p:sp>
        <p:nvSpPr>
          <p:cNvPr id="6"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11759" y="3504918"/>
            <a:ext cx="2904057" cy="644162"/>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进程调度方式</a:t>
            </a:r>
          </a:p>
        </p:txBody>
      </p:sp>
      <p:sp>
        <p:nvSpPr>
          <p:cNvPr id="7"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11759" y="414908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进程调度算法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sp>
        <p:nvSpPr>
          <p:cNvPr id="8" name="标题 1">
            <a:extLst>
              <a:ext uri="{FF2B5EF4-FFF2-40B4-BE49-F238E27FC236}">
                <a16:creationId xmlns="" xmlns:a16="http://schemas.microsoft.com/office/drawing/2014/main" id="{0E54CDF6-23B6-4F89-AB52-19CD070746AB}"/>
              </a:ext>
            </a:extLst>
          </p:cNvPr>
          <p:cNvSpPr txBox="1">
            <a:spLocks/>
          </p:cNvSpPr>
          <p:nvPr/>
        </p:nvSpPr>
        <p:spPr bwMode="auto">
          <a:xfrm>
            <a:off x="3059832" y="908720"/>
            <a:ext cx="5572164" cy="576064"/>
          </a:xfrm>
          <a:prstGeom prst="rect">
            <a:avLst/>
          </a:prstGeom>
          <a:solidFill>
            <a:sysClr val="window" lastClr="FFFFFF"/>
          </a:solidFill>
          <a:ln w="25400" cap="flat" cmpd="sng" algn="ctr">
            <a:solidFill>
              <a:srgbClr val="B83D68"/>
            </a:solidFill>
            <a:prstDash val="solid"/>
            <a:headEnd/>
            <a:tailEnd/>
          </a:ln>
          <a:effectLst/>
        </p:spPr>
        <p:txBody>
          <a:bodyPr vert="horz" wrap="square" lIns="91440" tIns="45720" rIns="91440" bIns="45720" numCol="1" anchor="ctr" anchorCtr="0" compatLnSpc="1">
            <a:prstTxWarp prst="textNoShape">
              <a:avLst/>
            </a:prstTxWarp>
          </a:bodyPr>
          <a:lstStyle/>
          <a:p>
            <a:pPr marL="0" marR="0" lvl="0" indent="0" algn="l" defTabSz="914400" eaLnBrk="0" fontAlgn="auto" latinLnBrk="0" hangingPunct="0">
              <a:lnSpc>
                <a:spcPct val="100000"/>
              </a:lnSpc>
              <a:spcBef>
                <a:spcPts val="0"/>
              </a:spcBef>
              <a:spcAft>
                <a:spcPts val="0"/>
              </a:spcAft>
              <a:buClrTx/>
              <a:buSzTx/>
              <a:buFontTx/>
              <a:buNone/>
              <a:tabLst/>
              <a:defRPr/>
            </a:pPr>
            <a:r>
              <a:rPr kumimoji="0" lang="zh-CN" altLang="en-US" sz="3200" b="0" i="0" u="none" strike="noStrike" kern="0" cap="none" spc="0" normalizeH="0" baseline="0" noProof="0" dirty="0" smtClean="0">
                <a:ln>
                  <a:noFill/>
                </a:ln>
                <a:solidFill>
                  <a:srgbClr val="006600"/>
                </a:solidFill>
                <a:effectLst/>
                <a:uLnTx/>
                <a:uFillTx/>
                <a:latin typeface="黑体" pitchFamily="2" charset="-122"/>
                <a:ea typeface="黑体" pitchFamily="2" charset="-122"/>
                <a:cs typeface="+mn-cs"/>
              </a:rPr>
              <a:t>进程调度</a:t>
            </a:r>
            <a:r>
              <a:rPr kumimoji="0" lang="zh-CN" altLang="en-US" sz="3200" b="0" i="0" u="none" strike="noStrike" kern="0" cap="none" spc="0" normalizeH="0" baseline="0" noProof="0" dirty="0">
                <a:ln>
                  <a:noFill/>
                </a:ln>
                <a:solidFill>
                  <a:srgbClr val="006600"/>
                </a:solidFill>
                <a:effectLst/>
                <a:uLnTx/>
                <a:uFillTx/>
                <a:latin typeface="黑体" pitchFamily="2" charset="-122"/>
                <a:ea typeface="黑体" pitchFamily="2" charset="-122"/>
                <a:cs typeface="+mn-cs"/>
              </a:rPr>
              <a:t>的任务</a:t>
            </a:r>
          </a:p>
        </p:txBody>
      </p:sp>
      <p:sp>
        <p:nvSpPr>
          <p:cNvPr id="9" name="内容占位符 2">
            <a:extLst>
              <a:ext uri="{FF2B5EF4-FFF2-40B4-BE49-F238E27FC236}">
                <a16:creationId xmlns="" xmlns:a16="http://schemas.microsoft.com/office/drawing/2014/main" id="{90C2667B-FC1D-463E-9A66-D33DCB499676}"/>
              </a:ext>
            </a:extLst>
          </p:cNvPr>
          <p:cNvSpPr txBox="1">
            <a:spLocks/>
          </p:cNvSpPr>
          <p:nvPr/>
        </p:nvSpPr>
        <p:spPr bwMode="auto">
          <a:xfrm>
            <a:off x="3051115" y="1700808"/>
            <a:ext cx="5976665" cy="4894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a:lnSpc>
                <a:spcPct val="150000"/>
              </a:lnSpc>
            </a:pPr>
            <a:r>
              <a:rPr kumimoji="0" lang="zh-CN" altLang="en-US" sz="2000" b="1" kern="0" dirty="0">
                <a:solidFill>
                  <a:srgbClr val="FF0000"/>
                </a:solidFill>
                <a:latin typeface="黑体" pitchFamily="2" charset="-122"/>
                <a:ea typeface="黑体" pitchFamily="2" charset="-122"/>
              </a:rPr>
              <a:t>保存处理机现场信息。</a:t>
            </a:r>
            <a:r>
              <a:rPr kumimoji="0" lang="zh-CN" altLang="en-US" sz="2000" b="1" kern="0" dirty="0">
                <a:latin typeface="黑体" pitchFamily="2" charset="-122"/>
                <a:ea typeface="黑体" pitchFamily="2" charset="-122"/>
              </a:rPr>
              <a:t>进程调度程序把当前进程的现场信息，如程序计数器及通用寄存器的内容等保留在该进程</a:t>
            </a:r>
            <a:r>
              <a:rPr kumimoji="0" lang="en-US" altLang="zh-CN" sz="2000" b="1" kern="0" dirty="0">
                <a:latin typeface="黑体" pitchFamily="2" charset="-122"/>
                <a:ea typeface="黑体" pitchFamily="2" charset="-122"/>
              </a:rPr>
              <a:t>PCB</a:t>
            </a:r>
            <a:r>
              <a:rPr kumimoji="0" lang="zh-CN" altLang="en-US" sz="2000" b="1" kern="0" dirty="0">
                <a:latin typeface="黑体" pitchFamily="2" charset="-122"/>
                <a:ea typeface="黑体" pitchFamily="2" charset="-122"/>
              </a:rPr>
              <a:t>的现场信息区中</a:t>
            </a:r>
          </a:p>
          <a:p>
            <a:pPr>
              <a:lnSpc>
                <a:spcPct val="150000"/>
              </a:lnSpc>
            </a:pPr>
            <a:r>
              <a:rPr kumimoji="0" lang="zh-CN" altLang="en-US" sz="2000" b="1" kern="0" dirty="0">
                <a:solidFill>
                  <a:srgbClr val="FF0000"/>
                </a:solidFill>
                <a:latin typeface="黑体" pitchFamily="2" charset="-122"/>
                <a:ea typeface="黑体" pitchFamily="2" charset="-122"/>
              </a:rPr>
              <a:t>按某种算法挑选进程。</a:t>
            </a:r>
            <a:r>
              <a:rPr kumimoji="0" lang="zh-CN" altLang="en-US" sz="2000" b="1" kern="0" dirty="0">
                <a:latin typeface="黑体" pitchFamily="2" charset="-122"/>
                <a:ea typeface="黑体" pitchFamily="2" charset="-122"/>
              </a:rPr>
              <a:t>根据一定的</a:t>
            </a:r>
            <a:r>
              <a:rPr kumimoji="0" lang="zh-CN" altLang="en-US" sz="2000" b="1" kern="0" dirty="0">
                <a:solidFill>
                  <a:srgbClr val="FFC000"/>
                </a:solidFill>
                <a:latin typeface="黑体" pitchFamily="2" charset="-122"/>
                <a:ea typeface="黑体" pitchFamily="2" charset="-122"/>
              </a:rPr>
              <a:t>调度算法</a:t>
            </a:r>
            <a:r>
              <a:rPr kumimoji="0" lang="en-US" altLang="zh-CN" sz="2000" b="1" kern="0" dirty="0">
                <a:latin typeface="黑体" pitchFamily="2" charset="-122"/>
                <a:ea typeface="黑体" pitchFamily="2" charset="-122"/>
              </a:rPr>
              <a:t>(</a:t>
            </a:r>
            <a:r>
              <a:rPr kumimoji="0" lang="zh-CN" altLang="en-US" sz="2000" b="1" kern="0" dirty="0">
                <a:latin typeface="黑体" pitchFamily="2" charset="-122"/>
                <a:ea typeface="黑体" pitchFamily="2" charset="-122"/>
              </a:rPr>
              <a:t>如优先级算法</a:t>
            </a:r>
            <a:r>
              <a:rPr kumimoji="0" lang="en-US" altLang="zh-CN" sz="2000" b="1" kern="0" dirty="0">
                <a:latin typeface="黑体" pitchFamily="2" charset="-122"/>
                <a:ea typeface="黑体" pitchFamily="2" charset="-122"/>
              </a:rPr>
              <a:t>)</a:t>
            </a:r>
            <a:r>
              <a:rPr kumimoji="0" lang="zh-CN" altLang="en-US" sz="2000" b="1" kern="0" dirty="0">
                <a:latin typeface="黑体" pitchFamily="2" charset="-122"/>
                <a:ea typeface="黑体" pitchFamily="2" charset="-122"/>
              </a:rPr>
              <a:t>，从就绪队列中选出一个进程来，并把它的状态改为运行态，准备把</a:t>
            </a:r>
            <a:r>
              <a:rPr kumimoji="0" lang="en-US" altLang="zh-CN" sz="2000" b="1" kern="0" dirty="0">
                <a:latin typeface="黑体" pitchFamily="2" charset="-122"/>
                <a:ea typeface="黑体" pitchFamily="2" charset="-122"/>
              </a:rPr>
              <a:t>CPU</a:t>
            </a:r>
            <a:r>
              <a:rPr kumimoji="0" lang="zh-CN" altLang="en-US" sz="2000" b="1" kern="0" dirty="0">
                <a:latin typeface="黑体" pitchFamily="2" charset="-122"/>
                <a:ea typeface="黑体" pitchFamily="2" charset="-122"/>
              </a:rPr>
              <a:t>分配给它</a:t>
            </a:r>
          </a:p>
          <a:p>
            <a:pPr>
              <a:lnSpc>
                <a:spcPct val="150000"/>
              </a:lnSpc>
            </a:pPr>
            <a:r>
              <a:rPr kumimoji="0" lang="zh-CN" altLang="en-US" sz="2000" b="1" kern="0" dirty="0">
                <a:solidFill>
                  <a:srgbClr val="FF0000"/>
                </a:solidFill>
                <a:latin typeface="黑体" pitchFamily="2" charset="-122"/>
                <a:ea typeface="黑体" pitchFamily="2" charset="-122"/>
              </a:rPr>
              <a:t>把处理器分配给进程。</a:t>
            </a:r>
            <a:r>
              <a:rPr kumimoji="0" lang="zh-CN" altLang="en-US" sz="2000" b="1" kern="0" dirty="0">
                <a:latin typeface="黑体" pitchFamily="2" charset="-122"/>
                <a:ea typeface="黑体" pitchFamily="2" charset="-122"/>
              </a:rPr>
              <a:t>为选中的进程恢复现场信息，并把</a:t>
            </a:r>
            <a:r>
              <a:rPr kumimoji="0" lang="en-US" altLang="zh-CN" sz="2000" b="1" kern="0" dirty="0">
                <a:latin typeface="黑体" pitchFamily="2" charset="-122"/>
                <a:ea typeface="黑体" pitchFamily="2" charset="-122"/>
              </a:rPr>
              <a:t>CPU</a:t>
            </a:r>
            <a:r>
              <a:rPr kumimoji="0" lang="zh-CN" altLang="en-US" sz="2000" b="1" kern="0" dirty="0">
                <a:latin typeface="黑体" pitchFamily="2" charset="-122"/>
                <a:ea typeface="黑体" pitchFamily="2" charset="-122"/>
              </a:rPr>
              <a:t>的控制权交给该进程</a:t>
            </a:r>
            <a:r>
              <a:rPr kumimoji="0" lang="en-US" altLang="zh-CN" sz="2000" b="1" kern="0" dirty="0">
                <a:latin typeface="黑体" pitchFamily="2" charset="-122"/>
                <a:ea typeface="黑体" pitchFamily="2" charset="-122"/>
              </a:rPr>
              <a:t>,</a:t>
            </a:r>
            <a:r>
              <a:rPr kumimoji="0" lang="zh-CN" altLang="en-US" sz="2000" b="1" kern="0" dirty="0">
                <a:latin typeface="黑体" pitchFamily="2" charset="-122"/>
                <a:ea typeface="黑体" pitchFamily="2" charset="-122"/>
              </a:rPr>
              <a:t>它接着上次间断的地方继续运行</a:t>
            </a:r>
          </a:p>
          <a:p>
            <a:pPr>
              <a:lnSpc>
                <a:spcPct val="150000"/>
              </a:lnSpc>
            </a:pPr>
            <a:endParaRPr kumimoji="0" lang="zh-CN" altLang="en-US" sz="2000" kern="0" dirty="0">
              <a:latin typeface="黑体" pitchFamily="2" charset="-122"/>
              <a:ea typeface="黑体" pitchFamily="2" charset="-122"/>
            </a:endParaRPr>
          </a:p>
        </p:txBody>
      </p:sp>
      <p:sp>
        <p:nvSpPr>
          <p:cNvPr id="10" name="矩形 9"/>
          <p:cNvSpPr/>
          <p:nvPr/>
        </p:nvSpPr>
        <p:spPr>
          <a:xfrm>
            <a:off x="11759" y="29489"/>
            <a:ext cx="7800601"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823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5C8845FD-2655-4F6F-910C-7E4C41163EC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11759" y="2881458"/>
            <a:ext cx="2904057" cy="62346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rgbClr val="FF0000"/>
                </a:solidFill>
                <a:latin typeface="黑体" pitchFamily="2" charset="-122"/>
                <a:ea typeface="黑体" pitchFamily="2" charset="-122"/>
              </a:rPr>
              <a:t>进程调度的任务、机制</a:t>
            </a:r>
            <a:endPar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endParaRPr>
          </a:p>
        </p:txBody>
      </p:sp>
      <p:sp>
        <p:nvSpPr>
          <p:cNvPr id="6"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11759" y="3504918"/>
            <a:ext cx="2904057" cy="644162"/>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进程调度方式</a:t>
            </a:r>
          </a:p>
        </p:txBody>
      </p:sp>
      <p:sp>
        <p:nvSpPr>
          <p:cNvPr id="7"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11759" y="414908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进程调度算法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sp>
        <p:nvSpPr>
          <p:cNvPr id="8" name="标题 1">
            <a:extLst>
              <a:ext uri="{FF2B5EF4-FFF2-40B4-BE49-F238E27FC236}">
                <a16:creationId xmlns="" xmlns:a16="http://schemas.microsoft.com/office/drawing/2014/main" id="{0E54CDF6-23B6-4F89-AB52-19CD070746AB}"/>
              </a:ext>
            </a:extLst>
          </p:cNvPr>
          <p:cNvSpPr txBox="1">
            <a:spLocks/>
          </p:cNvSpPr>
          <p:nvPr/>
        </p:nvSpPr>
        <p:spPr bwMode="auto">
          <a:xfrm>
            <a:off x="3059832" y="908720"/>
            <a:ext cx="5572164" cy="576064"/>
          </a:xfrm>
          <a:prstGeom prst="rect">
            <a:avLst/>
          </a:prstGeom>
          <a:solidFill>
            <a:sysClr val="window" lastClr="FFFFFF"/>
          </a:solidFill>
          <a:ln w="25400" cap="flat" cmpd="sng" algn="ctr">
            <a:solidFill>
              <a:srgbClr val="B83D68"/>
            </a:solidFill>
            <a:prstDash val="solid"/>
            <a:headEnd/>
            <a:tailEnd/>
          </a:ln>
          <a:effectLst/>
        </p:spPr>
        <p:txBody>
          <a:bodyPr vert="horz" wrap="square" lIns="91440" tIns="45720" rIns="91440" bIns="45720" numCol="1" anchor="ctr" anchorCtr="0" compatLnSpc="1">
            <a:prstTxWarp prst="textNoShape">
              <a:avLst/>
            </a:prstTxWarp>
          </a:bodyPr>
          <a:lstStyle/>
          <a:p>
            <a:pPr marL="0" marR="0" lvl="0" indent="0" algn="l" defTabSz="914400" eaLnBrk="0" fontAlgn="auto" latinLnBrk="0" hangingPunct="0">
              <a:lnSpc>
                <a:spcPct val="100000"/>
              </a:lnSpc>
              <a:spcBef>
                <a:spcPts val="0"/>
              </a:spcBef>
              <a:spcAft>
                <a:spcPts val="0"/>
              </a:spcAft>
              <a:buClrTx/>
              <a:buSzTx/>
              <a:buFontTx/>
              <a:buNone/>
              <a:tabLst/>
              <a:defRPr/>
            </a:pPr>
            <a:r>
              <a:rPr lang="zh-CN" altLang="en-US" sz="3200" dirty="0" smtClean="0">
                <a:solidFill>
                  <a:srgbClr val="006600"/>
                </a:solidFill>
                <a:latin typeface="黑体" pitchFamily="2" charset="-122"/>
                <a:ea typeface="黑体" pitchFamily="2" charset="-122"/>
              </a:rPr>
              <a:t>进程调度</a:t>
            </a:r>
            <a:r>
              <a:rPr lang="zh-CN" altLang="en-US" sz="3200" dirty="0">
                <a:solidFill>
                  <a:srgbClr val="006600"/>
                </a:solidFill>
                <a:latin typeface="黑体" pitchFamily="2" charset="-122"/>
                <a:ea typeface="黑体" pitchFamily="2" charset="-122"/>
              </a:rPr>
              <a:t>机制</a:t>
            </a:r>
            <a:endParaRPr kumimoji="0" lang="zh-CN" altLang="en-US" sz="3200" b="0" i="0" u="none" strike="noStrike" kern="0" cap="none" spc="0" normalizeH="0" baseline="0" noProof="0" dirty="0">
              <a:ln>
                <a:noFill/>
              </a:ln>
              <a:solidFill>
                <a:srgbClr val="006600"/>
              </a:solidFill>
              <a:effectLst/>
              <a:uLnTx/>
              <a:uFillTx/>
              <a:latin typeface="黑体" pitchFamily="2" charset="-122"/>
              <a:ea typeface="黑体" pitchFamily="2" charset="-122"/>
              <a:cs typeface="+mn-cs"/>
            </a:endParaRPr>
          </a:p>
        </p:txBody>
      </p:sp>
      <p:sp>
        <p:nvSpPr>
          <p:cNvPr id="9" name="内容占位符 2">
            <a:extLst>
              <a:ext uri="{FF2B5EF4-FFF2-40B4-BE49-F238E27FC236}">
                <a16:creationId xmlns="" xmlns:a16="http://schemas.microsoft.com/office/drawing/2014/main" id="{CA62F1CA-1544-4524-B9CB-E0B6398172FA}"/>
              </a:ext>
            </a:extLst>
          </p:cNvPr>
          <p:cNvSpPr txBox="1">
            <a:spLocks/>
          </p:cNvSpPr>
          <p:nvPr/>
        </p:nvSpPr>
        <p:spPr bwMode="auto">
          <a:xfrm>
            <a:off x="3059832" y="1700808"/>
            <a:ext cx="5976664" cy="4968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a:lnSpc>
                <a:spcPct val="150000"/>
              </a:lnSpc>
              <a:spcBef>
                <a:spcPct val="0"/>
              </a:spcBef>
            </a:pPr>
            <a:r>
              <a:rPr kumimoji="0" lang="zh-CN" altLang="en-US" sz="2400" b="1" kern="0" dirty="0">
                <a:solidFill>
                  <a:srgbClr val="FF0000"/>
                </a:solidFill>
                <a:latin typeface="黑体" pitchFamily="2" charset="-122"/>
                <a:ea typeface="黑体" pitchFamily="2" charset="-122"/>
              </a:rPr>
              <a:t>排队器</a:t>
            </a:r>
            <a:r>
              <a:rPr kumimoji="0" lang="zh-CN" altLang="en-US" sz="2400" b="1" kern="0" dirty="0">
                <a:latin typeface="黑体" pitchFamily="2" charset="-122"/>
                <a:ea typeface="黑体" pitchFamily="2" charset="-122"/>
              </a:rPr>
              <a:t>。将就绪进程按一定方式排成队列</a:t>
            </a:r>
          </a:p>
          <a:p>
            <a:pPr>
              <a:lnSpc>
                <a:spcPct val="150000"/>
              </a:lnSpc>
              <a:spcBef>
                <a:spcPct val="0"/>
              </a:spcBef>
            </a:pPr>
            <a:r>
              <a:rPr kumimoji="0" lang="zh-CN" altLang="en-US" sz="2400" b="1" kern="0" dirty="0">
                <a:solidFill>
                  <a:srgbClr val="FF0000"/>
                </a:solidFill>
                <a:latin typeface="黑体" pitchFamily="2" charset="-122"/>
                <a:ea typeface="黑体" pitchFamily="2" charset="-122"/>
              </a:rPr>
              <a:t>分派器（分派程序）</a:t>
            </a:r>
            <a:r>
              <a:rPr kumimoji="0" lang="zh-CN" altLang="en-US" sz="2400" b="1" kern="0" dirty="0">
                <a:latin typeface="黑体" pitchFamily="2" charset="-122"/>
                <a:ea typeface="黑体" pitchFamily="2" charset="-122"/>
              </a:rPr>
              <a:t>。把进程调度程序选定的进程，从就绪队列中取出，进行上下文切换，把处理器分配给它</a:t>
            </a:r>
          </a:p>
          <a:p>
            <a:pPr>
              <a:lnSpc>
                <a:spcPct val="150000"/>
              </a:lnSpc>
              <a:spcBef>
                <a:spcPct val="0"/>
              </a:spcBef>
            </a:pPr>
            <a:r>
              <a:rPr kumimoji="0" lang="zh-CN" altLang="en-US" sz="2400" b="1" kern="0" dirty="0">
                <a:solidFill>
                  <a:srgbClr val="FF0000"/>
                </a:solidFill>
                <a:latin typeface="黑体" pitchFamily="2" charset="-122"/>
                <a:ea typeface="黑体" pitchFamily="2" charset="-122"/>
              </a:rPr>
              <a:t>上下文切换机制。</a:t>
            </a:r>
            <a:r>
              <a:rPr kumimoji="0" lang="en-US" altLang="zh-CN" sz="2400" b="1" kern="0" dirty="0">
                <a:solidFill>
                  <a:srgbClr val="FF0000"/>
                </a:solidFill>
                <a:latin typeface="黑体" pitchFamily="2" charset="-122"/>
                <a:ea typeface="黑体" pitchFamily="2" charset="-122"/>
              </a:rPr>
              <a:t>1</a:t>
            </a:r>
            <a:r>
              <a:rPr kumimoji="0" lang="zh-CN" altLang="en-US" sz="2400" b="1" kern="0" dirty="0">
                <a:solidFill>
                  <a:srgbClr val="FF0000"/>
                </a:solidFill>
                <a:latin typeface="黑体" pitchFamily="2" charset="-122"/>
                <a:ea typeface="黑体" pitchFamily="2" charset="-122"/>
              </a:rPr>
              <a:t>）</a:t>
            </a:r>
            <a:r>
              <a:rPr kumimoji="0" lang="zh-CN" altLang="en-US" sz="2400" b="1" kern="0" dirty="0">
                <a:latin typeface="黑体" pitchFamily="2" charset="-122"/>
                <a:ea typeface="黑体" pitchFamily="2" charset="-122"/>
              </a:rPr>
              <a:t>保存当前进程上下文，装入分派程序上下文，分派程序运行；</a:t>
            </a:r>
            <a:r>
              <a:rPr kumimoji="0" lang="en-US" altLang="zh-CN" sz="2400" b="1" kern="0" dirty="0">
                <a:latin typeface="黑体" pitchFamily="2" charset="-122"/>
                <a:ea typeface="黑体" pitchFamily="2" charset="-122"/>
              </a:rPr>
              <a:t>2</a:t>
            </a:r>
            <a:r>
              <a:rPr kumimoji="0" lang="zh-CN" altLang="en-US" sz="2400" b="1" kern="0" dirty="0">
                <a:latin typeface="黑体" pitchFamily="2" charset="-122"/>
                <a:ea typeface="黑体" pitchFamily="2" charset="-122"/>
              </a:rPr>
              <a:t>）移出分派程序，装入新选进程上下文</a:t>
            </a:r>
            <a:endParaRPr kumimoji="0" lang="zh-CN" altLang="en-US" sz="2400" b="1" kern="0" dirty="0">
              <a:solidFill>
                <a:srgbClr val="FF0000"/>
              </a:solidFill>
              <a:latin typeface="黑体" pitchFamily="2" charset="-122"/>
              <a:ea typeface="黑体" pitchFamily="2" charset="-122"/>
            </a:endParaRPr>
          </a:p>
          <a:p>
            <a:pPr>
              <a:lnSpc>
                <a:spcPct val="150000"/>
              </a:lnSpc>
              <a:spcBef>
                <a:spcPct val="0"/>
              </a:spcBef>
            </a:pPr>
            <a:endParaRPr kumimoji="0" lang="zh-CN" altLang="en-US" sz="2400" kern="0" dirty="0">
              <a:latin typeface="黑体" pitchFamily="2" charset="-122"/>
              <a:ea typeface="黑体" pitchFamily="2" charset="-122"/>
            </a:endParaRPr>
          </a:p>
        </p:txBody>
      </p:sp>
      <p:sp>
        <p:nvSpPr>
          <p:cNvPr id="10" name="矩形 9"/>
          <p:cNvSpPr/>
          <p:nvPr/>
        </p:nvSpPr>
        <p:spPr>
          <a:xfrm>
            <a:off x="11759" y="29489"/>
            <a:ext cx="7800601"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696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5C8845FD-2655-4F6F-910C-7E4C41163EC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11759" y="2881458"/>
            <a:ext cx="2904057" cy="62346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rgbClr val="FF0000"/>
                </a:solidFill>
                <a:latin typeface="黑体" pitchFamily="2" charset="-122"/>
                <a:ea typeface="黑体" pitchFamily="2" charset="-122"/>
              </a:rPr>
              <a:t>进程调度的任务、机制</a:t>
            </a:r>
            <a:endPar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endParaRPr>
          </a:p>
        </p:txBody>
      </p:sp>
      <p:sp>
        <p:nvSpPr>
          <p:cNvPr id="6"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11759" y="3504918"/>
            <a:ext cx="2904057" cy="644162"/>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进程调度方式</a:t>
            </a:r>
          </a:p>
        </p:txBody>
      </p:sp>
      <p:sp>
        <p:nvSpPr>
          <p:cNvPr id="7"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11759" y="414908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进程调度算法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sp>
        <p:nvSpPr>
          <p:cNvPr id="9" name="标题 1">
            <a:extLst>
              <a:ext uri="{FF2B5EF4-FFF2-40B4-BE49-F238E27FC236}">
                <a16:creationId xmlns="" xmlns:a16="http://schemas.microsoft.com/office/drawing/2014/main" id="{42C0340F-13BC-4C60-9C91-04D84FCEEFB1}"/>
              </a:ext>
            </a:extLst>
          </p:cNvPr>
          <p:cNvSpPr txBox="1">
            <a:spLocks/>
          </p:cNvSpPr>
          <p:nvPr/>
        </p:nvSpPr>
        <p:spPr bwMode="auto">
          <a:xfrm>
            <a:off x="3059832" y="908720"/>
            <a:ext cx="5572164" cy="576064"/>
          </a:xfrm>
          <a:prstGeom prst="rect">
            <a:avLst/>
          </a:prstGeom>
          <a:solidFill>
            <a:sysClr val="window" lastClr="FFFFFF"/>
          </a:solidFill>
          <a:ln w="25400" cap="flat" cmpd="sng" algn="ctr">
            <a:solidFill>
              <a:srgbClr val="B83D68"/>
            </a:solidFill>
            <a:prstDash val="solid"/>
            <a:headEnd/>
            <a:tailEnd/>
          </a:ln>
          <a:effectLst/>
        </p:spPr>
        <p:txBody>
          <a:bodyPr vert="horz" wrap="square" lIns="91440" tIns="45720" rIns="91440" bIns="45720" numCol="1" anchor="ctr" anchorCtr="0" compatLnSpc="1">
            <a:prstTxWarp prst="textNoShape">
              <a:avLst/>
            </a:prstTxWarp>
          </a:bodyPr>
          <a:lstStyle/>
          <a:p>
            <a:pPr marL="0" marR="0" lvl="0" indent="0" algn="l" defTabSz="914400" eaLnBrk="0" fontAlgn="auto" latinLnBrk="0" hangingPunct="0">
              <a:lnSpc>
                <a:spcPct val="100000"/>
              </a:lnSpc>
              <a:spcBef>
                <a:spcPts val="0"/>
              </a:spcBef>
              <a:spcAft>
                <a:spcPts val="0"/>
              </a:spcAft>
              <a:buClrTx/>
              <a:buSzTx/>
              <a:buFontTx/>
              <a:buNone/>
              <a:tabLst/>
              <a:defRPr/>
            </a:pPr>
            <a:r>
              <a:rPr lang="zh-CN" altLang="en-US" sz="3200" dirty="0" smtClean="0">
                <a:solidFill>
                  <a:srgbClr val="006600"/>
                </a:solidFill>
                <a:latin typeface="黑体" pitchFamily="2" charset="-122"/>
                <a:ea typeface="黑体" pitchFamily="2" charset="-122"/>
              </a:rPr>
              <a:t>进程调度</a:t>
            </a:r>
            <a:r>
              <a:rPr lang="zh-CN" altLang="en-US" sz="3200" dirty="0">
                <a:solidFill>
                  <a:srgbClr val="006600"/>
                </a:solidFill>
                <a:latin typeface="黑体" pitchFamily="2" charset="-122"/>
                <a:ea typeface="黑体" pitchFamily="2" charset="-122"/>
              </a:rPr>
              <a:t>机制</a:t>
            </a:r>
            <a:endParaRPr kumimoji="0" lang="zh-CN" altLang="en-US" sz="3200" b="0" i="0" u="none" strike="noStrike" kern="0" cap="none" spc="0" normalizeH="0" baseline="0" noProof="0" dirty="0">
              <a:ln>
                <a:noFill/>
              </a:ln>
              <a:solidFill>
                <a:srgbClr val="006600"/>
              </a:solidFill>
              <a:effectLst/>
              <a:uLnTx/>
              <a:uFillTx/>
              <a:latin typeface="黑体" pitchFamily="2" charset="-122"/>
              <a:ea typeface="黑体" pitchFamily="2" charset="-122"/>
              <a:cs typeface="+mn-cs"/>
            </a:endParaRPr>
          </a:p>
        </p:txBody>
      </p:sp>
      <p:pic>
        <p:nvPicPr>
          <p:cNvPr id="10" name="Picture 4">
            <a:extLst>
              <a:ext uri="{FF2B5EF4-FFF2-40B4-BE49-F238E27FC236}">
                <a16:creationId xmlns="" xmlns:a16="http://schemas.microsoft.com/office/drawing/2014/main" id="{882D18A4-CFA0-4193-BBD1-6C9A977ADFD1}"/>
              </a:ext>
            </a:extLst>
          </p:cNvPr>
          <p:cNvPicPr>
            <a:picLocks noChangeAspect="1" noChangeArrowheads="1"/>
          </p:cNvPicPr>
          <p:nvPr/>
        </p:nvPicPr>
        <p:blipFill>
          <a:blip r:embed="rId2" cstate="print"/>
          <a:srcRect/>
          <a:stretch>
            <a:fillRect/>
          </a:stretch>
        </p:blipFill>
        <p:spPr bwMode="auto">
          <a:xfrm>
            <a:off x="3006278" y="1772816"/>
            <a:ext cx="6125962" cy="5085183"/>
          </a:xfrm>
          <a:prstGeom prst="rect">
            <a:avLst/>
          </a:prstGeom>
          <a:noFill/>
          <a:ln w="9525">
            <a:noFill/>
            <a:miter lim="800000"/>
            <a:headEnd/>
            <a:tailEnd/>
          </a:ln>
        </p:spPr>
      </p:pic>
      <p:sp>
        <p:nvSpPr>
          <p:cNvPr id="12" name="矩形 11"/>
          <p:cNvSpPr/>
          <p:nvPr/>
        </p:nvSpPr>
        <p:spPr>
          <a:xfrm>
            <a:off x="11759" y="29489"/>
            <a:ext cx="7800601"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01151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5C8845FD-2655-4F6F-910C-7E4C41163EC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进程调度的任务、机制</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6"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11759" y="3504918"/>
            <a:ext cx="2904057" cy="644162"/>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进程调度方式</a:t>
            </a:r>
          </a:p>
        </p:txBody>
      </p:sp>
      <p:sp>
        <p:nvSpPr>
          <p:cNvPr id="7"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11759" y="414908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进程调度算法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sp>
        <p:nvSpPr>
          <p:cNvPr id="12" name="剪去单角的矩形 3">
            <a:extLst>
              <a:ext uri="{FF2B5EF4-FFF2-40B4-BE49-F238E27FC236}">
                <a16:creationId xmlns="" xmlns:a16="http://schemas.microsoft.com/office/drawing/2014/main" id="{2E8CCCC2-BF83-4A9C-98B7-DE7018B02F1C}"/>
              </a:ext>
            </a:extLst>
          </p:cNvPr>
          <p:cNvSpPr/>
          <p:nvPr/>
        </p:nvSpPr>
        <p:spPr>
          <a:xfrm>
            <a:off x="2987824" y="836712"/>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非抢占方式</a:t>
            </a:r>
          </a:p>
        </p:txBody>
      </p:sp>
      <p:sp>
        <p:nvSpPr>
          <p:cNvPr id="13" name="剪去单角的矩形 4">
            <a:extLst>
              <a:ext uri="{FF2B5EF4-FFF2-40B4-BE49-F238E27FC236}">
                <a16:creationId xmlns="" xmlns:a16="http://schemas.microsoft.com/office/drawing/2014/main" id="{C7538620-D075-411A-B662-8237EB58736C}"/>
              </a:ext>
            </a:extLst>
          </p:cNvPr>
          <p:cNvSpPr/>
          <p:nvPr/>
        </p:nvSpPr>
        <p:spPr>
          <a:xfrm>
            <a:off x="5975645" y="836712"/>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抢占方式</a:t>
            </a:r>
          </a:p>
        </p:txBody>
      </p:sp>
      <p:sp>
        <p:nvSpPr>
          <p:cNvPr id="14" name="Rectangle 5">
            <a:extLst>
              <a:ext uri="{FF2B5EF4-FFF2-40B4-BE49-F238E27FC236}">
                <a16:creationId xmlns="" xmlns:a16="http://schemas.microsoft.com/office/drawing/2014/main" id="{ECA49110-9F91-4789-BFFE-34FD9D8016C5}"/>
              </a:ext>
            </a:extLst>
          </p:cNvPr>
          <p:cNvSpPr>
            <a:spLocks noChangeArrowheads="1"/>
          </p:cNvSpPr>
          <p:nvPr/>
        </p:nvSpPr>
        <p:spPr bwMode="auto">
          <a:xfrm>
            <a:off x="2969370" y="1402174"/>
            <a:ext cx="6090865" cy="5493812"/>
          </a:xfrm>
          <a:prstGeom prst="rect">
            <a:avLst/>
          </a:prstGeom>
          <a:noFill/>
          <a:ln w="19050" algn="ctr">
            <a:noFill/>
            <a:miter lim="800000"/>
            <a:headEnd/>
            <a:tailEnd/>
          </a:ln>
        </p:spPr>
        <p:txBody>
          <a:bodyPr wrap="square">
            <a:spAutoFit/>
          </a:bodyPr>
          <a:lstStyle/>
          <a:p>
            <a:pPr marL="342900" indent="-342900" algn="l" latinLnBrk="1">
              <a:lnSpc>
                <a:spcPct val="150000"/>
              </a:lnSpc>
              <a:buFont typeface="Wingdings" pitchFamily="2" charset="2"/>
              <a:buChar char="u"/>
            </a:pPr>
            <a:r>
              <a:rPr kumimoji="0" lang="zh-CN" altLang="en-US" sz="1800" b="1" dirty="0">
                <a:solidFill>
                  <a:schemeClr val="tx1"/>
                </a:solidFill>
                <a:latin typeface="黑体" pitchFamily="2" charset="-122"/>
                <a:ea typeface="黑体" pitchFamily="2" charset="-122"/>
              </a:rPr>
              <a:t>一旦处理机分配，便让进程一直执行，直至该进程完成或发生某事件而被阻塞时，才再把处理机分配给其它进程</a:t>
            </a:r>
          </a:p>
          <a:p>
            <a:pPr marL="342900" indent="-342900" algn="l" latinLnBrk="1">
              <a:lnSpc>
                <a:spcPct val="150000"/>
              </a:lnSpc>
              <a:buFont typeface="Wingdings" pitchFamily="2" charset="2"/>
              <a:buChar char="u"/>
            </a:pPr>
            <a:r>
              <a:rPr kumimoji="0" lang="zh-CN" altLang="en-US" sz="1800" b="1" dirty="0">
                <a:solidFill>
                  <a:schemeClr val="tx1"/>
                </a:solidFill>
                <a:latin typeface="黑体" pitchFamily="2" charset="-122"/>
                <a:ea typeface="黑体" pitchFamily="2" charset="-122"/>
              </a:rPr>
              <a:t>优点：实现简单、系统开销小，适用于大多数的批处理系统环境</a:t>
            </a:r>
          </a:p>
          <a:p>
            <a:pPr marL="342900" indent="-342900" algn="l" latinLnBrk="1">
              <a:lnSpc>
                <a:spcPct val="150000"/>
              </a:lnSpc>
              <a:buFont typeface="Wingdings" pitchFamily="2" charset="2"/>
              <a:buChar char="u"/>
            </a:pPr>
            <a:r>
              <a:rPr kumimoji="0" lang="zh-CN" altLang="en-US" sz="1800" b="1" dirty="0">
                <a:solidFill>
                  <a:schemeClr val="tx1"/>
                </a:solidFill>
                <a:latin typeface="黑体" pitchFamily="2" charset="-122"/>
                <a:ea typeface="黑体" pitchFamily="2" charset="-122"/>
              </a:rPr>
              <a:t>缺点：难于满足需要立即执行的紧急任务，在要求比较严格的实时系统中不宜采用</a:t>
            </a:r>
            <a:endParaRPr kumimoji="0" lang="en-US" altLang="zh-CN" sz="1800" b="1" dirty="0">
              <a:solidFill>
                <a:schemeClr val="tx1"/>
              </a:solidFill>
              <a:latin typeface="黑体" pitchFamily="2" charset="-122"/>
              <a:ea typeface="黑体" pitchFamily="2" charset="-122"/>
            </a:endParaRPr>
          </a:p>
          <a:p>
            <a:pPr marL="342900" indent="-342900" algn="l" latinLnBrk="1">
              <a:lnSpc>
                <a:spcPct val="150000"/>
              </a:lnSpc>
              <a:buFont typeface="Wingdings" pitchFamily="2" charset="2"/>
              <a:buChar char="u"/>
            </a:pPr>
            <a:r>
              <a:rPr kumimoji="0" lang="zh-CN" altLang="en-US" sz="1800" b="1" dirty="0">
                <a:solidFill>
                  <a:schemeClr val="tx1"/>
                </a:solidFill>
                <a:latin typeface="黑体" pitchFamily="2" charset="-122"/>
                <a:ea typeface="黑体" pitchFamily="2" charset="-122"/>
              </a:rPr>
              <a:t>在采用非抢占调度方式时，可能引起进程调度的因素：</a:t>
            </a:r>
          </a:p>
          <a:p>
            <a:pPr marL="800100" lvl="1" indent="-342900" algn="l" latinLnBrk="1">
              <a:lnSpc>
                <a:spcPct val="150000"/>
              </a:lnSpc>
              <a:buFont typeface="Wingdings" pitchFamily="2" charset="2"/>
              <a:buChar char="u"/>
            </a:pPr>
            <a:r>
              <a:rPr kumimoji="0" lang="zh-CN" altLang="en-US" sz="1800" b="1" dirty="0">
                <a:solidFill>
                  <a:schemeClr val="tx1"/>
                </a:solidFill>
                <a:latin typeface="黑体" pitchFamily="2" charset="-122"/>
                <a:ea typeface="黑体" pitchFamily="2" charset="-122"/>
              </a:rPr>
              <a:t>正在执行的进程执行完毕，或因发生某事件而不能再继续执行 </a:t>
            </a:r>
          </a:p>
          <a:p>
            <a:pPr marL="800100" lvl="1" indent="-342900" algn="l" latinLnBrk="1">
              <a:lnSpc>
                <a:spcPct val="150000"/>
              </a:lnSpc>
              <a:buFont typeface="Wingdings" pitchFamily="2" charset="2"/>
              <a:buChar char="u"/>
            </a:pPr>
            <a:r>
              <a:rPr kumimoji="0" lang="zh-CN" altLang="en-US" sz="1800" b="1" dirty="0">
                <a:solidFill>
                  <a:schemeClr val="tx1"/>
                </a:solidFill>
                <a:latin typeface="黑体" pitchFamily="2" charset="-122"/>
                <a:ea typeface="黑体" pitchFamily="2" charset="-122"/>
              </a:rPr>
              <a:t>执行中的进程因提出</a:t>
            </a:r>
            <a:r>
              <a:rPr kumimoji="0" lang="en-US" altLang="zh-CN" sz="1800" b="1" dirty="0">
                <a:solidFill>
                  <a:schemeClr val="tx1"/>
                </a:solidFill>
                <a:latin typeface="黑体" pitchFamily="2" charset="-122"/>
                <a:ea typeface="黑体" pitchFamily="2" charset="-122"/>
              </a:rPr>
              <a:t>I/O</a:t>
            </a:r>
            <a:r>
              <a:rPr kumimoji="0" lang="zh-CN" altLang="en-US" sz="1800" b="1" dirty="0">
                <a:solidFill>
                  <a:schemeClr val="tx1"/>
                </a:solidFill>
                <a:latin typeface="黑体" pitchFamily="2" charset="-122"/>
                <a:ea typeface="黑体" pitchFamily="2" charset="-122"/>
              </a:rPr>
              <a:t>请求而暂停执行</a:t>
            </a:r>
          </a:p>
          <a:p>
            <a:pPr marL="800100" lvl="1" indent="-342900" algn="l" latinLnBrk="1">
              <a:lnSpc>
                <a:spcPct val="150000"/>
              </a:lnSpc>
              <a:buFont typeface="Wingdings" pitchFamily="2" charset="2"/>
              <a:buChar char="u"/>
            </a:pPr>
            <a:r>
              <a:rPr kumimoji="0" lang="zh-CN" altLang="en-US" sz="1800" b="1" dirty="0">
                <a:solidFill>
                  <a:schemeClr val="tx1"/>
                </a:solidFill>
                <a:latin typeface="黑体" pitchFamily="2" charset="-122"/>
                <a:ea typeface="黑体" pitchFamily="2" charset="-122"/>
              </a:rPr>
              <a:t>在进程通信或同步过程中执行了某种原语操作，如</a:t>
            </a:r>
            <a:r>
              <a:rPr kumimoji="0" lang="en-US" altLang="zh-CN" sz="1800" b="1" dirty="0">
                <a:solidFill>
                  <a:schemeClr val="tx1"/>
                </a:solidFill>
                <a:latin typeface="黑体" pitchFamily="2" charset="-122"/>
                <a:ea typeface="黑体" pitchFamily="2" charset="-122"/>
              </a:rPr>
              <a:t>P</a:t>
            </a:r>
            <a:r>
              <a:rPr kumimoji="0" lang="zh-CN" altLang="en-US" sz="1800" b="1" dirty="0">
                <a:solidFill>
                  <a:schemeClr val="tx1"/>
                </a:solidFill>
                <a:latin typeface="黑体" pitchFamily="2" charset="-122"/>
                <a:ea typeface="黑体" pitchFamily="2" charset="-122"/>
              </a:rPr>
              <a:t>操作</a:t>
            </a:r>
            <a:r>
              <a:rPr kumimoji="0" lang="en-US" altLang="zh-CN" sz="1800" b="1" dirty="0">
                <a:solidFill>
                  <a:schemeClr val="tx1"/>
                </a:solidFill>
                <a:latin typeface="黑体" pitchFamily="2" charset="-122"/>
                <a:ea typeface="黑体" pitchFamily="2" charset="-122"/>
              </a:rPr>
              <a:t>(wait</a:t>
            </a:r>
            <a:r>
              <a:rPr kumimoji="0" lang="zh-CN" altLang="en-US" sz="1800" b="1" dirty="0">
                <a:solidFill>
                  <a:schemeClr val="tx1"/>
                </a:solidFill>
                <a:latin typeface="黑体" pitchFamily="2" charset="-122"/>
                <a:ea typeface="黑体" pitchFamily="2" charset="-122"/>
              </a:rPr>
              <a:t>操作</a:t>
            </a:r>
            <a:r>
              <a:rPr kumimoji="0" lang="en-US" altLang="zh-CN" sz="1800" b="1" dirty="0">
                <a:solidFill>
                  <a:schemeClr val="tx1"/>
                </a:solidFill>
                <a:latin typeface="黑体" pitchFamily="2" charset="-122"/>
                <a:ea typeface="黑体" pitchFamily="2" charset="-122"/>
              </a:rPr>
              <a:t>)</a:t>
            </a:r>
            <a:r>
              <a:rPr kumimoji="0" lang="zh-CN" altLang="en-US" sz="1800" b="1" dirty="0">
                <a:solidFill>
                  <a:schemeClr val="tx1"/>
                </a:solidFill>
                <a:latin typeface="黑体" pitchFamily="2" charset="-122"/>
                <a:ea typeface="黑体" pitchFamily="2" charset="-122"/>
              </a:rPr>
              <a:t>、</a:t>
            </a:r>
            <a:r>
              <a:rPr kumimoji="0" lang="en-US" altLang="zh-CN" sz="1800" b="1" dirty="0">
                <a:solidFill>
                  <a:schemeClr val="tx1"/>
                </a:solidFill>
                <a:latin typeface="黑体" pitchFamily="2" charset="-122"/>
                <a:ea typeface="黑体" pitchFamily="2" charset="-122"/>
              </a:rPr>
              <a:t>Block</a:t>
            </a:r>
            <a:r>
              <a:rPr kumimoji="0" lang="zh-CN" altLang="en-US" sz="1800" b="1" dirty="0">
                <a:solidFill>
                  <a:schemeClr val="tx1"/>
                </a:solidFill>
                <a:latin typeface="黑体" pitchFamily="2" charset="-122"/>
                <a:ea typeface="黑体" pitchFamily="2" charset="-122"/>
              </a:rPr>
              <a:t>原语、</a:t>
            </a:r>
            <a:r>
              <a:rPr kumimoji="0" lang="en-US" altLang="zh-CN" sz="1800" b="1" dirty="0">
                <a:solidFill>
                  <a:schemeClr val="tx1"/>
                </a:solidFill>
                <a:latin typeface="黑体" pitchFamily="2" charset="-122"/>
                <a:ea typeface="黑体" pitchFamily="2" charset="-122"/>
              </a:rPr>
              <a:t>Wakeup</a:t>
            </a:r>
            <a:r>
              <a:rPr kumimoji="0" lang="zh-CN" altLang="en-US" sz="1800" b="1" dirty="0">
                <a:solidFill>
                  <a:schemeClr val="tx1"/>
                </a:solidFill>
                <a:latin typeface="黑体" pitchFamily="2" charset="-122"/>
                <a:ea typeface="黑体" pitchFamily="2" charset="-122"/>
              </a:rPr>
              <a:t>原语等</a:t>
            </a:r>
          </a:p>
        </p:txBody>
      </p:sp>
      <p:sp>
        <p:nvSpPr>
          <p:cNvPr id="15" name="矩形 14"/>
          <p:cNvSpPr/>
          <p:nvPr/>
        </p:nvSpPr>
        <p:spPr>
          <a:xfrm>
            <a:off x="11759" y="29489"/>
            <a:ext cx="7800601"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057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 calcmode="lin" valueType="num">
                                      <p:cBhvr additive="base">
                                        <p:cTn id="13"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anim calcmode="lin" valueType="num">
                                      <p:cBhvr additive="base">
                                        <p:cTn id="19"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anim calcmode="lin" valueType="num">
                                      <p:cBhvr additive="base">
                                        <p:cTn id="25"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4">
                                            <p:txEl>
                                              <p:pRg st="4" end="4"/>
                                            </p:txEl>
                                          </p:spTgt>
                                        </p:tgtEl>
                                        <p:attrNameLst>
                                          <p:attrName>style.visibility</p:attrName>
                                        </p:attrNameLst>
                                      </p:cBhvr>
                                      <p:to>
                                        <p:strVal val="visible"/>
                                      </p:to>
                                    </p:set>
                                    <p:anim calcmode="lin" valueType="num">
                                      <p:cBhvr additive="base">
                                        <p:cTn id="29"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4">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4">
                                            <p:txEl>
                                              <p:pRg st="5" end="5"/>
                                            </p:txEl>
                                          </p:spTgt>
                                        </p:tgtEl>
                                        <p:attrNameLst>
                                          <p:attrName>style.visibility</p:attrName>
                                        </p:attrNameLst>
                                      </p:cBhvr>
                                      <p:to>
                                        <p:strVal val="visible"/>
                                      </p:to>
                                    </p:set>
                                    <p:anim calcmode="lin" valueType="num">
                                      <p:cBhvr additive="base">
                                        <p:cTn id="33" dur="500" fill="hold"/>
                                        <p:tgtEl>
                                          <p:spTgt spid="14">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4">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4">
                                            <p:txEl>
                                              <p:pRg st="6" end="6"/>
                                            </p:txEl>
                                          </p:spTgt>
                                        </p:tgtEl>
                                        <p:attrNameLst>
                                          <p:attrName>style.visibility</p:attrName>
                                        </p:attrNameLst>
                                      </p:cBhvr>
                                      <p:to>
                                        <p:strVal val="visible"/>
                                      </p:to>
                                    </p:set>
                                    <p:anim calcmode="lin" valueType="num">
                                      <p:cBhvr additive="base">
                                        <p:cTn id="37" dur="500" fill="hold"/>
                                        <p:tgtEl>
                                          <p:spTgt spid="1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5C8845FD-2655-4F6F-910C-7E4C41163EC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进程调度的任务、机制</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6"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11759" y="3504918"/>
            <a:ext cx="2904057" cy="644162"/>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进程调度方式</a:t>
            </a:r>
          </a:p>
        </p:txBody>
      </p:sp>
      <p:sp>
        <p:nvSpPr>
          <p:cNvPr id="7"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11759" y="414908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进程调度算法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sp>
        <p:nvSpPr>
          <p:cNvPr id="12" name="剪去单角的矩形 3">
            <a:extLst>
              <a:ext uri="{FF2B5EF4-FFF2-40B4-BE49-F238E27FC236}">
                <a16:creationId xmlns="" xmlns:a16="http://schemas.microsoft.com/office/drawing/2014/main" id="{2E8CCCC2-BF83-4A9C-98B7-DE7018B02F1C}"/>
              </a:ext>
            </a:extLst>
          </p:cNvPr>
          <p:cNvSpPr/>
          <p:nvPr/>
        </p:nvSpPr>
        <p:spPr>
          <a:xfrm>
            <a:off x="2987824" y="836712"/>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非抢占方式</a:t>
            </a:r>
          </a:p>
        </p:txBody>
      </p:sp>
      <p:sp>
        <p:nvSpPr>
          <p:cNvPr id="13" name="剪去单角的矩形 4">
            <a:extLst>
              <a:ext uri="{FF2B5EF4-FFF2-40B4-BE49-F238E27FC236}">
                <a16:creationId xmlns="" xmlns:a16="http://schemas.microsoft.com/office/drawing/2014/main" id="{C7538620-D075-411A-B662-8237EB58736C}"/>
              </a:ext>
            </a:extLst>
          </p:cNvPr>
          <p:cNvSpPr/>
          <p:nvPr/>
        </p:nvSpPr>
        <p:spPr>
          <a:xfrm>
            <a:off x="5975645" y="836712"/>
            <a:ext cx="3168353"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抢占方式</a:t>
            </a:r>
          </a:p>
        </p:txBody>
      </p:sp>
      <p:sp>
        <p:nvSpPr>
          <p:cNvPr id="15" name="Rectangle 7">
            <a:extLst>
              <a:ext uri="{FF2B5EF4-FFF2-40B4-BE49-F238E27FC236}">
                <a16:creationId xmlns="" xmlns:a16="http://schemas.microsoft.com/office/drawing/2014/main" id="{9498BB74-8721-4C9D-82E3-4355E9DF54DE}"/>
              </a:ext>
            </a:extLst>
          </p:cNvPr>
          <p:cNvSpPr>
            <a:spLocks noChangeArrowheads="1"/>
          </p:cNvSpPr>
          <p:nvPr/>
        </p:nvSpPr>
        <p:spPr bwMode="auto">
          <a:xfrm>
            <a:off x="3006277" y="1785938"/>
            <a:ext cx="6030219" cy="4247317"/>
          </a:xfrm>
          <a:prstGeom prst="rect">
            <a:avLst/>
          </a:prstGeom>
          <a:noFill/>
          <a:ln w="19050" algn="ctr">
            <a:noFill/>
            <a:miter lim="800000"/>
            <a:headEnd/>
            <a:tailEnd/>
          </a:ln>
        </p:spPr>
        <p:txBody>
          <a:bodyPr wrap="square">
            <a:spAutoFit/>
          </a:bodyPr>
          <a:lstStyle/>
          <a:p>
            <a:pPr marL="342900" indent="-342900" algn="l" latinLnBrk="1">
              <a:lnSpc>
                <a:spcPct val="150000"/>
              </a:lnSpc>
              <a:buFont typeface="Wingdings" pitchFamily="2" charset="2"/>
              <a:buChar char="u"/>
              <a:defRPr/>
            </a:pPr>
            <a:r>
              <a:rPr kumimoji="0" lang="zh-CN" altLang="en-US" sz="2000" b="1" dirty="0">
                <a:solidFill>
                  <a:schemeClr val="tx1"/>
                </a:solidFill>
                <a:latin typeface="黑体" pitchFamily="2" charset="-122"/>
                <a:ea typeface="黑体" pitchFamily="2" charset="-122"/>
              </a:rPr>
              <a:t>允许调度程序停止正在执行的进程，将已分配给该进程的处理机，重新分配给另一进程</a:t>
            </a:r>
            <a:endParaRPr kumimoji="0" lang="en-US" altLang="zh-CN" sz="2000" b="1" dirty="0">
              <a:solidFill>
                <a:schemeClr val="tx1"/>
              </a:solidFill>
              <a:latin typeface="黑体" pitchFamily="2" charset="-122"/>
              <a:ea typeface="黑体" pitchFamily="2" charset="-122"/>
            </a:endParaRPr>
          </a:p>
          <a:p>
            <a:pPr marL="342900" indent="-342900" algn="l" latinLnBrk="1">
              <a:lnSpc>
                <a:spcPct val="150000"/>
              </a:lnSpc>
              <a:buFont typeface="Wingdings" pitchFamily="2" charset="2"/>
              <a:buChar char="u"/>
              <a:defRPr/>
            </a:pPr>
            <a:r>
              <a:rPr kumimoji="0" lang="zh-CN" altLang="en-US" sz="2000" b="1" dirty="0">
                <a:solidFill>
                  <a:schemeClr val="tx1"/>
                </a:solidFill>
                <a:latin typeface="黑体" pitchFamily="2" charset="-122"/>
                <a:ea typeface="黑体" pitchFamily="2" charset="-122"/>
              </a:rPr>
              <a:t>抢占的原则有</a:t>
            </a:r>
          </a:p>
          <a:p>
            <a:pPr lvl="1" algn="l" latinLnBrk="1">
              <a:lnSpc>
                <a:spcPct val="150000"/>
              </a:lnSpc>
              <a:buFont typeface="Wingdings" pitchFamily="2" charset="2"/>
              <a:buChar char="u"/>
              <a:defRPr/>
            </a:pPr>
            <a:r>
              <a:rPr kumimoji="0" lang="zh-CN" altLang="en-US" sz="2000" b="1" dirty="0">
                <a:solidFill>
                  <a:schemeClr val="tx1"/>
                </a:solidFill>
                <a:latin typeface="黑体" pitchFamily="2" charset="-122"/>
                <a:ea typeface="黑体" pitchFamily="2" charset="-122"/>
              </a:rPr>
              <a:t> 时间片原则</a:t>
            </a:r>
          </a:p>
          <a:p>
            <a:pPr lvl="1" algn="l" latinLnBrk="1">
              <a:lnSpc>
                <a:spcPct val="150000"/>
              </a:lnSpc>
              <a:buFont typeface="Wingdings" pitchFamily="2" charset="2"/>
              <a:buChar char="u"/>
              <a:defRPr/>
            </a:pPr>
            <a:r>
              <a:rPr kumimoji="0" lang="zh-CN" altLang="en-US" sz="2000" b="1" dirty="0">
                <a:solidFill>
                  <a:schemeClr val="tx1"/>
                </a:solidFill>
                <a:latin typeface="黑体" pitchFamily="2" charset="-122"/>
                <a:ea typeface="黑体" pitchFamily="2" charset="-122"/>
              </a:rPr>
              <a:t> 优先权原则</a:t>
            </a:r>
          </a:p>
          <a:p>
            <a:pPr lvl="1" algn="l" latinLnBrk="1">
              <a:lnSpc>
                <a:spcPct val="150000"/>
              </a:lnSpc>
              <a:buFont typeface="Wingdings" pitchFamily="2" charset="2"/>
              <a:buChar char="u"/>
              <a:defRPr/>
            </a:pPr>
            <a:r>
              <a:rPr kumimoji="0" lang="zh-CN" altLang="en-US" sz="2000" b="1" dirty="0">
                <a:solidFill>
                  <a:schemeClr val="tx1"/>
                </a:solidFill>
                <a:latin typeface="黑体" pitchFamily="2" charset="-122"/>
                <a:ea typeface="黑体" pitchFamily="2" charset="-122"/>
              </a:rPr>
              <a:t> 短作业</a:t>
            </a:r>
            <a:r>
              <a:rPr kumimoji="0" lang="en-US" altLang="zh-CN" sz="2000" b="1" dirty="0">
                <a:solidFill>
                  <a:schemeClr val="tx1"/>
                </a:solidFill>
                <a:latin typeface="黑体" pitchFamily="2" charset="-122"/>
                <a:ea typeface="黑体" pitchFamily="2" charset="-122"/>
              </a:rPr>
              <a:t>(</a:t>
            </a:r>
            <a:r>
              <a:rPr kumimoji="0" lang="zh-CN" altLang="en-US" sz="2000" b="1" dirty="0">
                <a:solidFill>
                  <a:schemeClr val="tx1"/>
                </a:solidFill>
                <a:latin typeface="黑体" pitchFamily="2" charset="-122"/>
                <a:ea typeface="黑体" pitchFamily="2" charset="-122"/>
              </a:rPr>
              <a:t>进程</a:t>
            </a:r>
            <a:r>
              <a:rPr kumimoji="0" lang="en-US" altLang="zh-CN" sz="2000" b="1" dirty="0">
                <a:solidFill>
                  <a:schemeClr val="tx1"/>
                </a:solidFill>
                <a:latin typeface="黑体" pitchFamily="2" charset="-122"/>
                <a:ea typeface="黑体" pitchFamily="2" charset="-122"/>
              </a:rPr>
              <a:t>)</a:t>
            </a:r>
            <a:r>
              <a:rPr kumimoji="0" lang="zh-CN" altLang="en-US" sz="2000" b="1" dirty="0">
                <a:solidFill>
                  <a:schemeClr val="tx1"/>
                </a:solidFill>
                <a:latin typeface="黑体" pitchFamily="2" charset="-122"/>
                <a:ea typeface="黑体" pitchFamily="2" charset="-122"/>
              </a:rPr>
              <a:t>优先原则</a:t>
            </a:r>
            <a:endParaRPr kumimoji="0" lang="en-US" altLang="zh-CN" sz="2000" b="1" dirty="0">
              <a:solidFill>
                <a:schemeClr val="tx1"/>
              </a:solidFill>
              <a:latin typeface="黑体" pitchFamily="2" charset="-122"/>
              <a:ea typeface="黑体" pitchFamily="2" charset="-122"/>
            </a:endParaRPr>
          </a:p>
          <a:p>
            <a:pPr algn="l" latinLnBrk="1">
              <a:lnSpc>
                <a:spcPct val="150000"/>
              </a:lnSpc>
              <a:buFont typeface="Wingdings" pitchFamily="2" charset="2"/>
              <a:buChar char="u"/>
              <a:defRPr/>
            </a:pPr>
            <a:r>
              <a:rPr kumimoji="0" lang="zh-CN" altLang="en-US" sz="2000" b="1" dirty="0">
                <a:solidFill>
                  <a:schemeClr val="tx1"/>
                </a:solidFill>
                <a:latin typeface="黑体" pitchFamily="2" charset="-122"/>
                <a:ea typeface="黑体" pitchFamily="2" charset="-122"/>
              </a:rPr>
              <a:t>  优点：可防止长进程长时间占有处理机，为多数进程提供公平服务</a:t>
            </a:r>
            <a:endParaRPr kumimoji="0" lang="en-US" altLang="zh-CN" sz="2000" b="1" dirty="0">
              <a:solidFill>
                <a:schemeClr val="tx1"/>
              </a:solidFill>
              <a:latin typeface="黑体" pitchFamily="2" charset="-122"/>
              <a:ea typeface="黑体" pitchFamily="2" charset="-122"/>
            </a:endParaRPr>
          </a:p>
          <a:p>
            <a:pPr algn="l" latinLnBrk="1">
              <a:lnSpc>
                <a:spcPct val="150000"/>
              </a:lnSpc>
              <a:buFont typeface="Wingdings" pitchFamily="2" charset="2"/>
              <a:buChar char="u"/>
              <a:defRPr/>
            </a:pPr>
            <a:r>
              <a:rPr kumimoji="0" lang="zh-CN" altLang="en-US" sz="2000" b="1" dirty="0">
                <a:solidFill>
                  <a:schemeClr val="tx1"/>
                </a:solidFill>
                <a:latin typeface="黑体" pitchFamily="2" charset="-122"/>
                <a:ea typeface="黑体" pitchFamily="2" charset="-122"/>
              </a:rPr>
              <a:t>  缺点：系统开销较大</a:t>
            </a:r>
            <a:endParaRPr kumimoji="0" lang="en-US" altLang="zh-CN" sz="2000" b="1" dirty="0">
              <a:solidFill>
                <a:schemeClr val="tx1"/>
              </a:solidFill>
              <a:latin typeface="黑体" pitchFamily="2" charset="-122"/>
              <a:ea typeface="黑体" pitchFamily="2" charset="-122"/>
            </a:endParaRPr>
          </a:p>
        </p:txBody>
      </p:sp>
      <p:sp>
        <p:nvSpPr>
          <p:cNvPr id="14" name="矩形 13"/>
          <p:cNvSpPr/>
          <p:nvPr/>
        </p:nvSpPr>
        <p:spPr>
          <a:xfrm>
            <a:off x="11759" y="29489"/>
            <a:ext cx="7800601"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962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xEl>
                                              <p:pRg st="1" end="1"/>
                                            </p:txEl>
                                          </p:spTgt>
                                        </p:tgtEl>
                                        <p:attrNameLst>
                                          <p:attrName>style.visibility</p:attrName>
                                        </p:attrNameLst>
                                      </p:cBhvr>
                                      <p:to>
                                        <p:strVal val="visible"/>
                                      </p:to>
                                    </p:set>
                                    <p:anim calcmode="lin" valueType="num">
                                      <p:cBhvr additive="base">
                                        <p:cTn id="13"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 calcmode="lin" valueType="num">
                                      <p:cBhvr additive="base">
                                        <p:cTn id="17"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xEl>
                                              <p:pRg st="3" end="3"/>
                                            </p:txEl>
                                          </p:spTgt>
                                        </p:tgtEl>
                                        <p:attrNameLst>
                                          <p:attrName>style.visibility</p:attrName>
                                        </p:attrNameLst>
                                      </p:cBhvr>
                                      <p:to>
                                        <p:strVal val="visible"/>
                                      </p:to>
                                    </p:set>
                                    <p:anim calcmode="lin" valueType="num">
                                      <p:cBhvr additive="base">
                                        <p:cTn id="21"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5">
                                            <p:txEl>
                                              <p:pRg st="4" end="4"/>
                                            </p:txEl>
                                          </p:spTgt>
                                        </p:tgtEl>
                                        <p:attrNameLst>
                                          <p:attrName>style.visibility</p:attrName>
                                        </p:attrNameLst>
                                      </p:cBhvr>
                                      <p:to>
                                        <p:strVal val="visible"/>
                                      </p:to>
                                    </p:set>
                                    <p:anim calcmode="lin" valueType="num">
                                      <p:cBhvr additive="base">
                                        <p:cTn id="25" dur="500" fill="hold"/>
                                        <p:tgtEl>
                                          <p:spTgt spid="1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xEl>
                                              <p:pRg st="5" end="5"/>
                                            </p:txEl>
                                          </p:spTgt>
                                        </p:tgtEl>
                                        <p:attrNameLst>
                                          <p:attrName>style.visibility</p:attrName>
                                        </p:attrNameLst>
                                      </p:cBhvr>
                                      <p:to>
                                        <p:strVal val="visible"/>
                                      </p:to>
                                    </p:set>
                                    <p:anim calcmode="lin" valueType="num">
                                      <p:cBhvr additive="base">
                                        <p:cTn id="31" dur="500" fill="hold"/>
                                        <p:tgtEl>
                                          <p:spTgt spid="1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 calcmode="lin" valueType="num">
                                      <p:cBhvr additive="base">
                                        <p:cTn id="37" dur="500" fill="hold"/>
                                        <p:tgtEl>
                                          <p:spTgt spid="1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5C8845FD-2655-4F6F-910C-7E4C41163EC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进程调度的任务、机制</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6"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11759" y="3504918"/>
            <a:ext cx="2904057" cy="644162"/>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进程调度方式</a:t>
            </a:r>
          </a:p>
        </p:txBody>
      </p:sp>
      <p:sp>
        <p:nvSpPr>
          <p:cNvPr id="7"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11759" y="414908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进程调度算法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grpSp>
        <p:nvGrpSpPr>
          <p:cNvPr id="10" name="组合 9">
            <a:extLst>
              <a:ext uri="{FF2B5EF4-FFF2-40B4-BE49-F238E27FC236}">
                <a16:creationId xmlns="" xmlns:a16="http://schemas.microsoft.com/office/drawing/2014/main" id="{A84F19A9-B4EF-4341-A0B4-AC0317AF6C67}"/>
              </a:ext>
            </a:extLst>
          </p:cNvPr>
          <p:cNvGrpSpPr/>
          <p:nvPr/>
        </p:nvGrpSpPr>
        <p:grpSpPr>
          <a:xfrm>
            <a:off x="2992693" y="878200"/>
            <a:ext cx="6085995" cy="504056"/>
            <a:chOff x="2992693" y="878200"/>
            <a:chExt cx="6085995" cy="504056"/>
          </a:xfrm>
        </p:grpSpPr>
        <p:sp>
          <p:nvSpPr>
            <p:cNvPr id="14" name="剪去单角的矩形 3">
              <a:extLst>
                <a:ext uri="{FF2B5EF4-FFF2-40B4-BE49-F238E27FC236}">
                  <a16:creationId xmlns="" xmlns:a16="http://schemas.microsoft.com/office/drawing/2014/main" id="{37628E96-48AF-46BB-A92C-177A65575224}"/>
                </a:ext>
              </a:extLst>
            </p:cNvPr>
            <p:cNvSpPr/>
            <p:nvPr/>
          </p:nvSpPr>
          <p:spPr>
            <a:xfrm>
              <a:off x="2992693" y="878200"/>
              <a:ext cx="1507299"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轮转法</a:t>
              </a:r>
            </a:p>
          </p:txBody>
        </p:sp>
        <p:sp>
          <p:nvSpPr>
            <p:cNvPr id="15" name="剪去单角的矩形 4">
              <a:extLst>
                <a:ext uri="{FF2B5EF4-FFF2-40B4-BE49-F238E27FC236}">
                  <a16:creationId xmlns="" xmlns:a16="http://schemas.microsoft.com/office/drawing/2014/main" id="{691B4EDB-DB4B-496A-9879-73EAF005503C}"/>
                </a:ext>
              </a:extLst>
            </p:cNvPr>
            <p:cNvSpPr/>
            <p:nvPr/>
          </p:nvSpPr>
          <p:spPr>
            <a:xfrm>
              <a:off x="4499992"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6" name="剪去单角的矩形 4">
              <a:extLst>
                <a:ext uri="{FF2B5EF4-FFF2-40B4-BE49-F238E27FC236}">
                  <a16:creationId xmlns="" xmlns:a16="http://schemas.microsoft.com/office/drawing/2014/main" id="{F26060A6-6214-4D50-9EE4-C959D1D8839D}"/>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多队列</a:t>
              </a:r>
            </a:p>
          </p:txBody>
        </p:sp>
        <p:sp>
          <p:nvSpPr>
            <p:cNvPr id="18" name="剪去单角的矩形 4">
              <a:extLst>
                <a:ext uri="{FF2B5EF4-FFF2-40B4-BE49-F238E27FC236}">
                  <a16:creationId xmlns="" xmlns:a16="http://schemas.microsoft.com/office/drawing/2014/main" id="{C3D80D8C-00C4-4AC4-8313-1079CA951BC2}"/>
                </a:ext>
              </a:extLst>
            </p:cNvPr>
            <p:cNvSpPr/>
            <p:nvPr/>
          </p:nvSpPr>
          <p:spPr>
            <a:xfrm>
              <a:off x="7327987" y="878200"/>
              <a:ext cx="1750701"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多级反馈队列</a:t>
              </a:r>
            </a:p>
          </p:txBody>
        </p:sp>
      </p:grpSp>
      <p:sp>
        <p:nvSpPr>
          <p:cNvPr id="13" name="Rectangle 4">
            <a:extLst>
              <a:ext uri="{FF2B5EF4-FFF2-40B4-BE49-F238E27FC236}">
                <a16:creationId xmlns="" xmlns:a16="http://schemas.microsoft.com/office/drawing/2014/main" id="{5B3CED03-6B73-4083-AC8B-5EEBBE68A8C2}"/>
              </a:ext>
            </a:extLst>
          </p:cNvPr>
          <p:cNvSpPr>
            <a:spLocks noChangeArrowheads="1"/>
          </p:cNvSpPr>
          <p:nvPr/>
        </p:nvSpPr>
        <p:spPr bwMode="auto">
          <a:xfrm>
            <a:off x="3347864" y="1910218"/>
            <a:ext cx="5588371" cy="2862322"/>
          </a:xfrm>
          <a:prstGeom prst="rect">
            <a:avLst/>
          </a:prstGeom>
          <a:noFill/>
          <a:ln w="19050" algn="ctr">
            <a:noFill/>
            <a:miter lim="800000"/>
            <a:headEnd/>
            <a:tailEnd/>
          </a:ln>
        </p:spPr>
        <p:txBody>
          <a:bodyPr wrap="square">
            <a:spAutoFit/>
          </a:bodyPr>
          <a:lstStyle/>
          <a:p>
            <a:pPr marL="457200" indent="-457200" algn="l" latinLnBrk="1">
              <a:lnSpc>
                <a:spcPct val="150000"/>
              </a:lnSpc>
              <a:buFont typeface="Wingdings" pitchFamily="2" charset="2"/>
              <a:buChar char="l"/>
            </a:pPr>
            <a:r>
              <a:rPr kumimoji="0" lang="zh-CN" altLang="en-US" b="1" dirty="0">
                <a:solidFill>
                  <a:schemeClr val="tx1"/>
                </a:solidFill>
                <a:latin typeface="黑体" pitchFamily="2" charset="-122"/>
                <a:ea typeface="黑体" pitchFamily="2" charset="-122"/>
              </a:rPr>
              <a:t>分时系统普遍采用</a:t>
            </a:r>
            <a:endParaRPr kumimoji="0" lang="en-US" altLang="zh-CN" b="1" dirty="0">
              <a:solidFill>
                <a:schemeClr val="tx1"/>
              </a:solidFill>
              <a:latin typeface="黑体" pitchFamily="2" charset="-122"/>
              <a:ea typeface="黑体" pitchFamily="2" charset="-122"/>
            </a:endParaRPr>
          </a:p>
          <a:p>
            <a:pPr marL="457200" indent="-457200" algn="l" latinLnBrk="1">
              <a:lnSpc>
                <a:spcPct val="150000"/>
              </a:lnSpc>
              <a:buFont typeface="Wingdings" pitchFamily="2" charset="2"/>
              <a:buChar char="l"/>
            </a:pPr>
            <a:r>
              <a:rPr kumimoji="0" lang="zh-CN" altLang="en-US" b="1" dirty="0">
                <a:solidFill>
                  <a:schemeClr val="tx1"/>
                </a:solidFill>
                <a:latin typeface="黑体" pitchFamily="2" charset="-122"/>
                <a:ea typeface="黑体" pitchFamily="2" charset="-122"/>
              </a:rPr>
              <a:t>早期</a:t>
            </a:r>
            <a:r>
              <a:rPr kumimoji="0" lang="en-US" altLang="zh-CN" b="1" dirty="0">
                <a:solidFill>
                  <a:schemeClr val="tx1"/>
                </a:solidFill>
                <a:latin typeface="黑体" pitchFamily="2" charset="-122"/>
                <a:ea typeface="黑体" pitchFamily="2" charset="-122"/>
              </a:rPr>
              <a:t>,</a:t>
            </a:r>
            <a:r>
              <a:rPr kumimoji="0" lang="zh-CN" altLang="en-US" b="1" dirty="0">
                <a:solidFill>
                  <a:schemeClr val="tx1"/>
                </a:solidFill>
                <a:latin typeface="黑体" pitchFamily="2" charset="-122"/>
                <a:ea typeface="黑体" pitchFamily="2" charset="-122"/>
              </a:rPr>
              <a:t>简单的</a:t>
            </a:r>
            <a:r>
              <a:rPr kumimoji="0" lang="zh-CN" altLang="en-US" b="1" dirty="0">
                <a:solidFill>
                  <a:srgbClr val="FF0000"/>
                </a:solidFill>
                <a:latin typeface="黑体" pitchFamily="2" charset="-122"/>
                <a:ea typeface="黑体" pitchFamily="2" charset="-122"/>
              </a:rPr>
              <a:t>时间片轮转（</a:t>
            </a:r>
            <a:r>
              <a:rPr kumimoji="0" lang="en-US" altLang="zh-CN" b="1" dirty="0">
                <a:solidFill>
                  <a:srgbClr val="FF0000"/>
                </a:solidFill>
                <a:latin typeface="黑体" pitchFamily="2" charset="-122"/>
                <a:ea typeface="黑体" pitchFamily="2" charset="-122"/>
              </a:rPr>
              <a:t>Round </a:t>
            </a:r>
            <a:r>
              <a:rPr kumimoji="0" lang="en-US" altLang="zh-CN" b="1" dirty="0" err="1">
                <a:solidFill>
                  <a:srgbClr val="FF0000"/>
                </a:solidFill>
                <a:latin typeface="黑体" pitchFamily="2" charset="-122"/>
                <a:ea typeface="黑体" pitchFamily="2" charset="-122"/>
              </a:rPr>
              <a:t>robin,RR</a:t>
            </a:r>
            <a:r>
              <a:rPr kumimoji="0" lang="zh-CN" altLang="en-US" b="1" dirty="0">
                <a:solidFill>
                  <a:srgbClr val="FF0000"/>
                </a:solidFill>
                <a:latin typeface="黑体" pitchFamily="2" charset="-122"/>
                <a:ea typeface="黑体" pitchFamily="2" charset="-122"/>
              </a:rPr>
              <a:t>）</a:t>
            </a:r>
            <a:endParaRPr kumimoji="0" lang="en-US" altLang="zh-CN" b="1" dirty="0">
              <a:solidFill>
                <a:srgbClr val="FF0000"/>
              </a:solidFill>
              <a:latin typeface="黑体" pitchFamily="2" charset="-122"/>
              <a:ea typeface="黑体" pitchFamily="2" charset="-122"/>
            </a:endParaRPr>
          </a:p>
          <a:p>
            <a:pPr marL="457200" indent="-457200" algn="l" latinLnBrk="1">
              <a:lnSpc>
                <a:spcPct val="150000"/>
              </a:lnSpc>
              <a:buFont typeface="Wingdings" pitchFamily="2" charset="2"/>
              <a:buChar char="l"/>
            </a:pPr>
            <a:r>
              <a:rPr kumimoji="0" lang="en-US" altLang="zh-CN" b="1" dirty="0">
                <a:solidFill>
                  <a:schemeClr val="tx1"/>
                </a:solidFill>
                <a:latin typeface="黑体" pitchFamily="2" charset="-122"/>
                <a:ea typeface="黑体" pitchFamily="2" charset="-122"/>
              </a:rPr>
              <a:t>20</a:t>
            </a:r>
            <a:r>
              <a:rPr kumimoji="0" lang="zh-CN" altLang="en-US" b="1" dirty="0">
                <a:solidFill>
                  <a:schemeClr val="tx1"/>
                </a:solidFill>
                <a:latin typeface="黑体" pitchFamily="2" charset="-122"/>
                <a:ea typeface="黑体" pitchFamily="2" charset="-122"/>
              </a:rPr>
              <a:t>世纪</a:t>
            </a:r>
            <a:r>
              <a:rPr kumimoji="0" lang="en-US" altLang="zh-CN" b="1" dirty="0">
                <a:solidFill>
                  <a:schemeClr val="tx1"/>
                </a:solidFill>
                <a:latin typeface="黑体" pitchFamily="2" charset="-122"/>
                <a:ea typeface="黑体" pitchFamily="2" charset="-122"/>
              </a:rPr>
              <a:t>90</a:t>
            </a:r>
            <a:r>
              <a:rPr kumimoji="0" lang="zh-CN" altLang="en-US" b="1" dirty="0">
                <a:solidFill>
                  <a:schemeClr val="tx1"/>
                </a:solidFill>
                <a:latin typeface="黑体" pitchFamily="2" charset="-122"/>
                <a:ea typeface="黑体" pitchFamily="2" charset="-122"/>
              </a:rPr>
              <a:t>年代以后</a:t>
            </a:r>
            <a:r>
              <a:rPr kumimoji="0" lang="en-US" altLang="zh-CN" b="1" dirty="0">
                <a:solidFill>
                  <a:schemeClr val="tx1"/>
                </a:solidFill>
                <a:latin typeface="黑体" pitchFamily="2" charset="-122"/>
                <a:ea typeface="黑体" pitchFamily="2" charset="-122"/>
              </a:rPr>
              <a:t>,</a:t>
            </a:r>
            <a:r>
              <a:rPr kumimoji="0" lang="zh-CN" altLang="en-US" b="1" dirty="0">
                <a:solidFill>
                  <a:schemeClr val="tx1"/>
                </a:solidFill>
                <a:latin typeface="黑体" pitchFamily="2" charset="-122"/>
                <a:ea typeface="黑体" pitchFamily="2" charset="-122"/>
              </a:rPr>
              <a:t>广泛采用</a:t>
            </a:r>
            <a:r>
              <a:rPr kumimoji="0" lang="zh-CN" altLang="en-US" b="1" dirty="0">
                <a:solidFill>
                  <a:srgbClr val="FF0000"/>
                </a:solidFill>
                <a:latin typeface="黑体" pitchFamily="2" charset="-122"/>
                <a:ea typeface="黑体" pitchFamily="2" charset="-122"/>
              </a:rPr>
              <a:t>多级反馈队列调度算法</a:t>
            </a:r>
          </a:p>
        </p:txBody>
      </p:sp>
      <p:sp>
        <p:nvSpPr>
          <p:cNvPr id="19" name="矩形 18"/>
          <p:cNvSpPr/>
          <p:nvPr/>
        </p:nvSpPr>
        <p:spPr>
          <a:xfrm>
            <a:off x="11759" y="29489"/>
            <a:ext cx="7800601"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713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5C8845FD-2655-4F6F-910C-7E4C41163EC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进程调度的任务、机制</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6"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11759" y="3504918"/>
            <a:ext cx="2904057" cy="644162"/>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进程调度方式</a:t>
            </a:r>
          </a:p>
        </p:txBody>
      </p:sp>
      <p:sp>
        <p:nvSpPr>
          <p:cNvPr id="7"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11759" y="414908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进程调度算法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grpSp>
        <p:nvGrpSpPr>
          <p:cNvPr id="10" name="组合 9">
            <a:extLst>
              <a:ext uri="{FF2B5EF4-FFF2-40B4-BE49-F238E27FC236}">
                <a16:creationId xmlns="" xmlns:a16="http://schemas.microsoft.com/office/drawing/2014/main" id="{A84F19A9-B4EF-4341-A0B4-AC0317AF6C67}"/>
              </a:ext>
            </a:extLst>
          </p:cNvPr>
          <p:cNvGrpSpPr/>
          <p:nvPr/>
        </p:nvGrpSpPr>
        <p:grpSpPr>
          <a:xfrm>
            <a:off x="2992693" y="878200"/>
            <a:ext cx="6085995" cy="504056"/>
            <a:chOff x="2992693" y="878200"/>
            <a:chExt cx="6085995" cy="504056"/>
          </a:xfrm>
        </p:grpSpPr>
        <p:sp>
          <p:nvSpPr>
            <p:cNvPr id="14" name="剪去单角的矩形 3">
              <a:extLst>
                <a:ext uri="{FF2B5EF4-FFF2-40B4-BE49-F238E27FC236}">
                  <a16:creationId xmlns="" xmlns:a16="http://schemas.microsoft.com/office/drawing/2014/main" id="{37628E96-48AF-46BB-A92C-177A65575224}"/>
                </a:ext>
              </a:extLst>
            </p:cNvPr>
            <p:cNvSpPr/>
            <p:nvPr/>
          </p:nvSpPr>
          <p:spPr>
            <a:xfrm>
              <a:off x="2992693" y="878200"/>
              <a:ext cx="1507299"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轮转法</a:t>
              </a:r>
            </a:p>
          </p:txBody>
        </p:sp>
        <p:sp>
          <p:nvSpPr>
            <p:cNvPr id="15" name="剪去单角的矩形 4">
              <a:extLst>
                <a:ext uri="{FF2B5EF4-FFF2-40B4-BE49-F238E27FC236}">
                  <a16:creationId xmlns="" xmlns:a16="http://schemas.microsoft.com/office/drawing/2014/main" id="{691B4EDB-DB4B-496A-9879-73EAF005503C}"/>
                </a:ext>
              </a:extLst>
            </p:cNvPr>
            <p:cNvSpPr/>
            <p:nvPr/>
          </p:nvSpPr>
          <p:spPr>
            <a:xfrm>
              <a:off x="4499992"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6" name="剪去单角的矩形 4">
              <a:extLst>
                <a:ext uri="{FF2B5EF4-FFF2-40B4-BE49-F238E27FC236}">
                  <a16:creationId xmlns="" xmlns:a16="http://schemas.microsoft.com/office/drawing/2014/main" id="{F26060A6-6214-4D50-9EE4-C959D1D8839D}"/>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多队列</a:t>
              </a:r>
            </a:p>
          </p:txBody>
        </p:sp>
        <p:sp>
          <p:nvSpPr>
            <p:cNvPr id="18" name="剪去单角的矩形 4">
              <a:extLst>
                <a:ext uri="{FF2B5EF4-FFF2-40B4-BE49-F238E27FC236}">
                  <a16:creationId xmlns="" xmlns:a16="http://schemas.microsoft.com/office/drawing/2014/main" id="{C3D80D8C-00C4-4AC4-8313-1079CA951BC2}"/>
                </a:ext>
              </a:extLst>
            </p:cNvPr>
            <p:cNvSpPr/>
            <p:nvPr/>
          </p:nvSpPr>
          <p:spPr>
            <a:xfrm>
              <a:off x="7327987" y="878200"/>
              <a:ext cx="1750701"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多级反馈队列</a:t>
              </a:r>
            </a:p>
          </p:txBody>
        </p:sp>
      </p:grpSp>
      <p:sp>
        <p:nvSpPr>
          <p:cNvPr id="20" name="Rectangle 4">
            <a:extLst>
              <a:ext uri="{FF2B5EF4-FFF2-40B4-BE49-F238E27FC236}">
                <a16:creationId xmlns="" xmlns:a16="http://schemas.microsoft.com/office/drawing/2014/main" id="{8EC153DF-B574-4B72-A5EA-7D2360D20527}"/>
              </a:ext>
            </a:extLst>
          </p:cNvPr>
          <p:cNvSpPr>
            <a:spLocks noChangeArrowheads="1"/>
          </p:cNvSpPr>
          <p:nvPr/>
        </p:nvSpPr>
        <p:spPr bwMode="auto">
          <a:xfrm>
            <a:off x="3059832" y="1623567"/>
            <a:ext cx="5760640" cy="361637"/>
          </a:xfrm>
          <a:prstGeom prst="rect">
            <a:avLst/>
          </a:prstGeom>
          <a:noFill/>
          <a:ln w="19050" algn="ctr">
            <a:noFill/>
            <a:miter lim="800000"/>
            <a:headEnd/>
            <a:tailEnd/>
          </a:ln>
        </p:spPr>
        <p:txBody>
          <a:bodyPr wrap="square">
            <a:spAutoFit/>
          </a:bodyPr>
          <a:lstStyle/>
          <a:p>
            <a:pPr marL="342900" indent="-342900" algn="l" latinLnBrk="1">
              <a:lnSpc>
                <a:spcPts val="2100"/>
              </a:lnSpc>
              <a:spcBef>
                <a:spcPct val="50000"/>
              </a:spcBef>
              <a:spcAft>
                <a:spcPct val="35000"/>
              </a:spcAft>
            </a:pPr>
            <a:r>
              <a:rPr kumimoji="0" lang="zh-CN" altLang="en-US" sz="2800" b="1" dirty="0" smtClean="0">
                <a:solidFill>
                  <a:srgbClr val="FFC000"/>
                </a:solidFill>
                <a:latin typeface="黑体" pitchFamily="2" charset="-122"/>
                <a:ea typeface="黑体" pitchFamily="2" charset="-122"/>
              </a:rPr>
              <a:t>轮转</a:t>
            </a:r>
            <a:r>
              <a:rPr kumimoji="0" lang="zh-CN" altLang="en-US" sz="2800" b="1" dirty="0">
                <a:solidFill>
                  <a:srgbClr val="FFC000"/>
                </a:solidFill>
                <a:latin typeface="黑体" pitchFamily="2" charset="-122"/>
                <a:ea typeface="黑体" pitchFamily="2" charset="-122"/>
              </a:rPr>
              <a:t>法的基本原理</a:t>
            </a:r>
            <a:endParaRPr kumimoji="0" lang="en-US" altLang="zh-CN" sz="2800" b="1" dirty="0">
              <a:solidFill>
                <a:srgbClr val="FFC000"/>
              </a:solidFill>
              <a:latin typeface="黑体" pitchFamily="2" charset="-122"/>
              <a:ea typeface="黑体" pitchFamily="2" charset="-122"/>
            </a:endParaRPr>
          </a:p>
        </p:txBody>
      </p:sp>
      <p:pic>
        <p:nvPicPr>
          <p:cNvPr id="21" name="Picture 1">
            <a:extLst>
              <a:ext uri="{FF2B5EF4-FFF2-40B4-BE49-F238E27FC236}">
                <a16:creationId xmlns="" xmlns:a16="http://schemas.microsoft.com/office/drawing/2014/main" id="{FA209859-BC4C-4CE3-AF43-30D6219F3D2A}"/>
              </a:ext>
            </a:extLst>
          </p:cNvPr>
          <p:cNvPicPr>
            <a:picLocks noChangeAspect="1" noChangeArrowheads="1"/>
          </p:cNvPicPr>
          <p:nvPr/>
        </p:nvPicPr>
        <p:blipFill>
          <a:blip r:embed="rId2"/>
          <a:srcRect/>
          <a:stretch>
            <a:fillRect/>
          </a:stretch>
        </p:blipFill>
        <p:spPr bwMode="auto">
          <a:xfrm>
            <a:off x="3037847" y="2250061"/>
            <a:ext cx="6056687" cy="3646397"/>
          </a:xfrm>
          <a:prstGeom prst="rect">
            <a:avLst/>
          </a:prstGeom>
          <a:noFill/>
          <a:ln w="9525">
            <a:noFill/>
            <a:miter lim="800000"/>
            <a:headEnd/>
            <a:tailEnd/>
          </a:ln>
          <a:effectLst/>
        </p:spPr>
      </p:pic>
      <p:sp>
        <p:nvSpPr>
          <p:cNvPr id="19" name="矩形 18"/>
          <p:cNvSpPr/>
          <p:nvPr/>
        </p:nvSpPr>
        <p:spPr>
          <a:xfrm>
            <a:off x="11759" y="29489"/>
            <a:ext cx="7800601"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26810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5C8845FD-2655-4F6F-910C-7E4C41163EC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进程调度的任务、机制</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6"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11759" y="3504918"/>
            <a:ext cx="2904057" cy="644162"/>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进程调度方式</a:t>
            </a:r>
          </a:p>
        </p:txBody>
      </p:sp>
      <p:sp>
        <p:nvSpPr>
          <p:cNvPr id="7"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11759" y="414908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进程调度算法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grpSp>
        <p:nvGrpSpPr>
          <p:cNvPr id="10" name="组合 9">
            <a:extLst>
              <a:ext uri="{FF2B5EF4-FFF2-40B4-BE49-F238E27FC236}">
                <a16:creationId xmlns="" xmlns:a16="http://schemas.microsoft.com/office/drawing/2014/main" id="{A84F19A9-B4EF-4341-A0B4-AC0317AF6C67}"/>
              </a:ext>
            </a:extLst>
          </p:cNvPr>
          <p:cNvGrpSpPr/>
          <p:nvPr/>
        </p:nvGrpSpPr>
        <p:grpSpPr>
          <a:xfrm>
            <a:off x="2992693" y="878200"/>
            <a:ext cx="6085995" cy="504056"/>
            <a:chOff x="2992693" y="878200"/>
            <a:chExt cx="6085995" cy="504056"/>
          </a:xfrm>
        </p:grpSpPr>
        <p:sp>
          <p:nvSpPr>
            <p:cNvPr id="14" name="剪去单角的矩形 3">
              <a:extLst>
                <a:ext uri="{FF2B5EF4-FFF2-40B4-BE49-F238E27FC236}">
                  <a16:creationId xmlns="" xmlns:a16="http://schemas.microsoft.com/office/drawing/2014/main" id="{37628E96-48AF-46BB-A92C-177A65575224}"/>
                </a:ext>
              </a:extLst>
            </p:cNvPr>
            <p:cNvSpPr/>
            <p:nvPr/>
          </p:nvSpPr>
          <p:spPr>
            <a:xfrm>
              <a:off x="2992693" y="878200"/>
              <a:ext cx="1507299"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轮转法</a:t>
              </a:r>
            </a:p>
          </p:txBody>
        </p:sp>
        <p:sp>
          <p:nvSpPr>
            <p:cNvPr id="15" name="剪去单角的矩形 4">
              <a:extLst>
                <a:ext uri="{FF2B5EF4-FFF2-40B4-BE49-F238E27FC236}">
                  <a16:creationId xmlns="" xmlns:a16="http://schemas.microsoft.com/office/drawing/2014/main" id="{691B4EDB-DB4B-496A-9879-73EAF005503C}"/>
                </a:ext>
              </a:extLst>
            </p:cNvPr>
            <p:cNvSpPr/>
            <p:nvPr/>
          </p:nvSpPr>
          <p:spPr>
            <a:xfrm>
              <a:off x="4499992"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6" name="剪去单角的矩形 4">
              <a:extLst>
                <a:ext uri="{FF2B5EF4-FFF2-40B4-BE49-F238E27FC236}">
                  <a16:creationId xmlns="" xmlns:a16="http://schemas.microsoft.com/office/drawing/2014/main" id="{F26060A6-6214-4D50-9EE4-C959D1D8839D}"/>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多队列</a:t>
              </a:r>
            </a:p>
          </p:txBody>
        </p:sp>
        <p:sp>
          <p:nvSpPr>
            <p:cNvPr id="18" name="剪去单角的矩形 4">
              <a:extLst>
                <a:ext uri="{FF2B5EF4-FFF2-40B4-BE49-F238E27FC236}">
                  <a16:creationId xmlns="" xmlns:a16="http://schemas.microsoft.com/office/drawing/2014/main" id="{C3D80D8C-00C4-4AC4-8313-1079CA951BC2}"/>
                </a:ext>
              </a:extLst>
            </p:cNvPr>
            <p:cNvSpPr/>
            <p:nvPr/>
          </p:nvSpPr>
          <p:spPr>
            <a:xfrm>
              <a:off x="7327987" y="878200"/>
              <a:ext cx="1750701"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多级反馈队列</a:t>
              </a:r>
            </a:p>
          </p:txBody>
        </p:sp>
      </p:grpSp>
      <p:sp>
        <p:nvSpPr>
          <p:cNvPr id="19" name="Rectangle 4">
            <a:extLst>
              <a:ext uri="{FF2B5EF4-FFF2-40B4-BE49-F238E27FC236}">
                <a16:creationId xmlns="" xmlns:a16="http://schemas.microsoft.com/office/drawing/2014/main" id="{6A37C765-D9B9-4B71-BE69-EB3696CCE9C9}"/>
              </a:ext>
            </a:extLst>
          </p:cNvPr>
          <p:cNvSpPr>
            <a:spLocks noChangeArrowheads="1"/>
          </p:cNvSpPr>
          <p:nvPr/>
        </p:nvSpPr>
        <p:spPr bwMode="auto">
          <a:xfrm>
            <a:off x="3131840" y="1620160"/>
            <a:ext cx="5256584" cy="361637"/>
          </a:xfrm>
          <a:prstGeom prst="rect">
            <a:avLst/>
          </a:prstGeom>
          <a:noFill/>
          <a:ln w="19050" algn="ctr">
            <a:noFill/>
            <a:miter lim="800000"/>
            <a:headEnd/>
            <a:tailEnd/>
          </a:ln>
        </p:spPr>
        <p:txBody>
          <a:bodyPr wrap="square">
            <a:spAutoFit/>
          </a:bodyPr>
          <a:lstStyle/>
          <a:p>
            <a:pPr marL="342900" indent="-342900" algn="l" latinLnBrk="1">
              <a:lnSpc>
                <a:spcPts val="2100"/>
              </a:lnSpc>
              <a:spcBef>
                <a:spcPct val="50000"/>
              </a:spcBef>
              <a:spcAft>
                <a:spcPct val="35000"/>
              </a:spcAft>
            </a:pPr>
            <a:r>
              <a:rPr kumimoji="0" lang="en-US" altLang="zh-CN" sz="2800" b="1" dirty="0">
                <a:solidFill>
                  <a:srgbClr val="FFC000"/>
                </a:solidFill>
                <a:latin typeface="黑体" pitchFamily="2" charset="-122"/>
                <a:ea typeface="黑体" pitchFamily="2" charset="-122"/>
              </a:rPr>
              <a:t>2</a:t>
            </a:r>
            <a:r>
              <a:rPr kumimoji="0" lang="zh-CN" altLang="en-US" sz="2800" b="1" dirty="0">
                <a:solidFill>
                  <a:srgbClr val="FFC000"/>
                </a:solidFill>
                <a:latin typeface="黑体" pitchFamily="2" charset="-122"/>
                <a:ea typeface="黑体" pitchFamily="2" charset="-122"/>
              </a:rPr>
              <a:t>．进程切换时机</a:t>
            </a:r>
            <a:endParaRPr kumimoji="0" lang="en-US" altLang="zh-CN" sz="2800" b="1" dirty="0">
              <a:solidFill>
                <a:srgbClr val="FFC000"/>
              </a:solidFill>
              <a:latin typeface="黑体" pitchFamily="2" charset="-122"/>
              <a:ea typeface="黑体" pitchFamily="2" charset="-122"/>
            </a:endParaRPr>
          </a:p>
        </p:txBody>
      </p:sp>
      <p:sp>
        <p:nvSpPr>
          <p:cNvPr id="20" name="Rectangle 4">
            <a:extLst>
              <a:ext uri="{FF2B5EF4-FFF2-40B4-BE49-F238E27FC236}">
                <a16:creationId xmlns="" xmlns:a16="http://schemas.microsoft.com/office/drawing/2014/main" id="{A2DCFBB0-EA9C-4D38-87F8-6871525BC486}"/>
              </a:ext>
            </a:extLst>
          </p:cNvPr>
          <p:cNvSpPr>
            <a:spLocks noChangeArrowheads="1"/>
          </p:cNvSpPr>
          <p:nvPr/>
        </p:nvSpPr>
        <p:spPr bwMode="auto">
          <a:xfrm>
            <a:off x="3131840" y="2571744"/>
            <a:ext cx="5760640" cy="1667764"/>
          </a:xfrm>
          <a:prstGeom prst="rect">
            <a:avLst/>
          </a:prstGeom>
          <a:noFill/>
          <a:ln w="19050" algn="ctr">
            <a:noFill/>
            <a:miter lim="800000"/>
            <a:headEnd/>
            <a:tailEnd/>
          </a:ln>
        </p:spPr>
        <p:txBody>
          <a:bodyPr wrap="square">
            <a:spAutoFit/>
          </a:bodyPr>
          <a:lstStyle/>
          <a:p>
            <a:pPr marL="457200" indent="-457200" algn="l" latinLnBrk="1">
              <a:lnSpc>
                <a:spcPct val="150000"/>
              </a:lnSpc>
              <a:buFont typeface="Wingdings" pitchFamily="2" charset="2"/>
              <a:buChar char="l"/>
            </a:pPr>
            <a:r>
              <a:rPr kumimoji="0" lang="zh-CN" altLang="en-US" b="1" dirty="0">
                <a:solidFill>
                  <a:schemeClr val="tx1"/>
                </a:solidFill>
                <a:latin typeface="黑体" pitchFamily="2" charset="-122"/>
                <a:ea typeface="黑体" pitchFamily="2" charset="-122"/>
              </a:rPr>
              <a:t>时间片未用完，正在运行的进程已完成</a:t>
            </a:r>
            <a:endParaRPr kumimoji="0" lang="en-US" altLang="zh-CN" b="1" dirty="0">
              <a:solidFill>
                <a:schemeClr val="tx1"/>
              </a:solidFill>
              <a:latin typeface="黑体" pitchFamily="2" charset="-122"/>
              <a:ea typeface="黑体" pitchFamily="2" charset="-122"/>
            </a:endParaRPr>
          </a:p>
          <a:p>
            <a:pPr marL="457200" indent="-457200" algn="l" latinLnBrk="1">
              <a:lnSpc>
                <a:spcPct val="150000"/>
              </a:lnSpc>
              <a:buFont typeface="Wingdings" pitchFamily="2" charset="2"/>
              <a:buChar char="l"/>
            </a:pPr>
            <a:r>
              <a:rPr kumimoji="0" lang="zh-CN" altLang="en-US" b="1" dirty="0">
                <a:solidFill>
                  <a:schemeClr val="tx1"/>
                </a:solidFill>
                <a:latin typeface="黑体" pitchFamily="2" charset="-122"/>
                <a:ea typeface="黑体" pitchFamily="2" charset="-122"/>
              </a:rPr>
              <a:t>时间片用完</a:t>
            </a:r>
            <a:endParaRPr kumimoji="0" lang="en-US" altLang="zh-CN" b="1" dirty="0">
              <a:solidFill>
                <a:schemeClr val="tx1"/>
              </a:solidFill>
              <a:latin typeface="黑体" pitchFamily="2" charset="-122"/>
              <a:ea typeface="黑体" pitchFamily="2" charset="-122"/>
            </a:endParaRPr>
          </a:p>
        </p:txBody>
      </p:sp>
      <p:sp>
        <p:nvSpPr>
          <p:cNvPr id="21" name="矩形 20"/>
          <p:cNvSpPr/>
          <p:nvPr/>
        </p:nvSpPr>
        <p:spPr>
          <a:xfrm>
            <a:off x="11759" y="29489"/>
            <a:ext cx="7800601"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307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5C8845FD-2655-4F6F-910C-7E4C41163EC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进程调度的任务、机制</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6"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11759" y="3504918"/>
            <a:ext cx="2904057" cy="644162"/>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进程调度方式</a:t>
            </a:r>
          </a:p>
        </p:txBody>
      </p:sp>
      <p:sp>
        <p:nvSpPr>
          <p:cNvPr id="7"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11759" y="414908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进程调度算法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grpSp>
        <p:nvGrpSpPr>
          <p:cNvPr id="10" name="组合 9">
            <a:extLst>
              <a:ext uri="{FF2B5EF4-FFF2-40B4-BE49-F238E27FC236}">
                <a16:creationId xmlns="" xmlns:a16="http://schemas.microsoft.com/office/drawing/2014/main" id="{A84F19A9-B4EF-4341-A0B4-AC0317AF6C67}"/>
              </a:ext>
            </a:extLst>
          </p:cNvPr>
          <p:cNvGrpSpPr/>
          <p:nvPr/>
        </p:nvGrpSpPr>
        <p:grpSpPr>
          <a:xfrm>
            <a:off x="2992693" y="878200"/>
            <a:ext cx="6085995" cy="504056"/>
            <a:chOff x="2992693" y="878200"/>
            <a:chExt cx="6085995" cy="504056"/>
          </a:xfrm>
        </p:grpSpPr>
        <p:sp>
          <p:nvSpPr>
            <p:cNvPr id="14" name="剪去单角的矩形 3">
              <a:extLst>
                <a:ext uri="{FF2B5EF4-FFF2-40B4-BE49-F238E27FC236}">
                  <a16:creationId xmlns="" xmlns:a16="http://schemas.microsoft.com/office/drawing/2014/main" id="{37628E96-48AF-46BB-A92C-177A65575224}"/>
                </a:ext>
              </a:extLst>
            </p:cNvPr>
            <p:cNvSpPr/>
            <p:nvPr/>
          </p:nvSpPr>
          <p:spPr>
            <a:xfrm>
              <a:off x="2992693" y="878200"/>
              <a:ext cx="1507299"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轮转法</a:t>
              </a:r>
            </a:p>
          </p:txBody>
        </p:sp>
        <p:sp>
          <p:nvSpPr>
            <p:cNvPr id="15" name="剪去单角的矩形 4">
              <a:extLst>
                <a:ext uri="{FF2B5EF4-FFF2-40B4-BE49-F238E27FC236}">
                  <a16:creationId xmlns="" xmlns:a16="http://schemas.microsoft.com/office/drawing/2014/main" id="{691B4EDB-DB4B-496A-9879-73EAF005503C}"/>
                </a:ext>
              </a:extLst>
            </p:cNvPr>
            <p:cNvSpPr/>
            <p:nvPr/>
          </p:nvSpPr>
          <p:spPr>
            <a:xfrm>
              <a:off x="4499992"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6" name="剪去单角的矩形 4">
              <a:extLst>
                <a:ext uri="{FF2B5EF4-FFF2-40B4-BE49-F238E27FC236}">
                  <a16:creationId xmlns="" xmlns:a16="http://schemas.microsoft.com/office/drawing/2014/main" id="{F26060A6-6214-4D50-9EE4-C959D1D8839D}"/>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多队列</a:t>
              </a:r>
            </a:p>
          </p:txBody>
        </p:sp>
        <p:sp>
          <p:nvSpPr>
            <p:cNvPr id="18" name="剪去单角的矩形 4">
              <a:extLst>
                <a:ext uri="{FF2B5EF4-FFF2-40B4-BE49-F238E27FC236}">
                  <a16:creationId xmlns="" xmlns:a16="http://schemas.microsoft.com/office/drawing/2014/main" id="{C3D80D8C-00C4-4AC4-8313-1079CA951BC2}"/>
                </a:ext>
              </a:extLst>
            </p:cNvPr>
            <p:cNvSpPr/>
            <p:nvPr/>
          </p:nvSpPr>
          <p:spPr>
            <a:xfrm>
              <a:off x="7327987" y="878200"/>
              <a:ext cx="1750701"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多级反馈队列</a:t>
              </a:r>
            </a:p>
          </p:txBody>
        </p:sp>
      </p:grpSp>
      <p:sp>
        <p:nvSpPr>
          <p:cNvPr id="13" name="Rectangle 4">
            <a:extLst>
              <a:ext uri="{FF2B5EF4-FFF2-40B4-BE49-F238E27FC236}">
                <a16:creationId xmlns="" xmlns:a16="http://schemas.microsoft.com/office/drawing/2014/main" id="{6AF0895C-A241-4933-9265-6F72A479824F}"/>
              </a:ext>
            </a:extLst>
          </p:cNvPr>
          <p:cNvSpPr>
            <a:spLocks noChangeArrowheads="1"/>
          </p:cNvSpPr>
          <p:nvPr/>
        </p:nvSpPr>
        <p:spPr bwMode="auto">
          <a:xfrm>
            <a:off x="3131840" y="1617762"/>
            <a:ext cx="5040560" cy="361637"/>
          </a:xfrm>
          <a:prstGeom prst="rect">
            <a:avLst/>
          </a:prstGeom>
          <a:noFill/>
          <a:ln w="19050" algn="ctr">
            <a:noFill/>
            <a:miter lim="800000"/>
            <a:headEnd/>
            <a:tailEnd/>
          </a:ln>
        </p:spPr>
        <p:txBody>
          <a:bodyPr wrap="square">
            <a:spAutoFit/>
          </a:bodyPr>
          <a:lstStyle/>
          <a:p>
            <a:pPr marL="342900" indent="-342900" algn="l" latinLnBrk="1">
              <a:lnSpc>
                <a:spcPts val="2100"/>
              </a:lnSpc>
              <a:spcBef>
                <a:spcPct val="50000"/>
              </a:spcBef>
              <a:spcAft>
                <a:spcPct val="35000"/>
              </a:spcAft>
            </a:pPr>
            <a:r>
              <a:rPr kumimoji="0" lang="en-US" altLang="zh-CN" sz="2800" b="1" dirty="0">
                <a:solidFill>
                  <a:srgbClr val="FFC000"/>
                </a:solidFill>
                <a:latin typeface="黑体" pitchFamily="2" charset="-122"/>
                <a:ea typeface="黑体" pitchFamily="2" charset="-122"/>
              </a:rPr>
              <a:t>3</a:t>
            </a:r>
            <a:r>
              <a:rPr kumimoji="0" lang="zh-CN" altLang="en-US" sz="2800" b="1" dirty="0">
                <a:solidFill>
                  <a:srgbClr val="FFC000"/>
                </a:solidFill>
                <a:latin typeface="黑体" pitchFamily="2" charset="-122"/>
                <a:ea typeface="黑体" pitchFamily="2" charset="-122"/>
              </a:rPr>
              <a:t>．时间片大小的确定</a:t>
            </a:r>
            <a:endParaRPr kumimoji="0" lang="en-US" altLang="zh-CN" sz="2800" b="1" dirty="0">
              <a:solidFill>
                <a:srgbClr val="FFC000"/>
              </a:solidFill>
              <a:latin typeface="黑体" pitchFamily="2" charset="-122"/>
              <a:ea typeface="黑体" pitchFamily="2" charset="-122"/>
            </a:endParaRPr>
          </a:p>
        </p:txBody>
      </p:sp>
      <p:sp>
        <p:nvSpPr>
          <p:cNvPr id="19" name="Rectangle 5">
            <a:extLst>
              <a:ext uri="{FF2B5EF4-FFF2-40B4-BE49-F238E27FC236}">
                <a16:creationId xmlns="" xmlns:a16="http://schemas.microsoft.com/office/drawing/2014/main" id="{23D63966-376D-4635-BA2D-7FDB54F44C8A}"/>
              </a:ext>
            </a:extLst>
          </p:cNvPr>
          <p:cNvSpPr>
            <a:spLocks noChangeArrowheads="1"/>
          </p:cNvSpPr>
          <p:nvPr/>
        </p:nvSpPr>
        <p:spPr bwMode="auto">
          <a:xfrm>
            <a:off x="3203526" y="2564904"/>
            <a:ext cx="5656638" cy="2790187"/>
          </a:xfrm>
          <a:prstGeom prst="rect">
            <a:avLst/>
          </a:prstGeom>
          <a:gradFill rotWithShape="1">
            <a:gsLst>
              <a:gs pos="0">
                <a:srgbClr val="B83D68">
                  <a:shade val="51000"/>
                  <a:satMod val="130000"/>
                </a:srgbClr>
              </a:gs>
              <a:gs pos="80000">
                <a:srgbClr val="B83D68">
                  <a:shade val="93000"/>
                  <a:satMod val="130000"/>
                </a:srgbClr>
              </a:gs>
              <a:gs pos="100000">
                <a:srgbClr val="B83D68">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p>
            <a:pPr marL="914400" marR="0" lvl="1" indent="-457200" algn="l" defTabSz="914400" eaLnBrk="1" fontAlgn="auto" latinLnBrk="1" hangingPunct="1">
              <a:lnSpc>
                <a:spcPct val="15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white"/>
                </a:solidFill>
                <a:effectLst/>
                <a:uLnTx/>
                <a:uFillTx/>
                <a:latin typeface="黑体" pitchFamily="2" charset="-122"/>
                <a:ea typeface="黑体" pitchFamily="2" charset="-122"/>
                <a:cs typeface="+mn-cs"/>
              </a:rPr>
              <a:t>1.</a:t>
            </a:r>
            <a:r>
              <a:rPr kumimoji="0" lang="zh-CN" altLang="en-US" sz="2000" b="0" i="0" u="none" strike="noStrike" kern="0" cap="none" spc="0" normalizeH="0" baseline="0" noProof="0" dirty="0">
                <a:ln>
                  <a:noFill/>
                </a:ln>
                <a:solidFill>
                  <a:prstClr val="white"/>
                </a:solidFill>
                <a:effectLst/>
                <a:uLnTx/>
                <a:uFillTx/>
                <a:latin typeface="黑体" pitchFamily="2" charset="-122"/>
                <a:ea typeface="黑体" pitchFamily="2" charset="-122"/>
                <a:cs typeface="+mn-cs"/>
              </a:rPr>
              <a:t>时间片</a:t>
            </a:r>
            <a:r>
              <a:rPr kumimoji="0" lang="en-US" altLang="zh-CN" sz="2000" b="0" i="0" u="none" strike="noStrike" kern="0" cap="none" spc="0" normalizeH="0" baseline="0" noProof="0" dirty="0">
                <a:ln>
                  <a:noFill/>
                </a:ln>
                <a:solidFill>
                  <a:prstClr val="white"/>
                </a:solidFill>
                <a:effectLst/>
                <a:uLnTx/>
                <a:uFillTx/>
                <a:latin typeface="黑体" pitchFamily="2" charset="-122"/>
                <a:ea typeface="黑体" pitchFamily="2" charset="-122"/>
                <a:cs typeface="+mn-cs"/>
              </a:rPr>
              <a:t>q</a:t>
            </a:r>
            <a:r>
              <a:rPr kumimoji="0" lang="zh-CN" altLang="en-US" sz="2000" b="0" i="0" u="none" strike="noStrike" kern="0" cap="none" spc="0" normalizeH="0" baseline="0" noProof="0" dirty="0">
                <a:ln>
                  <a:noFill/>
                </a:ln>
                <a:solidFill>
                  <a:prstClr val="white"/>
                </a:solidFill>
                <a:effectLst/>
                <a:uLnTx/>
                <a:uFillTx/>
                <a:latin typeface="黑体" pitchFamily="2" charset="-122"/>
                <a:ea typeface="黑体" pitchFamily="2" charset="-122"/>
                <a:cs typeface="+mn-cs"/>
              </a:rPr>
              <a:t>正比于响应时间，反比于就绪进程数目</a:t>
            </a:r>
          </a:p>
          <a:p>
            <a:pPr marL="914400" marR="0" lvl="1" indent="-457200" algn="l" defTabSz="914400" eaLnBrk="1" fontAlgn="auto" latinLnBrk="1" hangingPunct="1">
              <a:lnSpc>
                <a:spcPct val="15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white"/>
                </a:solidFill>
                <a:effectLst/>
                <a:uLnTx/>
                <a:uFillTx/>
                <a:latin typeface="黑体" pitchFamily="2" charset="-122"/>
                <a:ea typeface="黑体" pitchFamily="2" charset="-122"/>
                <a:cs typeface="+mn-cs"/>
              </a:rPr>
              <a:t>2.</a:t>
            </a:r>
            <a:r>
              <a:rPr kumimoji="0" lang="zh-CN" altLang="en-US" sz="2000" b="0" i="0" u="none" strike="noStrike" kern="0" cap="none" spc="0" normalizeH="0" baseline="0" noProof="0" dirty="0">
                <a:ln>
                  <a:noFill/>
                </a:ln>
                <a:solidFill>
                  <a:prstClr val="white"/>
                </a:solidFill>
                <a:effectLst/>
                <a:uLnTx/>
                <a:uFillTx/>
                <a:latin typeface="黑体" pitchFamily="2" charset="-122"/>
                <a:ea typeface="黑体" pitchFamily="2" charset="-122"/>
                <a:cs typeface="+mn-cs"/>
              </a:rPr>
              <a:t>计算机的处理能力。速度快，</a:t>
            </a:r>
            <a:r>
              <a:rPr kumimoji="0" lang="en-US" altLang="zh-CN" sz="2000" b="0" i="0" u="none" strike="noStrike" kern="0" cap="none" spc="0" normalizeH="0" baseline="0" noProof="0" dirty="0">
                <a:ln>
                  <a:noFill/>
                </a:ln>
                <a:solidFill>
                  <a:prstClr val="white"/>
                </a:solidFill>
                <a:effectLst/>
                <a:uLnTx/>
                <a:uFillTx/>
                <a:latin typeface="黑体" pitchFamily="2" charset="-122"/>
                <a:ea typeface="黑体" pitchFamily="2" charset="-122"/>
                <a:cs typeface="+mn-cs"/>
              </a:rPr>
              <a:t>q</a:t>
            </a:r>
            <a:r>
              <a:rPr kumimoji="0" lang="zh-CN" altLang="en-US" sz="2000" b="0" i="0" u="none" strike="noStrike" kern="0" cap="none" spc="0" normalizeH="0" baseline="0" noProof="0" dirty="0">
                <a:ln>
                  <a:noFill/>
                </a:ln>
                <a:solidFill>
                  <a:prstClr val="white"/>
                </a:solidFill>
                <a:effectLst/>
                <a:uLnTx/>
                <a:uFillTx/>
                <a:latin typeface="黑体" pitchFamily="2" charset="-122"/>
                <a:ea typeface="黑体" pitchFamily="2" charset="-122"/>
                <a:cs typeface="+mn-cs"/>
              </a:rPr>
              <a:t>可小些。通常</a:t>
            </a:r>
            <a:r>
              <a:rPr kumimoji="0" lang="en-US" altLang="zh-CN" sz="2000" b="0" i="0" u="none" strike="noStrike" kern="0" cap="none" spc="0" normalizeH="0" baseline="0" noProof="0" dirty="0">
                <a:ln>
                  <a:noFill/>
                </a:ln>
                <a:solidFill>
                  <a:prstClr val="white"/>
                </a:solidFill>
                <a:effectLst/>
                <a:uLnTx/>
                <a:uFillTx/>
                <a:latin typeface="黑体" pitchFamily="2" charset="-122"/>
                <a:ea typeface="黑体" pitchFamily="2" charset="-122"/>
                <a:cs typeface="+mn-cs"/>
              </a:rPr>
              <a:t>q</a:t>
            </a:r>
            <a:r>
              <a:rPr kumimoji="0" lang="zh-CN" altLang="en-US" sz="2000" b="0" i="0" u="none" strike="noStrike" kern="0" cap="none" spc="0" normalizeH="0" baseline="0" noProof="0" dirty="0">
                <a:ln>
                  <a:noFill/>
                </a:ln>
                <a:solidFill>
                  <a:prstClr val="white"/>
                </a:solidFill>
                <a:effectLst/>
                <a:uLnTx/>
                <a:uFillTx/>
                <a:latin typeface="黑体" pitchFamily="2" charset="-122"/>
                <a:ea typeface="黑体" pitchFamily="2" charset="-122"/>
                <a:cs typeface="+mn-cs"/>
              </a:rPr>
              <a:t>值是这样决定的：</a:t>
            </a:r>
          </a:p>
          <a:p>
            <a:pPr marL="1371600" marR="0" lvl="2" indent="-457200" algn="l" defTabSz="914400" eaLnBrk="1" fontAlgn="auto" latinLnBrk="1" hangingPunct="1">
              <a:lnSpc>
                <a:spcPct val="15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white"/>
                </a:solidFill>
                <a:effectLst/>
                <a:uLnTx/>
                <a:uFillTx/>
                <a:latin typeface="黑体" pitchFamily="2" charset="-122"/>
                <a:ea typeface="黑体" pitchFamily="2" charset="-122"/>
                <a:cs typeface="+mn-cs"/>
              </a:rPr>
              <a:t>q=T/</a:t>
            </a:r>
            <a:r>
              <a:rPr kumimoji="0" lang="en-US" altLang="zh-CN" sz="2000" b="0" i="0" u="none" strike="noStrike" kern="0" cap="none" spc="0" normalizeH="0" baseline="0" noProof="0" dirty="0" err="1">
                <a:ln>
                  <a:noFill/>
                </a:ln>
                <a:solidFill>
                  <a:prstClr val="white"/>
                </a:solidFill>
                <a:effectLst/>
                <a:uLnTx/>
                <a:uFillTx/>
                <a:latin typeface="黑体" pitchFamily="2" charset="-122"/>
                <a:ea typeface="黑体" pitchFamily="2" charset="-122"/>
                <a:cs typeface="+mn-cs"/>
              </a:rPr>
              <a:t>Nmax</a:t>
            </a:r>
            <a:r>
              <a:rPr kumimoji="0" lang="en-US" altLang="zh-CN" sz="2000" b="0" i="0" u="none" strike="noStrike" kern="0" cap="none" spc="0" normalizeH="0" baseline="0" noProof="0" dirty="0">
                <a:ln>
                  <a:noFill/>
                </a:ln>
                <a:solidFill>
                  <a:prstClr val="white"/>
                </a:solidFill>
                <a:effectLst/>
                <a:uLnTx/>
                <a:uFillTx/>
                <a:latin typeface="黑体" pitchFamily="2" charset="-122"/>
                <a:ea typeface="黑体" pitchFamily="2" charset="-122"/>
                <a:cs typeface="+mn-cs"/>
              </a:rPr>
              <a:t>   T-</a:t>
            </a:r>
            <a:r>
              <a:rPr kumimoji="0" lang="zh-CN" altLang="en-US" sz="2000" b="0" i="0" u="none" strike="noStrike" kern="0" cap="none" spc="0" normalizeH="0" baseline="0" noProof="0" dirty="0">
                <a:ln>
                  <a:noFill/>
                </a:ln>
                <a:solidFill>
                  <a:prstClr val="white"/>
                </a:solidFill>
                <a:effectLst/>
                <a:uLnTx/>
                <a:uFillTx/>
                <a:latin typeface="黑体" pitchFamily="2" charset="-122"/>
                <a:ea typeface="黑体" pitchFamily="2" charset="-122"/>
                <a:cs typeface="+mn-cs"/>
              </a:rPr>
              <a:t>响应时间上限 </a:t>
            </a:r>
            <a:r>
              <a:rPr kumimoji="0" lang="en-US" altLang="zh-CN" sz="2000" b="0" i="0" u="none" strike="noStrike" kern="0" cap="none" spc="0" normalizeH="0" baseline="0" noProof="0" dirty="0" err="1">
                <a:ln>
                  <a:noFill/>
                </a:ln>
                <a:solidFill>
                  <a:prstClr val="white"/>
                </a:solidFill>
                <a:effectLst/>
                <a:uLnTx/>
                <a:uFillTx/>
                <a:latin typeface="黑体" pitchFamily="2" charset="-122"/>
                <a:ea typeface="黑体" pitchFamily="2" charset="-122"/>
                <a:cs typeface="+mn-cs"/>
              </a:rPr>
              <a:t>Nmax</a:t>
            </a:r>
            <a:r>
              <a:rPr kumimoji="0" lang="en-US" altLang="zh-CN" sz="2000" b="0" i="0" u="none" strike="noStrike" kern="0" cap="none" spc="0" normalizeH="0" baseline="0" noProof="0" dirty="0">
                <a:ln>
                  <a:noFill/>
                </a:ln>
                <a:solidFill>
                  <a:prstClr val="white"/>
                </a:solidFill>
                <a:effectLst/>
                <a:uLnTx/>
                <a:uFillTx/>
                <a:latin typeface="黑体" pitchFamily="2" charset="-122"/>
                <a:ea typeface="黑体" pitchFamily="2" charset="-122"/>
                <a:cs typeface="+mn-cs"/>
              </a:rPr>
              <a:t>-</a:t>
            </a:r>
            <a:r>
              <a:rPr kumimoji="0" lang="zh-CN" altLang="zh-CN" sz="2000" b="0" i="0" u="none" strike="noStrike" kern="0" cap="none" spc="0" normalizeH="0" baseline="0" noProof="0" dirty="0">
                <a:ln>
                  <a:noFill/>
                </a:ln>
                <a:solidFill>
                  <a:prstClr val="white"/>
                </a:solidFill>
                <a:effectLst/>
                <a:uLnTx/>
                <a:uFillTx/>
                <a:latin typeface="黑体" pitchFamily="2" charset="-122"/>
                <a:ea typeface="黑体" pitchFamily="2" charset="-122"/>
                <a:cs typeface="+mn-cs"/>
              </a:rPr>
              <a:t>最大进程数</a:t>
            </a:r>
            <a:endParaRPr kumimoji="0" lang="zh-CN" altLang="en-US" sz="2000" b="0"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sp>
        <p:nvSpPr>
          <p:cNvPr id="20" name="矩形 19"/>
          <p:cNvSpPr/>
          <p:nvPr/>
        </p:nvSpPr>
        <p:spPr>
          <a:xfrm>
            <a:off x="11759" y="29489"/>
            <a:ext cx="7800601"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502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5C8845FD-2655-4F6F-910C-7E4C41163EC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进程调度的任务、机制</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6"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11759" y="3504918"/>
            <a:ext cx="2904057" cy="644162"/>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进程调度方式</a:t>
            </a:r>
          </a:p>
        </p:txBody>
      </p:sp>
      <p:sp>
        <p:nvSpPr>
          <p:cNvPr id="7"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11759" y="414908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进程调度算法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grpSp>
        <p:nvGrpSpPr>
          <p:cNvPr id="10" name="组合 9">
            <a:extLst>
              <a:ext uri="{FF2B5EF4-FFF2-40B4-BE49-F238E27FC236}">
                <a16:creationId xmlns="" xmlns:a16="http://schemas.microsoft.com/office/drawing/2014/main" id="{A84F19A9-B4EF-4341-A0B4-AC0317AF6C67}"/>
              </a:ext>
            </a:extLst>
          </p:cNvPr>
          <p:cNvGrpSpPr/>
          <p:nvPr/>
        </p:nvGrpSpPr>
        <p:grpSpPr>
          <a:xfrm>
            <a:off x="2992693" y="878200"/>
            <a:ext cx="6085995" cy="504056"/>
            <a:chOff x="2992693" y="878200"/>
            <a:chExt cx="6085995" cy="504056"/>
          </a:xfrm>
        </p:grpSpPr>
        <p:sp>
          <p:nvSpPr>
            <p:cNvPr id="14" name="剪去单角的矩形 3">
              <a:extLst>
                <a:ext uri="{FF2B5EF4-FFF2-40B4-BE49-F238E27FC236}">
                  <a16:creationId xmlns="" xmlns:a16="http://schemas.microsoft.com/office/drawing/2014/main" id="{37628E96-48AF-46BB-A92C-177A65575224}"/>
                </a:ext>
              </a:extLst>
            </p:cNvPr>
            <p:cNvSpPr/>
            <p:nvPr/>
          </p:nvSpPr>
          <p:spPr>
            <a:xfrm>
              <a:off x="2992693" y="878200"/>
              <a:ext cx="1507299"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轮转法</a:t>
              </a:r>
            </a:p>
          </p:txBody>
        </p:sp>
        <p:sp>
          <p:nvSpPr>
            <p:cNvPr id="15" name="剪去单角的矩形 4">
              <a:extLst>
                <a:ext uri="{FF2B5EF4-FFF2-40B4-BE49-F238E27FC236}">
                  <a16:creationId xmlns="" xmlns:a16="http://schemas.microsoft.com/office/drawing/2014/main" id="{691B4EDB-DB4B-496A-9879-73EAF005503C}"/>
                </a:ext>
              </a:extLst>
            </p:cNvPr>
            <p:cNvSpPr/>
            <p:nvPr/>
          </p:nvSpPr>
          <p:spPr>
            <a:xfrm>
              <a:off x="4499992"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6" name="剪去单角的矩形 4">
              <a:extLst>
                <a:ext uri="{FF2B5EF4-FFF2-40B4-BE49-F238E27FC236}">
                  <a16:creationId xmlns="" xmlns:a16="http://schemas.microsoft.com/office/drawing/2014/main" id="{F26060A6-6214-4D50-9EE4-C959D1D8839D}"/>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多队列</a:t>
              </a:r>
            </a:p>
          </p:txBody>
        </p:sp>
        <p:sp>
          <p:nvSpPr>
            <p:cNvPr id="18" name="剪去单角的矩形 4">
              <a:extLst>
                <a:ext uri="{FF2B5EF4-FFF2-40B4-BE49-F238E27FC236}">
                  <a16:creationId xmlns="" xmlns:a16="http://schemas.microsoft.com/office/drawing/2014/main" id="{C3D80D8C-00C4-4AC4-8313-1079CA951BC2}"/>
                </a:ext>
              </a:extLst>
            </p:cNvPr>
            <p:cNvSpPr/>
            <p:nvPr/>
          </p:nvSpPr>
          <p:spPr>
            <a:xfrm>
              <a:off x="7327987" y="878200"/>
              <a:ext cx="1750701"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多级反馈队列</a:t>
              </a:r>
            </a:p>
          </p:txBody>
        </p:sp>
      </p:grpSp>
      <p:pic>
        <p:nvPicPr>
          <p:cNvPr id="20" name="Picture 4">
            <a:extLst>
              <a:ext uri="{FF2B5EF4-FFF2-40B4-BE49-F238E27FC236}">
                <a16:creationId xmlns="" xmlns:a16="http://schemas.microsoft.com/office/drawing/2014/main" id="{9CC34D02-C331-4FF2-AACD-C33EFA7EF9DF}"/>
              </a:ext>
            </a:extLst>
          </p:cNvPr>
          <p:cNvPicPr>
            <a:picLocks noChangeAspect="1" noChangeArrowheads="1"/>
          </p:cNvPicPr>
          <p:nvPr/>
        </p:nvPicPr>
        <p:blipFill>
          <a:blip r:embed="rId2" cstate="print"/>
          <a:srcRect/>
          <a:stretch>
            <a:fillRect/>
          </a:stretch>
        </p:blipFill>
        <p:spPr bwMode="auto">
          <a:xfrm>
            <a:off x="3131839" y="1700808"/>
            <a:ext cx="5981217" cy="4936852"/>
          </a:xfrm>
          <a:prstGeom prst="rect">
            <a:avLst/>
          </a:prstGeom>
          <a:noFill/>
          <a:ln w="9525">
            <a:noFill/>
            <a:miter lim="800000"/>
            <a:headEnd/>
            <a:tailEnd/>
          </a:ln>
        </p:spPr>
      </p:pic>
      <p:sp>
        <p:nvSpPr>
          <p:cNvPr id="19" name="矩形 18"/>
          <p:cNvSpPr/>
          <p:nvPr/>
        </p:nvSpPr>
        <p:spPr>
          <a:xfrm>
            <a:off x="11759" y="29489"/>
            <a:ext cx="7800601"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89480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ext uri="{D42A27DB-BD31-4B8C-83A1-F6EECF244321}">
                <p14:modId xmlns:p14="http://schemas.microsoft.com/office/powerpoint/2010/main" val="2835560925"/>
              </p:ext>
            </p:extLst>
          </p:nvPr>
        </p:nvGraphicFramePr>
        <p:xfrm>
          <a:off x="110542" y="803308"/>
          <a:ext cx="2778497" cy="1562100"/>
        </p:xfrm>
        <a:graphic>
          <a:graphicData uri="http://schemas.openxmlformats.org/drawingml/2006/table">
            <a:tbl>
              <a:tblPr>
                <a:tableStyleId>{5C22544A-7EE6-4342-B048-85BDC9FD1C3A}</a:tableStyleId>
              </a:tblPr>
              <a:tblGrid>
                <a:gridCol w="299366">
                  <a:extLst>
                    <a:ext uri="{9D8B030D-6E8A-4147-A177-3AD203B41FA5}">
                      <a16:colId xmlns="" xmlns:a16="http://schemas.microsoft.com/office/drawing/2014/main" val="20000"/>
                    </a:ext>
                  </a:extLst>
                </a:gridCol>
                <a:gridCol w="2479131">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5" name="Rectangle 8"/>
          <p:cNvSpPr>
            <a:spLocks noChangeArrowheads="1"/>
          </p:cNvSpPr>
          <p:nvPr/>
        </p:nvSpPr>
        <p:spPr bwMode="auto">
          <a:xfrm>
            <a:off x="83767" y="2492896"/>
            <a:ext cx="2832049" cy="62346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高级调度</a:t>
            </a:r>
          </a:p>
        </p:txBody>
      </p:sp>
      <p:sp>
        <p:nvSpPr>
          <p:cNvPr id="6" name="Rectangle 8"/>
          <p:cNvSpPr>
            <a:spLocks noChangeArrowheads="1"/>
          </p:cNvSpPr>
          <p:nvPr/>
        </p:nvSpPr>
        <p:spPr bwMode="auto">
          <a:xfrm>
            <a:off x="83767" y="3116356"/>
            <a:ext cx="2832049" cy="644162"/>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低级调度</a:t>
            </a:r>
          </a:p>
        </p:txBody>
      </p:sp>
      <p:sp>
        <p:nvSpPr>
          <p:cNvPr id="7" name="Rectangle 7"/>
          <p:cNvSpPr>
            <a:spLocks noChangeArrowheads="1"/>
          </p:cNvSpPr>
          <p:nvPr/>
        </p:nvSpPr>
        <p:spPr bwMode="auto">
          <a:xfrm>
            <a:off x="83767" y="3760518"/>
            <a:ext cx="2832049"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中级调度</a:t>
            </a:r>
          </a:p>
        </p:txBody>
      </p:sp>
      <p:sp>
        <p:nvSpPr>
          <p:cNvPr id="8" name="Rectangle 4"/>
          <p:cNvSpPr>
            <a:spLocks noChangeArrowheads="1"/>
          </p:cNvSpPr>
          <p:nvPr/>
        </p:nvSpPr>
        <p:spPr bwMode="auto">
          <a:xfrm>
            <a:off x="3059832" y="808190"/>
            <a:ext cx="5976664" cy="2836834"/>
          </a:xfrm>
          <a:prstGeom prst="rect">
            <a:avLst/>
          </a:prstGeom>
          <a:solidFill>
            <a:srgbClr val="FFC000"/>
          </a:solidFill>
          <a:ln w="9525">
            <a:noFill/>
            <a:miter lim="800000"/>
            <a:headEnd/>
            <a:tailEnd/>
          </a:ln>
        </p:spPr>
        <p:txBody>
          <a:bodyPr/>
          <a:lstStyle/>
          <a:p>
            <a:pPr marL="457200" lvl="0" indent="-457200" algn="l" defTabSz="873125">
              <a:lnSpc>
                <a:spcPct val="150000"/>
              </a:lnSpc>
              <a:buFont typeface="+mj-lt"/>
              <a:buAutoNum type="arabicPeriod"/>
            </a:pPr>
            <a:r>
              <a:rPr lang="zh-CN" altLang="en-US" sz="20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 又称作业调度或长程调度，其调度对象是作业</a:t>
            </a:r>
            <a:endParaRPr lang="en-US" altLang="zh-CN" sz="20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a:p>
            <a:pPr marL="457200" lvl="0" indent="-457200" algn="l" defTabSz="873125">
              <a:lnSpc>
                <a:spcPct val="150000"/>
              </a:lnSpc>
              <a:buFont typeface="+mj-lt"/>
              <a:buAutoNum type="arabicPeriod"/>
            </a:pPr>
            <a:r>
              <a:rPr lang="zh-CN" altLang="en-US" sz="20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 其主要功能是根据某种算法，决定将外存上处于后备队列的哪几个作业调入主存，为他们创建进程，分配必要资源，</a:t>
            </a:r>
            <a:r>
              <a:rPr lang="zh-CN" altLang="en-US" sz="2000" b="1" dirty="0">
                <a:solidFill>
                  <a:srgbClr val="6600FF"/>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并肩他们放入就绪队列</a:t>
            </a:r>
            <a:endParaRPr lang="en-US" altLang="zh-CN" sz="2000" b="1" dirty="0">
              <a:solidFill>
                <a:srgbClr val="6600FF"/>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a:p>
            <a:pPr marL="457200" lvl="0" indent="-457200" algn="l" defTabSz="873125">
              <a:lnSpc>
                <a:spcPct val="150000"/>
              </a:lnSpc>
              <a:buFont typeface="+mj-lt"/>
              <a:buAutoNum type="arabicPeriod"/>
            </a:pPr>
            <a:r>
              <a:rPr lang="zh-CN" altLang="en-US" sz="20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 </a:t>
            </a:r>
            <a:r>
              <a:rPr kumimoji="0" lang="en-US" altLang="zh-CN" sz="2000" b="1" kern="0" dirty="0" err="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主要用于</a:t>
            </a:r>
            <a:r>
              <a:rPr kumimoji="0" lang="zh-CN" altLang="en-US" sz="2000" b="1" kern="0"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多道</a:t>
            </a:r>
            <a:r>
              <a:rPr kumimoji="0" lang="en-US" altLang="zh-CN" sz="2000" b="1" kern="0" dirty="0" err="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批处理系统</a:t>
            </a:r>
            <a:endParaRPr kumimoji="0" lang="en-US" altLang="zh-CN" sz="2000" b="1" kern="0"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65217" y="5308667"/>
            <a:ext cx="2386236" cy="1579688"/>
          </a:xfrm>
          <a:prstGeom prst="rect">
            <a:avLst/>
          </a:prstGeom>
        </p:spPr>
      </p:pic>
      <p:pic>
        <p:nvPicPr>
          <p:cNvPr id="3" name="图片 2"/>
          <p:cNvPicPr>
            <a:picLocks noChangeAspect="1"/>
          </p:cNvPicPr>
          <p:nvPr/>
        </p:nvPicPr>
        <p:blipFill>
          <a:blip r:embed="rId4">
            <a:extLst>
              <a:ext uri="{BEBA8EAE-BF5A-486C-A8C5-ECC9F3942E4B}">
                <a14:imgProps xmlns:a14="http://schemas.microsoft.com/office/drawing/2010/main">
                  <a14:imgLayer r:embed="rId5">
                    <a14:imgEffect>
                      <a14:backgroundRemoval t="10000" b="90000" l="0" r="100000"/>
                    </a14:imgEffect>
                  </a14:imgLayer>
                </a14:imgProps>
              </a:ext>
            </a:extLst>
          </a:blip>
          <a:stretch>
            <a:fillRect/>
          </a:stretch>
        </p:blipFill>
        <p:spPr>
          <a:xfrm>
            <a:off x="5868144" y="5557410"/>
            <a:ext cx="2821314" cy="1471990"/>
          </a:xfrm>
          <a:prstGeom prst="rect">
            <a:avLst/>
          </a:prstGeom>
        </p:spPr>
      </p:pic>
      <p:pic>
        <p:nvPicPr>
          <p:cNvPr id="4" name="图片 3"/>
          <p:cNvPicPr>
            <a:picLocks noChangeAspect="1"/>
          </p:cNvPicPr>
          <p:nvPr/>
        </p:nvPicPr>
        <p:blipFill>
          <a:blip r:embed="rId6">
            <a:extLst>
              <a:ext uri="{BEBA8EAE-BF5A-486C-A8C5-ECC9F3942E4B}">
                <a14:imgProps xmlns:a14="http://schemas.microsoft.com/office/drawing/2010/main">
                  <a14:imgLayer r:embed="rId7">
                    <a14:imgEffect>
                      <a14:backgroundRemoval t="2850" b="97668" l="10000" r="90000"/>
                    </a14:imgEffect>
                  </a14:imgLayer>
                </a14:imgProps>
              </a:ext>
            </a:extLst>
          </a:blip>
          <a:stretch>
            <a:fillRect/>
          </a:stretch>
        </p:blipFill>
        <p:spPr>
          <a:xfrm>
            <a:off x="3387090" y="3655420"/>
            <a:ext cx="2661074" cy="2054349"/>
          </a:xfrm>
          <a:prstGeom prst="rect">
            <a:avLst/>
          </a:prstGeom>
        </p:spPr>
      </p:pic>
      <p:cxnSp>
        <p:nvCxnSpPr>
          <p:cNvPr id="10" name="肘形连接符 9"/>
          <p:cNvCxnSpPr/>
          <p:nvPr/>
        </p:nvCxnSpPr>
        <p:spPr>
          <a:xfrm flipV="1">
            <a:off x="2195736" y="4682594"/>
            <a:ext cx="1584176" cy="1027175"/>
          </a:xfrm>
          <a:prstGeom prst="bentConnector3">
            <a:avLst>
              <a:gd name="adj1" fmla="val 1899"/>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endCxn id="3" idx="0"/>
          </p:cNvCxnSpPr>
          <p:nvPr/>
        </p:nvCxnSpPr>
        <p:spPr>
          <a:xfrm>
            <a:off x="5868144" y="4682594"/>
            <a:ext cx="1410657" cy="874816"/>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100698" y="4941168"/>
            <a:ext cx="800220" cy="461665"/>
          </a:xfrm>
          <a:prstGeom prst="rect">
            <a:avLst/>
          </a:prstGeom>
          <a:noFill/>
        </p:spPr>
        <p:txBody>
          <a:bodyPr wrap="none" rtlCol="0">
            <a:spAutoFit/>
          </a:bodyPr>
          <a:lstStyle/>
          <a:p>
            <a:r>
              <a:rPr lang="zh-CN" altLang="en-US" b="1" dirty="0" smtClean="0">
                <a:solidFill>
                  <a:schemeClr val="tx1"/>
                </a:solidFill>
                <a:latin typeface="华文楷体" panose="02010600040101010101" pitchFamily="2" charset="-122"/>
                <a:ea typeface="华文楷体" panose="02010600040101010101" pitchFamily="2" charset="-122"/>
              </a:rPr>
              <a:t>程序</a:t>
            </a:r>
            <a:endParaRPr lang="zh-CN" altLang="en-US" b="1" dirty="0">
              <a:solidFill>
                <a:schemeClr val="tx1"/>
              </a:solidFill>
              <a:latin typeface="华文楷体" panose="02010600040101010101" pitchFamily="2" charset="-122"/>
              <a:ea typeface="华文楷体" panose="02010600040101010101" pitchFamily="2" charset="-122"/>
            </a:endParaRPr>
          </a:p>
        </p:txBody>
      </p:sp>
      <p:sp>
        <p:nvSpPr>
          <p:cNvPr id="18" name="文本框 17"/>
          <p:cNvSpPr txBox="1"/>
          <p:nvPr/>
        </p:nvSpPr>
        <p:spPr>
          <a:xfrm>
            <a:off x="7340242" y="4847002"/>
            <a:ext cx="800220" cy="461665"/>
          </a:xfrm>
          <a:prstGeom prst="rect">
            <a:avLst/>
          </a:prstGeom>
          <a:noFill/>
        </p:spPr>
        <p:txBody>
          <a:bodyPr wrap="none" rtlCol="0">
            <a:spAutoFit/>
          </a:bodyPr>
          <a:lstStyle/>
          <a:p>
            <a:r>
              <a:rPr lang="zh-CN" altLang="en-US" b="1" dirty="0" smtClean="0">
                <a:solidFill>
                  <a:schemeClr val="tx1"/>
                </a:solidFill>
                <a:latin typeface="华文楷体" panose="02010600040101010101" pitchFamily="2" charset="-122"/>
                <a:ea typeface="华文楷体" panose="02010600040101010101" pitchFamily="2" charset="-122"/>
              </a:rPr>
              <a:t>进程</a:t>
            </a:r>
            <a:endParaRPr lang="zh-CN" altLang="en-US" b="1" dirty="0">
              <a:solidFill>
                <a:schemeClr val="tx1"/>
              </a:solidFill>
              <a:latin typeface="华文楷体" panose="02010600040101010101" pitchFamily="2" charset="-122"/>
              <a:ea typeface="华文楷体" panose="02010600040101010101" pitchFamily="2" charset="-122"/>
            </a:endParaRPr>
          </a:p>
        </p:txBody>
      </p:sp>
      <p:pic>
        <p:nvPicPr>
          <p:cNvPr id="16" name="图片 15"/>
          <p:cNvPicPr>
            <a:picLocks noChangeAspect="1"/>
          </p:cNvPicPr>
          <p:nvPr/>
        </p:nvPicPr>
        <p:blipFill>
          <a:blip r:embed="rId8">
            <a:extLst>
              <a:ext uri="{BEBA8EAE-BF5A-486C-A8C5-ECC9F3942E4B}">
                <a14:imgProps xmlns:a14="http://schemas.microsoft.com/office/drawing/2010/main">
                  <a14:imgLayer r:embed="rId9">
                    <a14:imgEffect>
                      <a14:backgroundRemoval t="0" b="90000" l="10000" r="90000">
                        <a14:foregroundMark x1="33556" y1="47879" x2="33556" y2="47879"/>
                        <a14:foregroundMark x1="27556" y1="40000" x2="38444" y2="51212"/>
                        <a14:foregroundMark x1="36889" y1="40909" x2="44222" y2="39091"/>
                        <a14:foregroundMark x1="26000" y1="42121" x2="23556" y2="55152"/>
                        <a14:foregroundMark x1="22000" y1="49697" x2="19556" y2="59091"/>
                        <a14:foregroundMark x1="55111" y1="49091" x2="52000" y2="64848"/>
                        <a14:foregroundMark x1="62667" y1="19091" x2="58222" y2="38485"/>
                      </a14:backgroundRemoval>
                    </a14:imgEffect>
                  </a14:imgLayer>
                </a14:imgProps>
              </a:ext>
            </a:extLst>
          </a:blip>
          <a:stretch>
            <a:fillRect/>
          </a:stretch>
        </p:blipFill>
        <p:spPr>
          <a:xfrm>
            <a:off x="3733330" y="5233432"/>
            <a:ext cx="2286343" cy="1145442"/>
          </a:xfrm>
          <a:prstGeom prst="rect">
            <a:avLst/>
          </a:prstGeom>
        </p:spPr>
      </p:pic>
      <p:sp>
        <p:nvSpPr>
          <p:cNvPr id="19" name="文本框 18"/>
          <p:cNvSpPr txBox="1"/>
          <p:nvPr/>
        </p:nvSpPr>
        <p:spPr>
          <a:xfrm>
            <a:off x="4067944" y="6069712"/>
            <a:ext cx="1415772" cy="830997"/>
          </a:xfrm>
          <a:prstGeom prst="rect">
            <a:avLst/>
          </a:prstGeom>
          <a:noFill/>
        </p:spPr>
        <p:txBody>
          <a:bodyPr wrap="none" rtlCol="0">
            <a:spAutoFit/>
          </a:bodyPr>
          <a:lstStyle/>
          <a:p>
            <a:r>
              <a:rPr lang="zh-CN" altLang="en-US" b="1" dirty="0" smtClean="0">
                <a:solidFill>
                  <a:srgbClr val="FF0000"/>
                </a:solidFill>
                <a:latin typeface="华文楷体" panose="02010600040101010101" pitchFamily="2" charset="-122"/>
                <a:ea typeface="华文楷体" panose="02010600040101010101" pitchFamily="2" charset="-122"/>
              </a:rPr>
              <a:t>我让谁进</a:t>
            </a:r>
            <a:endParaRPr lang="en-US" altLang="zh-CN" b="1" dirty="0" smtClean="0">
              <a:solidFill>
                <a:srgbClr val="FF0000"/>
              </a:solidFill>
              <a:latin typeface="华文楷体" panose="02010600040101010101" pitchFamily="2" charset="-122"/>
              <a:ea typeface="华文楷体" panose="02010600040101010101" pitchFamily="2" charset="-122"/>
            </a:endParaRPr>
          </a:p>
          <a:p>
            <a:r>
              <a:rPr lang="zh-CN" altLang="en-US" b="1" dirty="0" smtClean="0">
                <a:solidFill>
                  <a:srgbClr val="FF0000"/>
                </a:solidFill>
                <a:latin typeface="华文楷体" panose="02010600040101010101" pitchFamily="2" charset="-122"/>
                <a:ea typeface="华文楷体" panose="02010600040101010101" pitchFamily="2" charset="-122"/>
              </a:rPr>
              <a:t>才可以！</a:t>
            </a:r>
            <a:endParaRPr lang="zh-CN" altLang="en-US" b="1" dirty="0">
              <a:solidFill>
                <a:srgbClr val="FF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7114538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5C8845FD-2655-4F6F-910C-7E4C41163EC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进程调度的任务、机制</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6"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11759" y="3504918"/>
            <a:ext cx="2904057" cy="644162"/>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进程调度方式</a:t>
            </a:r>
          </a:p>
        </p:txBody>
      </p:sp>
      <p:sp>
        <p:nvSpPr>
          <p:cNvPr id="7"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11759" y="414908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进程调度算法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grpSp>
        <p:nvGrpSpPr>
          <p:cNvPr id="10" name="组合 9">
            <a:extLst>
              <a:ext uri="{FF2B5EF4-FFF2-40B4-BE49-F238E27FC236}">
                <a16:creationId xmlns="" xmlns:a16="http://schemas.microsoft.com/office/drawing/2014/main" id="{A84F19A9-B4EF-4341-A0B4-AC0317AF6C67}"/>
              </a:ext>
            </a:extLst>
          </p:cNvPr>
          <p:cNvGrpSpPr/>
          <p:nvPr/>
        </p:nvGrpSpPr>
        <p:grpSpPr>
          <a:xfrm>
            <a:off x="2992693" y="878200"/>
            <a:ext cx="6085995" cy="504056"/>
            <a:chOff x="2992693" y="878200"/>
            <a:chExt cx="6085995" cy="504056"/>
          </a:xfrm>
        </p:grpSpPr>
        <p:sp>
          <p:nvSpPr>
            <p:cNvPr id="14" name="剪去单角的矩形 3">
              <a:extLst>
                <a:ext uri="{FF2B5EF4-FFF2-40B4-BE49-F238E27FC236}">
                  <a16:creationId xmlns="" xmlns:a16="http://schemas.microsoft.com/office/drawing/2014/main" id="{37628E96-48AF-46BB-A92C-177A65575224}"/>
                </a:ext>
              </a:extLst>
            </p:cNvPr>
            <p:cNvSpPr/>
            <p:nvPr/>
          </p:nvSpPr>
          <p:spPr>
            <a:xfrm>
              <a:off x="2992693" y="878200"/>
              <a:ext cx="1507299"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轮转法</a:t>
              </a:r>
            </a:p>
          </p:txBody>
        </p:sp>
        <p:sp>
          <p:nvSpPr>
            <p:cNvPr id="15" name="剪去单角的矩形 4">
              <a:extLst>
                <a:ext uri="{FF2B5EF4-FFF2-40B4-BE49-F238E27FC236}">
                  <a16:creationId xmlns="" xmlns:a16="http://schemas.microsoft.com/office/drawing/2014/main" id="{691B4EDB-DB4B-496A-9879-73EAF005503C}"/>
                </a:ext>
              </a:extLst>
            </p:cNvPr>
            <p:cNvSpPr/>
            <p:nvPr/>
          </p:nvSpPr>
          <p:spPr>
            <a:xfrm>
              <a:off x="4499992"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6" name="剪去单角的矩形 4">
              <a:extLst>
                <a:ext uri="{FF2B5EF4-FFF2-40B4-BE49-F238E27FC236}">
                  <a16:creationId xmlns="" xmlns:a16="http://schemas.microsoft.com/office/drawing/2014/main" id="{F26060A6-6214-4D50-9EE4-C959D1D8839D}"/>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多队列</a:t>
              </a:r>
            </a:p>
          </p:txBody>
        </p:sp>
        <p:sp>
          <p:nvSpPr>
            <p:cNvPr id="18" name="剪去单角的矩形 4">
              <a:extLst>
                <a:ext uri="{FF2B5EF4-FFF2-40B4-BE49-F238E27FC236}">
                  <a16:creationId xmlns="" xmlns:a16="http://schemas.microsoft.com/office/drawing/2014/main" id="{C3D80D8C-00C4-4AC4-8313-1079CA951BC2}"/>
                </a:ext>
              </a:extLst>
            </p:cNvPr>
            <p:cNvSpPr/>
            <p:nvPr/>
          </p:nvSpPr>
          <p:spPr>
            <a:xfrm>
              <a:off x="7327987" y="878200"/>
              <a:ext cx="1750701"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多级反馈队列</a:t>
              </a:r>
            </a:p>
          </p:txBody>
        </p:sp>
      </p:grpSp>
      <p:pic>
        <p:nvPicPr>
          <p:cNvPr id="13" name="Picture 4">
            <a:extLst>
              <a:ext uri="{FF2B5EF4-FFF2-40B4-BE49-F238E27FC236}">
                <a16:creationId xmlns="" xmlns:a16="http://schemas.microsoft.com/office/drawing/2014/main" id="{D02F543F-71FB-4383-9EE2-CE240184156B}"/>
              </a:ext>
            </a:extLst>
          </p:cNvPr>
          <p:cNvPicPr>
            <a:picLocks noChangeAspect="1" noChangeArrowheads="1"/>
          </p:cNvPicPr>
          <p:nvPr/>
        </p:nvPicPr>
        <p:blipFill>
          <a:blip r:embed="rId2" cstate="print"/>
          <a:srcRect/>
          <a:stretch>
            <a:fillRect/>
          </a:stretch>
        </p:blipFill>
        <p:spPr bwMode="auto">
          <a:xfrm>
            <a:off x="3069351" y="1815715"/>
            <a:ext cx="5986201" cy="4666729"/>
          </a:xfrm>
          <a:prstGeom prst="rect">
            <a:avLst/>
          </a:prstGeom>
          <a:noFill/>
          <a:ln w="9525">
            <a:noFill/>
            <a:miter lim="800000"/>
            <a:headEnd/>
            <a:tailEnd/>
          </a:ln>
        </p:spPr>
      </p:pic>
      <p:sp>
        <p:nvSpPr>
          <p:cNvPr id="19" name="矩形 18"/>
          <p:cNvSpPr/>
          <p:nvPr/>
        </p:nvSpPr>
        <p:spPr>
          <a:xfrm>
            <a:off x="11759" y="29489"/>
            <a:ext cx="7800601"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20800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5C8845FD-2655-4F6F-910C-7E4C41163EC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进程调度的任务、机制</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6"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11759" y="3504918"/>
            <a:ext cx="2904057" cy="644162"/>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进程调度方式</a:t>
            </a:r>
          </a:p>
        </p:txBody>
      </p:sp>
      <p:sp>
        <p:nvSpPr>
          <p:cNvPr id="7"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11759" y="414908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进程调度算法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grpSp>
        <p:nvGrpSpPr>
          <p:cNvPr id="10" name="组合 9">
            <a:extLst>
              <a:ext uri="{FF2B5EF4-FFF2-40B4-BE49-F238E27FC236}">
                <a16:creationId xmlns="" xmlns:a16="http://schemas.microsoft.com/office/drawing/2014/main" id="{A84F19A9-B4EF-4341-A0B4-AC0317AF6C67}"/>
              </a:ext>
            </a:extLst>
          </p:cNvPr>
          <p:cNvGrpSpPr/>
          <p:nvPr/>
        </p:nvGrpSpPr>
        <p:grpSpPr>
          <a:xfrm>
            <a:off x="2992693" y="878200"/>
            <a:ext cx="6085995" cy="504056"/>
            <a:chOff x="2992693" y="878200"/>
            <a:chExt cx="6085995" cy="504056"/>
          </a:xfrm>
        </p:grpSpPr>
        <p:sp>
          <p:nvSpPr>
            <p:cNvPr id="14" name="剪去单角的矩形 3">
              <a:extLst>
                <a:ext uri="{FF2B5EF4-FFF2-40B4-BE49-F238E27FC236}">
                  <a16:creationId xmlns="" xmlns:a16="http://schemas.microsoft.com/office/drawing/2014/main" id="{37628E96-48AF-46BB-A92C-177A65575224}"/>
                </a:ext>
              </a:extLst>
            </p:cNvPr>
            <p:cNvSpPr/>
            <p:nvPr/>
          </p:nvSpPr>
          <p:spPr>
            <a:xfrm>
              <a:off x="2992693" y="878200"/>
              <a:ext cx="1507299"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轮转法</a:t>
              </a:r>
            </a:p>
          </p:txBody>
        </p:sp>
        <p:sp>
          <p:nvSpPr>
            <p:cNvPr id="15" name="剪去单角的矩形 4">
              <a:extLst>
                <a:ext uri="{FF2B5EF4-FFF2-40B4-BE49-F238E27FC236}">
                  <a16:creationId xmlns="" xmlns:a16="http://schemas.microsoft.com/office/drawing/2014/main" id="{691B4EDB-DB4B-496A-9879-73EAF005503C}"/>
                </a:ext>
              </a:extLst>
            </p:cNvPr>
            <p:cNvSpPr/>
            <p:nvPr/>
          </p:nvSpPr>
          <p:spPr>
            <a:xfrm>
              <a:off x="4499992"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6" name="剪去单角的矩形 4">
              <a:extLst>
                <a:ext uri="{FF2B5EF4-FFF2-40B4-BE49-F238E27FC236}">
                  <a16:creationId xmlns="" xmlns:a16="http://schemas.microsoft.com/office/drawing/2014/main" id="{F26060A6-6214-4D50-9EE4-C959D1D8839D}"/>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多队列</a:t>
              </a:r>
            </a:p>
          </p:txBody>
        </p:sp>
        <p:sp>
          <p:nvSpPr>
            <p:cNvPr id="18" name="剪去单角的矩形 4">
              <a:extLst>
                <a:ext uri="{FF2B5EF4-FFF2-40B4-BE49-F238E27FC236}">
                  <a16:creationId xmlns="" xmlns:a16="http://schemas.microsoft.com/office/drawing/2014/main" id="{C3D80D8C-00C4-4AC4-8313-1079CA951BC2}"/>
                </a:ext>
              </a:extLst>
            </p:cNvPr>
            <p:cNvSpPr/>
            <p:nvPr/>
          </p:nvSpPr>
          <p:spPr>
            <a:xfrm>
              <a:off x="7327987" y="878200"/>
              <a:ext cx="1750701"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多级反馈队列</a:t>
              </a:r>
            </a:p>
          </p:txBody>
        </p:sp>
      </p:grpSp>
      <p:pic>
        <p:nvPicPr>
          <p:cNvPr id="13" name="Picture 4">
            <a:extLst>
              <a:ext uri="{FF2B5EF4-FFF2-40B4-BE49-F238E27FC236}">
                <a16:creationId xmlns="" xmlns:a16="http://schemas.microsoft.com/office/drawing/2014/main" id="{6138EA2F-A12C-4C1A-8A7D-8966B27A0D0B}"/>
              </a:ext>
            </a:extLst>
          </p:cNvPr>
          <p:cNvPicPr>
            <a:picLocks noChangeAspect="1" noChangeArrowheads="1"/>
          </p:cNvPicPr>
          <p:nvPr/>
        </p:nvPicPr>
        <p:blipFill>
          <a:blip r:embed="rId2" cstate="print"/>
          <a:srcRect/>
          <a:stretch>
            <a:fillRect/>
          </a:stretch>
        </p:blipFill>
        <p:spPr bwMode="auto">
          <a:xfrm>
            <a:off x="395536" y="2204864"/>
            <a:ext cx="8524875" cy="4111625"/>
          </a:xfrm>
          <a:prstGeom prst="rect">
            <a:avLst/>
          </a:prstGeom>
          <a:noFill/>
          <a:ln w="9525">
            <a:noFill/>
            <a:miter lim="800000"/>
            <a:headEnd/>
            <a:tailEnd/>
          </a:ln>
        </p:spPr>
      </p:pic>
      <p:sp>
        <p:nvSpPr>
          <p:cNvPr id="19" name="矩形 18">
            <a:extLst>
              <a:ext uri="{FF2B5EF4-FFF2-40B4-BE49-F238E27FC236}">
                <a16:creationId xmlns="" xmlns:a16="http://schemas.microsoft.com/office/drawing/2014/main" id="{EF189160-A308-4493-957E-5CD02D56A542}"/>
              </a:ext>
            </a:extLst>
          </p:cNvPr>
          <p:cNvSpPr/>
          <p:nvPr/>
        </p:nvSpPr>
        <p:spPr>
          <a:xfrm>
            <a:off x="3857874" y="3220864"/>
            <a:ext cx="5000625" cy="1857375"/>
          </a:xfrm>
          <a:prstGeom prst="rect">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20" name="矩形 19"/>
          <p:cNvSpPr/>
          <p:nvPr/>
        </p:nvSpPr>
        <p:spPr>
          <a:xfrm>
            <a:off x="11759" y="29489"/>
            <a:ext cx="7800601"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315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1+ppt_h/2"/>
                                          </p:val>
                                        </p:tav>
                                      </p:tavLst>
                                    </p:anim>
                                    <p:set>
                                      <p:cBhvr>
                                        <p:cTn id="8"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5C8845FD-2655-4F6F-910C-7E4C41163EC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进程调度的任务、机制</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6"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11759" y="3504918"/>
            <a:ext cx="2904057" cy="644162"/>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进程调度方式</a:t>
            </a:r>
          </a:p>
        </p:txBody>
      </p:sp>
      <p:sp>
        <p:nvSpPr>
          <p:cNvPr id="7"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11759" y="414908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进程调度算法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grpSp>
        <p:nvGrpSpPr>
          <p:cNvPr id="10" name="组合 9">
            <a:extLst>
              <a:ext uri="{FF2B5EF4-FFF2-40B4-BE49-F238E27FC236}">
                <a16:creationId xmlns="" xmlns:a16="http://schemas.microsoft.com/office/drawing/2014/main" id="{A84F19A9-B4EF-4341-A0B4-AC0317AF6C67}"/>
              </a:ext>
            </a:extLst>
          </p:cNvPr>
          <p:cNvGrpSpPr/>
          <p:nvPr/>
        </p:nvGrpSpPr>
        <p:grpSpPr>
          <a:xfrm>
            <a:off x="2992693" y="878200"/>
            <a:ext cx="6085995" cy="504056"/>
            <a:chOff x="2992693" y="878200"/>
            <a:chExt cx="6085995" cy="504056"/>
          </a:xfrm>
        </p:grpSpPr>
        <p:sp>
          <p:nvSpPr>
            <p:cNvPr id="14" name="剪去单角的矩形 3">
              <a:extLst>
                <a:ext uri="{FF2B5EF4-FFF2-40B4-BE49-F238E27FC236}">
                  <a16:creationId xmlns="" xmlns:a16="http://schemas.microsoft.com/office/drawing/2014/main" id="{37628E96-48AF-46BB-A92C-177A65575224}"/>
                </a:ext>
              </a:extLst>
            </p:cNvPr>
            <p:cNvSpPr/>
            <p:nvPr/>
          </p:nvSpPr>
          <p:spPr>
            <a:xfrm>
              <a:off x="2992693" y="878200"/>
              <a:ext cx="1507299"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轮转法</a:t>
              </a:r>
            </a:p>
          </p:txBody>
        </p:sp>
        <p:sp>
          <p:nvSpPr>
            <p:cNvPr id="15" name="剪去单角的矩形 4">
              <a:extLst>
                <a:ext uri="{FF2B5EF4-FFF2-40B4-BE49-F238E27FC236}">
                  <a16:creationId xmlns="" xmlns:a16="http://schemas.microsoft.com/office/drawing/2014/main" id="{691B4EDB-DB4B-496A-9879-73EAF005503C}"/>
                </a:ext>
              </a:extLst>
            </p:cNvPr>
            <p:cNvSpPr/>
            <p:nvPr/>
          </p:nvSpPr>
          <p:spPr>
            <a:xfrm>
              <a:off x="4499992"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6" name="剪去单角的矩形 4">
              <a:extLst>
                <a:ext uri="{FF2B5EF4-FFF2-40B4-BE49-F238E27FC236}">
                  <a16:creationId xmlns="" xmlns:a16="http://schemas.microsoft.com/office/drawing/2014/main" id="{F26060A6-6214-4D50-9EE4-C959D1D8839D}"/>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多队列</a:t>
              </a:r>
            </a:p>
          </p:txBody>
        </p:sp>
        <p:sp>
          <p:nvSpPr>
            <p:cNvPr id="18" name="剪去单角的矩形 4">
              <a:extLst>
                <a:ext uri="{FF2B5EF4-FFF2-40B4-BE49-F238E27FC236}">
                  <a16:creationId xmlns="" xmlns:a16="http://schemas.microsoft.com/office/drawing/2014/main" id="{C3D80D8C-00C4-4AC4-8313-1079CA951BC2}"/>
                </a:ext>
              </a:extLst>
            </p:cNvPr>
            <p:cNvSpPr/>
            <p:nvPr/>
          </p:nvSpPr>
          <p:spPr>
            <a:xfrm>
              <a:off x="7327987" y="878200"/>
              <a:ext cx="1750701"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多级反馈队列</a:t>
              </a:r>
            </a:p>
          </p:txBody>
        </p:sp>
      </p:grpSp>
      <p:pic>
        <p:nvPicPr>
          <p:cNvPr id="13" name="Picture 4">
            <a:extLst>
              <a:ext uri="{FF2B5EF4-FFF2-40B4-BE49-F238E27FC236}">
                <a16:creationId xmlns="" xmlns:a16="http://schemas.microsoft.com/office/drawing/2014/main" id="{4E9ACBB8-45F7-41B2-B520-5DDA230E4D69}"/>
              </a:ext>
            </a:extLst>
          </p:cNvPr>
          <p:cNvPicPr>
            <a:picLocks noChangeAspect="1" noChangeArrowheads="1"/>
          </p:cNvPicPr>
          <p:nvPr/>
        </p:nvPicPr>
        <p:blipFill>
          <a:blip r:embed="rId2" cstate="print"/>
          <a:srcRect/>
          <a:stretch>
            <a:fillRect/>
          </a:stretch>
        </p:blipFill>
        <p:spPr bwMode="auto">
          <a:xfrm>
            <a:off x="3362226" y="4197927"/>
            <a:ext cx="5407368" cy="2542058"/>
          </a:xfrm>
          <a:prstGeom prst="rect">
            <a:avLst/>
          </a:prstGeom>
          <a:noFill/>
          <a:ln w="9525">
            <a:noFill/>
            <a:miter lim="800000"/>
            <a:headEnd/>
            <a:tailEnd/>
          </a:ln>
        </p:spPr>
      </p:pic>
      <p:sp>
        <p:nvSpPr>
          <p:cNvPr id="19" name="Text Box 5">
            <a:extLst>
              <a:ext uri="{FF2B5EF4-FFF2-40B4-BE49-F238E27FC236}">
                <a16:creationId xmlns="" xmlns:a16="http://schemas.microsoft.com/office/drawing/2014/main" id="{9566E855-C197-4EB9-A9C4-D6339609307B}"/>
              </a:ext>
            </a:extLst>
          </p:cNvPr>
          <p:cNvSpPr txBox="1">
            <a:spLocks noChangeArrowheads="1"/>
          </p:cNvSpPr>
          <p:nvPr/>
        </p:nvSpPr>
        <p:spPr bwMode="auto">
          <a:xfrm>
            <a:off x="3088503" y="1325662"/>
            <a:ext cx="1627187" cy="584200"/>
          </a:xfrm>
          <a:prstGeom prst="rect">
            <a:avLst/>
          </a:prstGeom>
          <a:noFill/>
          <a:ln w="9525">
            <a:noFill/>
            <a:miter lim="800000"/>
            <a:headEnd/>
            <a:tailEnd/>
          </a:ln>
        </p:spPr>
        <p:txBody>
          <a:bodyPr wrap="none">
            <a:spAutoFit/>
          </a:bodyPr>
          <a:lstStyle/>
          <a:p>
            <a:pPr algn="l"/>
            <a:r>
              <a:rPr lang="zh-CN" altLang="en-US" sz="3200" b="1" dirty="0">
                <a:solidFill>
                  <a:srgbClr val="FF0000"/>
                </a:solidFill>
                <a:latin typeface="黑体" pitchFamily="2" charset="-122"/>
                <a:ea typeface="黑体" pitchFamily="2" charset="-122"/>
              </a:rPr>
              <a:t>练习题 </a:t>
            </a:r>
          </a:p>
        </p:txBody>
      </p:sp>
      <p:sp>
        <p:nvSpPr>
          <p:cNvPr id="20" name="Text Box 6">
            <a:extLst>
              <a:ext uri="{FF2B5EF4-FFF2-40B4-BE49-F238E27FC236}">
                <a16:creationId xmlns="" xmlns:a16="http://schemas.microsoft.com/office/drawing/2014/main" id="{8AA1B63D-36BC-4CC9-AF65-EE472AFEF3C9}"/>
              </a:ext>
            </a:extLst>
          </p:cNvPr>
          <p:cNvSpPr txBox="1">
            <a:spLocks noChangeArrowheads="1"/>
          </p:cNvSpPr>
          <p:nvPr/>
        </p:nvSpPr>
        <p:spPr bwMode="auto">
          <a:xfrm>
            <a:off x="3077578" y="1837856"/>
            <a:ext cx="5976665" cy="2400657"/>
          </a:xfrm>
          <a:prstGeom prst="rect">
            <a:avLst/>
          </a:prstGeom>
          <a:noFill/>
          <a:ln w="9525">
            <a:noFill/>
            <a:miter lim="800000"/>
            <a:headEnd/>
            <a:tailEnd/>
          </a:ln>
        </p:spPr>
        <p:txBody>
          <a:bodyPr wrap="square">
            <a:spAutoFit/>
          </a:bodyPr>
          <a:lstStyle/>
          <a:p>
            <a:pPr algn="l">
              <a:lnSpc>
                <a:spcPct val="150000"/>
              </a:lnSpc>
            </a:pPr>
            <a:r>
              <a:rPr lang="zh-CN" altLang="en-US" sz="2000" b="1" dirty="0">
                <a:solidFill>
                  <a:schemeClr val="tx1"/>
                </a:solidFill>
                <a:latin typeface="黑体" pitchFamily="2" charset="-122"/>
                <a:ea typeface="黑体" pitchFamily="2" charset="-122"/>
              </a:rPr>
              <a:t>有下述五个进程，按照时间片轮转法进行调度。每个进程的到达时间和服务时间如下表所示。时间片长度为</a:t>
            </a:r>
            <a:r>
              <a:rPr lang="en-US" altLang="zh-CN" sz="2000" b="1" dirty="0">
                <a:solidFill>
                  <a:srgbClr val="FF0000"/>
                </a:solidFill>
                <a:latin typeface="黑体" pitchFamily="2" charset="-122"/>
                <a:ea typeface="黑体" pitchFamily="2" charset="-122"/>
              </a:rPr>
              <a:t>1</a:t>
            </a:r>
            <a:r>
              <a:rPr lang="zh-CN" altLang="en-US" sz="2000" b="1" dirty="0">
                <a:solidFill>
                  <a:srgbClr val="FF0000"/>
                </a:solidFill>
                <a:latin typeface="黑体" pitchFamily="2" charset="-122"/>
                <a:ea typeface="黑体" pitchFamily="2" charset="-122"/>
              </a:rPr>
              <a:t>个单位</a:t>
            </a:r>
            <a:r>
              <a:rPr lang="zh-CN" altLang="en-US" sz="2000" b="1" dirty="0">
                <a:solidFill>
                  <a:schemeClr val="tx1"/>
                </a:solidFill>
                <a:latin typeface="黑体" pitchFamily="2" charset="-122"/>
                <a:ea typeface="黑体" pitchFamily="2" charset="-122"/>
              </a:rPr>
              <a:t>，请描述各个</a:t>
            </a:r>
            <a:r>
              <a:rPr lang="zh-CN" altLang="en-US" sz="2000" b="1" dirty="0">
                <a:solidFill>
                  <a:srgbClr val="FF0000"/>
                </a:solidFill>
                <a:latin typeface="黑体" pitchFamily="2" charset="-122"/>
                <a:ea typeface="黑体" pitchFamily="2" charset="-122"/>
              </a:rPr>
              <a:t>时间片的执行情况</a:t>
            </a:r>
            <a:r>
              <a:rPr lang="zh-CN" altLang="en-US" sz="2000" b="1" dirty="0">
                <a:solidFill>
                  <a:schemeClr val="tx1"/>
                </a:solidFill>
                <a:latin typeface="黑体" pitchFamily="2" charset="-122"/>
                <a:ea typeface="黑体" pitchFamily="2" charset="-122"/>
              </a:rPr>
              <a:t>，并计算</a:t>
            </a:r>
            <a:r>
              <a:rPr lang="zh-CN" altLang="en-US" sz="2000" b="1" dirty="0">
                <a:solidFill>
                  <a:srgbClr val="FF0000"/>
                </a:solidFill>
                <a:latin typeface="黑体" pitchFamily="2" charset="-122"/>
                <a:ea typeface="黑体" pitchFamily="2" charset="-122"/>
              </a:rPr>
              <a:t>每个进程的结束时间</a:t>
            </a:r>
            <a:r>
              <a:rPr lang="zh-CN" altLang="en-US" sz="2000" b="1" dirty="0">
                <a:solidFill>
                  <a:schemeClr val="tx1"/>
                </a:solidFill>
                <a:latin typeface="黑体" pitchFamily="2" charset="-122"/>
                <a:ea typeface="黑体" pitchFamily="2" charset="-122"/>
              </a:rPr>
              <a:t>、</a:t>
            </a:r>
            <a:r>
              <a:rPr lang="zh-CN" altLang="en-US" sz="2000" b="1" dirty="0">
                <a:solidFill>
                  <a:srgbClr val="FF0000"/>
                </a:solidFill>
                <a:latin typeface="黑体" pitchFamily="2" charset="-122"/>
                <a:ea typeface="黑体" pitchFamily="2" charset="-122"/>
              </a:rPr>
              <a:t>周转时间和带权周转时间</a:t>
            </a:r>
            <a:r>
              <a:rPr lang="zh-CN" altLang="en-US" sz="2000" b="1" dirty="0">
                <a:solidFill>
                  <a:schemeClr val="tx1"/>
                </a:solidFill>
                <a:latin typeface="黑体" pitchFamily="2" charset="-122"/>
                <a:ea typeface="黑体" pitchFamily="2" charset="-122"/>
              </a:rPr>
              <a:t>。</a:t>
            </a:r>
          </a:p>
        </p:txBody>
      </p:sp>
      <p:sp>
        <p:nvSpPr>
          <p:cNvPr id="21" name="矩形 20"/>
          <p:cNvSpPr/>
          <p:nvPr/>
        </p:nvSpPr>
        <p:spPr>
          <a:xfrm>
            <a:off x="11759" y="29489"/>
            <a:ext cx="7800601"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31376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5C8845FD-2655-4F6F-910C-7E4C41163EC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进程调度的任务、机制</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6"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11759" y="3504918"/>
            <a:ext cx="2904057" cy="644162"/>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进程调度方式</a:t>
            </a:r>
          </a:p>
        </p:txBody>
      </p:sp>
      <p:sp>
        <p:nvSpPr>
          <p:cNvPr id="7"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11759" y="414908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进程调度算法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grpSp>
        <p:nvGrpSpPr>
          <p:cNvPr id="10" name="组合 9">
            <a:extLst>
              <a:ext uri="{FF2B5EF4-FFF2-40B4-BE49-F238E27FC236}">
                <a16:creationId xmlns="" xmlns:a16="http://schemas.microsoft.com/office/drawing/2014/main" id="{A84F19A9-B4EF-4341-A0B4-AC0317AF6C67}"/>
              </a:ext>
            </a:extLst>
          </p:cNvPr>
          <p:cNvGrpSpPr/>
          <p:nvPr/>
        </p:nvGrpSpPr>
        <p:grpSpPr>
          <a:xfrm>
            <a:off x="2992693" y="878200"/>
            <a:ext cx="6085995" cy="504056"/>
            <a:chOff x="2992693" y="878200"/>
            <a:chExt cx="6085995" cy="504056"/>
          </a:xfrm>
        </p:grpSpPr>
        <p:sp>
          <p:nvSpPr>
            <p:cNvPr id="14" name="剪去单角的矩形 3">
              <a:extLst>
                <a:ext uri="{FF2B5EF4-FFF2-40B4-BE49-F238E27FC236}">
                  <a16:creationId xmlns="" xmlns:a16="http://schemas.microsoft.com/office/drawing/2014/main" id="{37628E96-48AF-46BB-A92C-177A65575224}"/>
                </a:ext>
              </a:extLst>
            </p:cNvPr>
            <p:cNvSpPr/>
            <p:nvPr/>
          </p:nvSpPr>
          <p:spPr>
            <a:xfrm>
              <a:off x="2992693" y="878200"/>
              <a:ext cx="1507299"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轮转法</a:t>
              </a:r>
            </a:p>
          </p:txBody>
        </p:sp>
        <p:sp>
          <p:nvSpPr>
            <p:cNvPr id="15" name="剪去单角的矩形 4">
              <a:extLst>
                <a:ext uri="{FF2B5EF4-FFF2-40B4-BE49-F238E27FC236}">
                  <a16:creationId xmlns="" xmlns:a16="http://schemas.microsoft.com/office/drawing/2014/main" id="{691B4EDB-DB4B-496A-9879-73EAF005503C}"/>
                </a:ext>
              </a:extLst>
            </p:cNvPr>
            <p:cNvSpPr/>
            <p:nvPr/>
          </p:nvSpPr>
          <p:spPr>
            <a:xfrm>
              <a:off x="4499992"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6" name="剪去单角的矩形 4">
              <a:extLst>
                <a:ext uri="{FF2B5EF4-FFF2-40B4-BE49-F238E27FC236}">
                  <a16:creationId xmlns="" xmlns:a16="http://schemas.microsoft.com/office/drawing/2014/main" id="{F26060A6-6214-4D50-9EE4-C959D1D8839D}"/>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多队列</a:t>
              </a:r>
            </a:p>
          </p:txBody>
        </p:sp>
        <p:sp>
          <p:nvSpPr>
            <p:cNvPr id="18" name="剪去单角的矩形 4">
              <a:extLst>
                <a:ext uri="{FF2B5EF4-FFF2-40B4-BE49-F238E27FC236}">
                  <a16:creationId xmlns="" xmlns:a16="http://schemas.microsoft.com/office/drawing/2014/main" id="{C3D80D8C-00C4-4AC4-8313-1079CA951BC2}"/>
                </a:ext>
              </a:extLst>
            </p:cNvPr>
            <p:cNvSpPr/>
            <p:nvPr/>
          </p:nvSpPr>
          <p:spPr>
            <a:xfrm>
              <a:off x="7327987" y="878200"/>
              <a:ext cx="1750701"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多级反馈队列</a:t>
              </a:r>
            </a:p>
          </p:txBody>
        </p:sp>
      </p:grpSp>
      <p:pic>
        <p:nvPicPr>
          <p:cNvPr id="13" name="Picture 4">
            <a:extLst>
              <a:ext uri="{FF2B5EF4-FFF2-40B4-BE49-F238E27FC236}">
                <a16:creationId xmlns="" xmlns:a16="http://schemas.microsoft.com/office/drawing/2014/main" id="{5209D19C-6776-4C89-9E50-0B201FA952B9}"/>
              </a:ext>
            </a:extLst>
          </p:cNvPr>
          <p:cNvPicPr>
            <a:picLocks noChangeAspect="1" noChangeArrowheads="1"/>
          </p:cNvPicPr>
          <p:nvPr/>
        </p:nvPicPr>
        <p:blipFill>
          <a:blip r:embed="rId2" cstate="print"/>
          <a:srcRect/>
          <a:stretch>
            <a:fillRect/>
          </a:stretch>
        </p:blipFill>
        <p:spPr bwMode="auto">
          <a:xfrm>
            <a:off x="3537359" y="1900363"/>
            <a:ext cx="4769470" cy="1967456"/>
          </a:xfrm>
          <a:prstGeom prst="rect">
            <a:avLst/>
          </a:prstGeom>
          <a:noFill/>
          <a:ln w="9525">
            <a:noFill/>
            <a:miter lim="800000"/>
            <a:headEnd/>
            <a:tailEnd/>
          </a:ln>
        </p:spPr>
      </p:pic>
      <p:pic>
        <p:nvPicPr>
          <p:cNvPr id="19" name="Picture 5">
            <a:extLst>
              <a:ext uri="{FF2B5EF4-FFF2-40B4-BE49-F238E27FC236}">
                <a16:creationId xmlns="" xmlns:a16="http://schemas.microsoft.com/office/drawing/2014/main" id="{BB9FED5B-D05E-480D-8036-7E77A0B42EDE}"/>
              </a:ext>
            </a:extLst>
          </p:cNvPr>
          <p:cNvPicPr>
            <a:picLocks noChangeAspect="1" noChangeArrowheads="1"/>
          </p:cNvPicPr>
          <p:nvPr/>
        </p:nvPicPr>
        <p:blipFill>
          <a:blip r:embed="rId3" cstate="print"/>
          <a:srcRect/>
          <a:stretch>
            <a:fillRect/>
          </a:stretch>
        </p:blipFill>
        <p:spPr bwMode="auto">
          <a:xfrm>
            <a:off x="3340678" y="3939054"/>
            <a:ext cx="5333225" cy="1984831"/>
          </a:xfrm>
          <a:prstGeom prst="rect">
            <a:avLst/>
          </a:prstGeom>
          <a:noFill/>
          <a:ln w="9525">
            <a:noFill/>
            <a:miter lim="800000"/>
            <a:headEnd/>
            <a:tailEnd/>
          </a:ln>
        </p:spPr>
      </p:pic>
      <p:pic>
        <p:nvPicPr>
          <p:cNvPr id="20" name="Picture 6">
            <a:extLst>
              <a:ext uri="{FF2B5EF4-FFF2-40B4-BE49-F238E27FC236}">
                <a16:creationId xmlns="" xmlns:a16="http://schemas.microsoft.com/office/drawing/2014/main" id="{0B8CF15C-D155-4740-B1CF-BB6DB5253930}"/>
              </a:ext>
            </a:extLst>
          </p:cNvPr>
          <p:cNvPicPr>
            <a:picLocks noChangeAspect="1" noChangeArrowheads="1"/>
          </p:cNvPicPr>
          <p:nvPr/>
        </p:nvPicPr>
        <p:blipFill>
          <a:blip r:embed="rId4" cstate="print"/>
          <a:srcRect/>
          <a:stretch>
            <a:fillRect/>
          </a:stretch>
        </p:blipFill>
        <p:spPr bwMode="auto">
          <a:xfrm>
            <a:off x="-12621" y="6026523"/>
            <a:ext cx="9144000" cy="742950"/>
          </a:xfrm>
          <a:prstGeom prst="rect">
            <a:avLst/>
          </a:prstGeom>
          <a:noFill/>
          <a:ln w="9525">
            <a:noFill/>
            <a:miter lim="800000"/>
            <a:headEnd/>
            <a:tailEnd/>
          </a:ln>
        </p:spPr>
      </p:pic>
      <p:sp>
        <p:nvSpPr>
          <p:cNvPr id="21" name="矩形 4">
            <a:extLst>
              <a:ext uri="{FF2B5EF4-FFF2-40B4-BE49-F238E27FC236}">
                <a16:creationId xmlns="" xmlns:a16="http://schemas.microsoft.com/office/drawing/2014/main" id="{8CAF895A-F8E4-40AF-8EA7-719E4F78167A}"/>
              </a:ext>
            </a:extLst>
          </p:cNvPr>
          <p:cNvSpPr>
            <a:spLocks noChangeArrowheads="1"/>
          </p:cNvSpPr>
          <p:nvPr/>
        </p:nvSpPr>
        <p:spPr bwMode="auto">
          <a:xfrm>
            <a:off x="3072646" y="1504048"/>
            <a:ext cx="2378075" cy="369888"/>
          </a:xfrm>
          <a:prstGeom prst="rect">
            <a:avLst/>
          </a:prstGeom>
          <a:noFill/>
          <a:ln w="9525">
            <a:noFill/>
            <a:miter lim="800000"/>
            <a:headEnd/>
            <a:tailEnd/>
          </a:ln>
        </p:spPr>
        <p:txBody>
          <a:bodyPr wrap="none">
            <a:spAutoFit/>
          </a:bodyPr>
          <a:lstStyle/>
          <a:p>
            <a:pPr algn="l"/>
            <a:r>
              <a:rPr lang="zh-CN" altLang="en-US" sz="1800" b="1" dirty="0">
                <a:solidFill>
                  <a:srgbClr val="FFC000"/>
                </a:solidFill>
                <a:latin typeface="黑体" pitchFamily="2" charset="-122"/>
                <a:ea typeface="黑体" pitchFamily="2" charset="-122"/>
              </a:rPr>
              <a:t>时间片长度为</a:t>
            </a:r>
            <a:r>
              <a:rPr lang="en-US" altLang="zh-CN" sz="1800" b="1" dirty="0">
                <a:solidFill>
                  <a:srgbClr val="FFC000"/>
                </a:solidFill>
                <a:latin typeface="黑体" pitchFamily="2" charset="-122"/>
                <a:ea typeface="黑体" pitchFamily="2" charset="-122"/>
              </a:rPr>
              <a:t>1</a:t>
            </a:r>
            <a:r>
              <a:rPr lang="zh-CN" altLang="en-US" sz="1800" b="1" dirty="0">
                <a:solidFill>
                  <a:srgbClr val="FFC000"/>
                </a:solidFill>
                <a:latin typeface="黑体" pitchFamily="2" charset="-122"/>
                <a:ea typeface="黑体" pitchFamily="2" charset="-122"/>
              </a:rPr>
              <a:t>个单位</a:t>
            </a:r>
            <a:endParaRPr kumimoji="0" lang="zh-CN" altLang="en-US" sz="1800" b="1" dirty="0">
              <a:solidFill>
                <a:srgbClr val="FFC000"/>
              </a:solidFill>
              <a:latin typeface="Arial" charset="0"/>
              <a:ea typeface="宋体" charset="-122"/>
            </a:endParaRPr>
          </a:p>
        </p:txBody>
      </p:sp>
      <p:sp>
        <p:nvSpPr>
          <p:cNvPr id="22" name="矩形 21"/>
          <p:cNvSpPr/>
          <p:nvPr/>
        </p:nvSpPr>
        <p:spPr>
          <a:xfrm>
            <a:off x="11759" y="29489"/>
            <a:ext cx="7800601"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389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297606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5C8845FD-2655-4F6F-910C-7E4C41163EC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进程调度的任务、机制</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6"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11759" y="3504918"/>
            <a:ext cx="2904057" cy="644162"/>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进程调度方式</a:t>
            </a:r>
          </a:p>
        </p:txBody>
      </p:sp>
      <p:sp>
        <p:nvSpPr>
          <p:cNvPr id="7"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11759" y="414908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进程调度算法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grpSp>
        <p:nvGrpSpPr>
          <p:cNvPr id="10" name="组合 9">
            <a:extLst>
              <a:ext uri="{FF2B5EF4-FFF2-40B4-BE49-F238E27FC236}">
                <a16:creationId xmlns="" xmlns:a16="http://schemas.microsoft.com/office/drawing/2014/main" id="{A84F19A9-B4EF-4341-A0B4-AC0317AF6C67}"/>
              </a:ext>
            </a:extLst>
          </p:cNvPr>
          <p:cNvGrpSpPr/>
          <p:nvPr/>
        </p:nvGrpSpPr>
        <p:grpSpPr>
          <a:xfrm>
            <a:off x="2992693" y="878200"/>
            <a:ext cx="6085995" cy="504056"/>
            <a:chOff x="2992693" y="878200"/>
            <a:chExt cx="6085995" cy="504056"/>
          </a:xfrm>
        </p:grpSpPr>
        <p:sp>
          <p:nvSpPr>
            <p:cNvPr id="14" name="剪去单角的矩形 3">
              <a:extLst>
                <a:ext uri="{FF2B5EF4-FFF2-40B4-BE49-F238E27FC236}">
                  <a16:creationId xmlns="" xmlns:a16="http://schemas.microsoft.com/office/drawing/2014/main" id="{37628E96-48AF-46BB-A92C-177A65575224}"/>
                </a:ext>
              </a:extLst>
            </p:cNvPr>
            <p:cNvSpPr/>
            <p:nvPr/>
          </p:nvSpPr>
          <p:spPr>
            <a:xfrm>
              <a:off x="2992693" y="878200"/>
              <a:ext cx="1507299"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轮转法</a:t>
              </a:r>
            </a:p>
          </p:txBody>
        </p:sp>
        <p:sp>
          <p:nvSpPr>
            <p:cNvPr id="15" name="剪去单角的矩形 4">
              <a:extLst>
                <a:ext uri="{FF2B5EF4-FFF2-40B4-BE49-F238E27FC236}">
                  <a16:creationId xmlns="" xmlns:a16="http://schemas.microsoft.com/office/drawing/2014/main" id="{691B4EDB-DB4B-496A-9879-73EAF005503C}"/>
                </a:ext>
              </a:extLst>
            </p:cNvPr>
            <p:cNvSpPr/>
            <p:nvPr/>
          </p:nvSpPr>
          <p:spPr>
            <a:xfrm>
              <a:off x="4499992"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6" name="剪去单角的矩形 4">
              <a:extLst>
                <a:ext uri="{FF2B5EF4-FFF2-40B4-BE49-F238E27FC236}">
                  <a16:creationId xmlns="" xmlns:a16="http://schemas.microsoft.com/office/drawing/2014/main" id="{F26060A6-6214-4D50-9EE4-C959D1D8839D}"/>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多队列</a:t>
              </a:r>
            </a:p>
          </p:txBody>
        </p:sp>
        <p:sp>
          <p:nvSpPr>
            <p:cNvPr id="18" name="剪去单角的矩形 4">
              <a:extLst>
                <a:ext uri="{FF2B5EF4-FFF2-40B4-BE49-F238E27FC236}">
                  <a16:creationId xmlns="" xmlns:a16="http://schemas.microsoft.com/office/drawing/2014/main" id="{C3D80D8C-00C4-4AC4-8313-1079CA951BC2}"/>
                </a:ext>
              </a:extLst>
            </p:cNvPr>
            <p:cNvSpPr/>
            <p:nvPr/>
          </p:nvSpPr>
          <p:spPr>
            <a:xfrm>
              <a:off x="7327987" y="878200"/>
              <a:ext cx="1750701"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多级反馈队列</a:t>
              </a:r>
            </a:p>
          </p:txBody>
        </p:sp>
      </p:grpSp>
      <p:pic>
        <p:nvPicPr>
          <p:cNvPr id="19" name="Picture 5">
            <a:extLst>
              <a:ext uri="{FF2B5EF4-FFF2-40B4-BE49-F238E27FC236}">
                <a16:creationId xmlns="" xmlns:a16="http://schemas.microsoft.com/office/drawing/2014/main" id="{D7556A81-79B8-4B01-BCB3-325E8144BE2A}"/>
              </a:ext>
            </a:extLst>
          </p:cNvPr>
          <p:cNvPicPr>
            <a:picLocks noChangeAspect="1" noChangeArrowheads="1"/>
          </p:cNvPicPr>
          <p:nvPr/>
        </p:nvPicPr>
        <p:blipFill>
          <a:blip r:embed="rId2" cstate="print"/>
          <a:srcRect/>
          <a:stretch>
            <a:fillRect/>
          </a:stretch>
        </p:blipFill>
        <p:spPr bwMode="auto">
          <a:xfrm>
            <a:off x="3494333" y="3931609"/>
            <a:ext cx="5143155" cy="1906588"/>
          </a:xfrm>
          <a:prstGeom prst="rect">
            <a:avLst/>
          </a:prstGeom>
          <a:noFill/>
          <a:ln w="9525">
            <a:noFill/>
            <a:miter lim="800000"/>
            <a:headEnd/>
            <a:tailEnd/>
          </a:ln>
        </p:spPr>
      </p:pic>
      <p:pic>
        <p:nvPicPr>
          <p:cNvPr id="20" name="Picture 6">
            <a:extLst>
              <a:ext uri="{FF2B5EF4-FFF2-40B4-BE49-F238E27FC236}">
                <a16:creationId xmlns="" xmlns:a16="http://schemas.microsoft.com/office/drawing/2014/main" id="{2A41D5EA-FE24-4C4A-9B61-43D48162EE4A}"/>
              </a:ext>
            </a:extLst>
          </p:cNvPr>
          <p:cNvPicPr>
            <a:picLocks noChangeAspect="1" noChangeArrowheads="1"/>
          </p:cNvPicPr>
          <p:nvPr/>
        </p:nvPicPr>
        <p:blipFill>
          <a:blip r:embed="rId3" cstate="print"/>
          <a:srcRect/>
          <a:stretch>
            <a:fillRect/>
          </a:stretch>
        </p:blipFill>
        <p:spPr bwMode="auto">
          <a:xfrm>
            <a:off x="-17826" y="5920461"/>
            <a:ext cx="9144000" cy="908050"/>
          </a:xfrm>
          <a:prstGeom prst="rect">
            <a:avLst/>
          </a:prstGeom>
          <a:noFill/>
          <a:ln w="9525">
            <a:noFill/>
            <a:miter lim="800000"/>
            <a:headEnd/>
            <a:tailEnd/>
          </a:ln>
        </p:spPr>
      </p:pic>
      <p:sp>
        <p:nvSpPr>
          <p:cNvPr id="21" name="矩形 4">
            <a:extLst>
              <a:ext uri="{FF2B5EF4-FFF2-40B4-BE49-F238E27FC236}">
                <a16:creationId xmlns="" xmlns:a16="http://schemas.microsoft.com/office/drawing/2014/main" id="{2ED0D672-B5A5-4851-98F0-0E17DE59ABB8}"/>
              </a:ext>
            </a:extLst>
          </p:cNvPr>
          <p:cNvSpPr>
            <a:spLocks noChangeArrowheads="1"/>
          </p:cNvSpPr>
          <p:nvPr/>
        </p:nvSpPr>
        <p:spPr bwMode="auto">
          <a:xfrm>
            <a:off x="3131840" y="1498649"/>
            <a:ext cx="2378075" cy="369888"/>
          </a:xfrm>
          <a:prstGeom prst="rect">
            <a:avLst/>
          </a:prstGeom>
          <a:noFill/>
          <a:ln w="9525">
            <a:noFill/>
            <a:miter lim="800000"/>
            <a:headEnd/>
            <a:tailEnd/>
          </a:ln>
        </p:spPr>
        <p:txBody>
          <a:bodyPr wrap="square">
            <a:spAutoFit/>
          </a:bodyPr>
          <a:lstStyle/>
          <a:p>
            <a:pPr algn="l"/>
            <a:r>
              <a:rPr lang="zh-CN" altLang="en-US" sz="1800" b="1" dirty="0">
                <a:solidFill>
                  <a:srgbClr val="FFC000"/>
                </a:solidFill>
                <a:latin typeface="黑体" pitchFamily="2" charset="-122"/>
                <a:ea typeface="黑体" pitchFamily="2" charset="-122"/>
              </a:rPr>
              <a:t>时间片长度为</a:t>
            </a:r>
            <a:r>
              <a:rPr lang="en-US" altLang="zh-CN" sz="1800" b="1" dirty="0">
                <a:solidFill>
                  <a:srgbClr val="FFC000"/>
                </a:solidFill>
                <a:latin typeface="黑体" pitchFamily="2" charset="-122"/>
                <a:ea typeface="黑体" pitchFamily="2" charset="-122"/>
              </a:rPr>
              <a:t>4</a:t>
            </a:r>
            <a:r>
              <a:rPr lang="zh-CN" altLang="en-US" sz="1800" b="1" dirty="0">
                <a:solidFill>
                  <a:srgbClr val="FFC000"/>
                </a:solidFill>
                <a:latin typeface="黑体" pitchFamily="2" charset="-122"/>
                <a:ea typeface="黑体" pitchFamily="2" charset="-122"/>
              </a:rPr>
              <a:t>个单位</a:t>
            </a:r>
            <a:endParaRPr kumimoji="0" lang="zh-CN" altLang="en-US" sz="1800" b="1" dirty="0">
              <a:solidFill>
                <a:srgbClr val="FFC000"/>
              </a:solidFill>
              <a:latin typeface="Arial" charset="0"/>
              <a:ea typeface="宋体" charset="-122"/>
            </a:endParaRPr>
          </a:p>
        </p:txBody>
      </p:sp>
      <p:pic>
        <p:nvPicPr>
          <p:cNvPr id="23" name="Picture 4">
            <a:extLst>
              <a:ext uri="{FF2B5EF4-FFF2-40B4-BE49-F238E27FC236}">
                <a16:creationId xmlns="" xmlns:a16="http://schemas.microsoft.com/office/drawing/2014/main" id="{EE585CB6-075D-46FE-9435-F98CC7CE7897}"/>
              </a:ext>
            </a:extLst>
          </p:cNvPr>
          <p:cNvPicPr>
            <a:picLocks noChangeAspect="1" noChangeArrowheads="1"/>
          </p:cNvPicPr>
          <p:nvPr/>
        </p:nvPicPr>
        <p:blipFill>
          <a:blip r:embed="rId4" cstate="print"/>
          <a:srcRect/>
          <a:stretch>
            <a:fillRect/>
          </a:stretch>
        </p:blipFill>
        <p:spPr bwMode="auto">
          <a:xfrm>
            <a:off x="3537359" y="1900363"/>
            <a:ext cx="4769470" cy="1967456"/>
          </a:xfrm>
          <a:prstGeom prst="rect">
            <a:avLst/>
          </a:prstGeom>
          <a:noFill/>
          <a:ln w="9525">
            <a:noFill/>
            <a:miter lim="800000"/>
            <a:headEnd/>
            <a:tailEnd/>
          </a:ln>
        </p:spPr>
      </p:pic>
    </p:spTree>
    <p:extLst>
      <p:ext uri="{BB962C8B-B14F-4D97-AF65-F5344CB8AC3E}">
        <p14:creationId xmlns:p14="http://schemas.microsoft.com/office/powerpoint/2010/main" val="32238721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5C8845FD-2655-4F6F-910C-7E4C41163EC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进程调度的任务、机制</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6"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11759" y="3504918"/>
            <a:ext cx="2904057" cy="644162"/>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进程调度方式</a:t>
            </a:r>
          </a:p>
        </p:txBody>
      </p:sp>
      <p:sp>
        <p:nvSpPr>
          <p:cNvPr id="7"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11759" y="414908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进程调度算法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grpSp>
        <p:nvGrpSpPr>
          <p:cNvPr id="10" name="组合 9">
            <a:extLst>
              <a:ext uri="{FF2B5EF4-FFF2-40B4-BE49-F238E27FC236}">
                <a16:creationId xmlns="" xmlns:a16="http://schemas.microsoft.com/office/drawing/2014/main" id="{A84F19A9-B4EF-4341-A0B4-AC0317AF6C67}"/>
              </a:ext>
            </a:extLst>
          </p:cNvPr>
          <p:cNvGrpSpPr/>
          <p:nvPr/>
        </p:nvGrpSpPr>
        <p:grpSpPr>
          <a:xfrm>
            <a:off x="2992693" y="878200"/>
            <a:ext cx="6085995" cy="504056"/>
            <a:chOff x="2992693" y="878200"/>
            <a:chExt cx="6085995" cy="504056"/>
          </a:xfrm>
        </p:grpSpPr>
        <p:sp>
          <p:nvSpPr>
            <p:cNvPr id="14" name="剪去单角的矩形 3">
              <a:extLst>
                <a:ext uri="{FF2B5EF4-FFF2-40B4-BE49-F238E27FC236}">
                  <a16:creationId xmlns="" xmlns:a16="http://schemas.microsoft.com/office/drawing/2014/main" id="{37628E96-48AF-46BB-A92C-177A65575224}"/>
                </a:ext>
              </a:extLst>
            </p:cNvPr>
            <p:cNvSpPr/>
            <p:nvPr/>
          </p:nvSpPr>
          <p:spPr>
            <a:xfrm>
              <a:off x="2992693"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轮转法</a:t>
              </a:r>
            </a:p>
          </p:txBody>
        </p:sp>
        <p:sp>
          <p:nvSpPr>
            <p:cNvPr id="15" name="剪去单角的矩形 4">
              <a:extLst>
                <a:ext uri="{FF2B5EF4-FFF2-40B4-BE49-F238E27FC236}">
                  <a16:creationId xmlns="" xmlns:a16="http://schemas.microsoft.com/office/drawing/2014/main" id="{691B4EDB-DB4B-496A-9879-73EAF005503C}"/>
                </a:ext>
              </a:extLst>
            </p:cNvPr>
            <p:cNvSpPr/>
            <p:nvPr/>
          </p:nvSpPr>
          <p:spPr>
            <a:xfrm>
              <a:off x="4499992" y="878200"/>
              <a:ext cx="1507299"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6" name="剪去单角的矩形 4">
              <a:extLst>
                <a:ext uri="{FF2B5EF4-FFF2-40B4-BE49-F238E27FC236}">
                  <a16:creationId xmlns="" xmlns:a16="http://schemas.microsoft.com/office/drawing/2014/main" id="{F26060A6-6214-4D50-9EE4-C959D1D8839D}"/>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多队列</a:t>
              </a:r>
            </a:p>
          </p:txBody>
        </p:sp>
        <p:sp>
          <p:nvSpPr>
            <p:cNvPr id="18" name="剪去单角的矩形 4">
              <a:extLst>
                <a:ext uri="{FF2B5EF4-FFF2-40B4-BE49-F238E27FC236}">
                  <a16:creationId xmlns="" xmlns:a16="http://schemas.microsoft.com/office/drawing/2014/main" id="{C3D80D8C-00C4-4AC4-8313-1079CA951BC2}"/>
                </a:ext>
              </a:extLst>
            </p:cNvPr>
            <p:cNvSpPr/>
            <p:nvPr/>
          </p:nvSpPr>
          <p:spPr>
            <a:xfrm>
              <a:off x="7327987" y="878200"/>
              <a:ext cx="1750701"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多级反馈队列</a:t>
              </a:r>
            </a:p>
          </p:txBody>
        </p:sp>
      </p:grpSp>
      <p:sp>
        <p:nvSpPr>
          <p:cNvPr id="13" name="Rectangle 5">
            <a:extLst>
              <a:ext uri="{FF2B5EF4-FFF2-40B4-BE49-F238E27FC236}">
                <a16:creationId xmlns="" xmlns:a16="http://schemas.microsoft.com/office/drawing/2014/main" id="{97EBA920-867D-4EB0-84CD-9D0DDF427127}"/>
              </a:ext>
            </a:extLst>
          </p:cNvPr>
          <p:cNvSpPr>
            <a:spLocks noChangeArrowheads="1"/>
          </p:cNvSpPr>
          <p:nvPr/>
        </p:nvSpPr>
        <p:spPr bwMode="auto">
          <a:xfrm>
            <a:off x="3187787" y="1576406"/>
            <a:ext cx="4912605" cy="358775"/>
          </a:xfrm>
          <a:prstGeom prst="rect">
            <a:avLst/>
          </a:prstGeom>
          <a:noFill/>
          <a:ln w="9525" algn="ctr">
            <a:noFill/>
            <a:miter lim="800000"/>
            <a:headEnd/>
            <a:tailEnd/>
          </a:ln>
        </p:spPr>
        <p:txBody>
          <a:bodyPr anchor="ctr"/>
          <a:lstStyle/>
          <a:p>
            <a:pPr algn="l"/>
            <a:r>
              <a:rPr lang="zh-CN" altLang="zh-CN" sz="2800" b="1" dirty="0" smtClean="0">
                <a:solidFill>
                  <a:srgbClr val="FFC000"/>
                </a:solidFill>
                <a:latin typeface="Arial" charset="0"/>
                <a:ea typeface="黑体" pitchFamily="2" charset="-122"/>
              </a:rPr>
              <a:t>优先</a:t>
            </a:r>
            <a:r>
              <a:rPr lang="zh-CN" altLang="en-US" sz="2800" b="1" dirty="0" smtClean="0">
                <a:solidFill>
                  <a:srgbClr val="FFC000"/>
                </a:solidFill>
                <a:latin typeface="Arial" charset="0"/>
                <a:ea typeface="黑体" pitchFamily="2" charset="-122"/>
              </a:rPr>
              <a:t>级</a:t>
            </a:r>
            <a:r>
              <a:rPr lang="zh-CN" altLang="zh-CN" sz="2800" b="1" dirty="0">
                <a:solidFill>
                  <a:srgbClr val="FFC000"/>
                </a:solidFill>
                <a:latin typeface="Arial" charset="0"/>
                <a:ea typeface="黑体" pitchFamily="2" charset="-122"/>
              </a:rPr>
              <a:t>调度算法的类型</a:t>
            </a:r>
            <a:endParaRPr lang="zh-CN" altLang="en-US" sz="2800" b="1" dirty="0">
              <a:solidFill>
                <a:srgbClr val="FFC000"/>
              </a:solidFill>
              <a:latin typeface="Arial" charset="0"/>
              <a:ea typeface="黑体" pitchFamily="2" charset="-122"/>
            </a:endParaRPr>
          </a:p>
        </p:txBody>
      </p:sp>
      <p:sp>
        <p:nvSpPr>
          <p:cNvPr id="19" name="Text Box 4">
            <a:extLst>
              <a:ext uri="{FF2B5EF4-FFF2-40B4-BE49-F238E27FC236}">
                <a16:creationId xmlns="" xmlns:a16="http://schemas.microsoft.com/office/drawing/2014/main" id="{8518AFC4-E897-427B-8617-7E51159F41E8}"/>
              </a:ext>
            </a:extLst>
          </p:cNvPr>
          <p:cNvSpPr txBox="1">
            <a:spLocks noChangeArrowheads="1"/>
          </p:cNvSpPr>
          <p:nvPr/>
        </p:nvSpPr>
        <p:spPr bwMode="auto">
          <a:xfrm>
            <a:off x="3161092" y="2082232"/>
            <a:ext cx="5803396" cy="3473666"/>
          </a:xfrm>
          <a:prstGeom prst="rect">
            <a:avLst/>
          </a:prstGeom>
          <a:noFill/>
          <a:ln w="9525">
            <a:noFill/>
            <a:miter lim="800000"/>
            <a:headEnd/>
            <a:tailEnd/>
          </a:ln>
        </p:spPr>
        <p:txBody>
          <a:bodyPr wrap="square" lIns="87273" tIns="43636" rIns="87273" bIns="43636">
            <a:spAutoFit/>
          </a:bodyPr>
          <a:lstStyle/>
          <a:p>
            <a:pPr marL="361950" indent="-361950" algn="l" defTabSz="873125">
              <a:lnSpc>
                <a:spcPct val="150000"/>
              </a:lnSpc>
              <a:spcBef>
                <a:spcPct val="50000"/>
              </a:spcBef>
              <a:buFont typeface="Monotype Sorts"/>
              <a:buChar char="À"/>
            </a:pPr>
            <a:r>
              <a:rPr lang="zh-CN" altLang="en-US" sz="2000" b="1" dirty="0">
                <a:solidFill>
                  <a:srgbClr val="FF0000"/>
                </a:solidFill>
                <a:latin typeface="黑体" pitchFamily="2" charset="-122"/>
                <a:ea typeface="黑体" pitchFamily="2" charset="-122"/>
                <a:sym typeface="Monotype Sorts" pitchFamily="2" charset="2"/>
              </a:rPr>
              <a:t>非抢占的优先级调度法</a:t>
            </a:r>
            <a:r>
              <a:rPr lang="zh-CN" altLang="en-US" sz="2000" b="1" dirty="0">
                <a:solidFill>
                  <a:srgbClr val="B13F9A"/>
                </a:solidFill>
                <a:latin typeface="黑体" pitchFamily="2" charset="-122"/>
                <a:ea typeface="黑体" pitchFamily="2" charset="-122"/>
                <a:sym typeface="Monotype Sorts" pitchFamily="2" charset="2"/>
              </a:rPr>
              <a:t>：</a:t>
            </a:r>
            <a:r>
              <a:rPr lang="zh-CN" altLang="en-US" sz="2000" b="1" dirty="0">
                <a:solidFill>
                  <a:schemeClr val="tx1"/>
                </a:solidFill>
                <a:latin typeface="黑体" pitchFamily="2" charset="-122"/>
                <a:ea typeface="黑体" pitchFamily="2" charset="-122"/>
                <a:sym typeface="Monotype Sorts" pitchFamily="2" charset="2"/>
              </a:rPr>
              <a:t>即一旦某个高优先级的进程占有了处理机，就一直运行下去，直到由于其自身的原因而主动让出处理机时</a:t>
            </a:r>
            <a:r>
              <a:rPr lang="en-US" altLang="zh-CN" sz="2000" b="1" dirty="0">
                <a:solidFill>
                  <a:schemeClr val="tx1"/>
                </a:solidFill>
                <a:latin typeface="黑体" pitchFamily="2" charset="-122"/>
                <a:ea typeface="黑体" pitchFamily="2" charset="-122"/>
                <a:sym typeface="Monotype Sorts" pitchFamily="2" charset="2"/>
              </a:rPr>
              <a:t>(</a:t>
            </a:r>
            <a:r>
              <a:rPr lang="zh-CN" altLang="en-US" sz="2000" b="1" dirty="0">
                <a:solidFill>
                  <a:schemeClr val="tx1"/>
                </a:solidFill>
                <a:latin typeface="黑体" pitchFamily="2" charset="-122"/>
                <a:ea typeface="黑体" pitchFamily="2" charset="-122"/>
                <a:sym typeface="Monotype Sorts" pitchFamily="2" charset="2"/>
              </a:rPr>
              <a:t>任务完成或等待事件</a:t>
            </a:r>
            <a:r>
              <a:rPr lang="en-US" altLang="zh-CN" sz="2000" b="1" dirty="0">
                <a:solidFill>
                  <a:schemeClr val="tx1"/>
                </a:solidFill>
                <a:latin typeface="黑体" pitchFamily="2" charset="-122"/>
                <a:ea typeface="黑体" pitchFamily="2" charset="-122"/>
                <a:sym typeface="Monotype Sorts" pitchFamily="2" charset="2"/>
              </a:rPr>
              <a:t>)</a:t>
            </a:r>
            <a:r>
              <a:rPr lang="zh-CN" altLang="en-US" sz="2000" b="1" dirty="0">
                <a:solidFill>
                  <a:schemeClr val="tx1"/>
                </a:solidFill>
                <a:latin typeface="黑体" pitchFamily="2" charset="-122"/>
                <a:ea typeface="黑体" pitchFamily="2" charset="-122"/>
                <a:sym typeface="Monotype Sorts" pitchFamily="2" charset="2"/>
              </a:rPr>
              <a:t>才让另一高优先级进程运行</a:t>
            </a:r>
            <a:endParaRPr lang="en-US" altLang="zh-CN" sz="2000" b="1" dirty="0">
              <a:solidFill>
                <a:schemeClr val="tx1"/>
              </a:solidFill>
              <a:latin typeface="黑体" pitchFamily="2" charset="-122"/>
              <a:ea typeface="黑体" pitchFamily="2" charset="-122"/>
              <a:sym typeface="Monotype Sorts" pitchFamily="2" charset="2"/>
            </a:endParaRPr>
          </a:p>
          <a:p>
            <a:pPr marL="361950" indent="-361950" algn="l" defTabSz="873125">
              <a:lnSpc>
                <a:spcPct val="150000"/>
              </a:lnSpc>
              <a:spcBef>
                <a:spcPct val="50000"/>
              </a:spcBef>
            </a:pPr>
            <a:r>
              <a:rPr lang="zh-CN" altLang="en-US" sz="2000" b="1" dirty="0">
                <a:solidFill>
                  <a:srgbClr val="B13F9A"/>
                </a:solidFill>
                <a:latin typeface="黑体" pitchFamily="2" charset="-122"/>
                <a:ea typeface="黑体" pitchFamily="2" charset="-122"/>
                <a:sym typeface="Monotype Sorts" pitchFamily="2" charset="2"/>
              </a:rPr>
              <a:t> </a:t>
            </a:r>
            <a:r>
              <a:rPr lang="zh-CN" altLang="en-US" sz="2000" b="1" dirty="0">
                <a:solidFill>
                  <a:srgbClr val="FF0000"/>
                </a:solidFill>
                <a:latin typeface="黑体" pitchFamily="2" charset="-122"/>
                <a:ea typeface="黑体" pitchFamily="2" charset="-122"/>
                <a:sym typeface="Monotype Sorts" pitchFamily="2" charset="2"/>
              </a:rPr>
              <a:t>可抢占的优先级调度法</a:t>
            </a:r>
            <a:r>
              <a:rPr lang="zh-CN" altLang="en-US" sz="2000" b="1" dirty="0">
                <a:solidFill>
                  <a:srgbClr val="B13F9A"/>
                </a:solidFill>
                <a:latin typeface="黑体" pitchFamily="2" charset="-122"/>
                <a:ea typeface="黑体" pitchFamily="2" charset="-122"/>
                <a:sym typeface="Monotype Sorts" pitchFamily="2" charset="2"/>
              </a:rPr>
              <a:t>：</a:t>
            </a:r>
            <a:r>
              <a:rPr lang="zh-CN" altLang="en-US" sz="2000" b="1" dirty="0">
                <a:solidFill>
                  <a:schemeClr val="tx1"/>
                </a:solidFill>
                <a:latin typeface="黑体" pitchFamily="2" charset="-122"/>
                <a:ea typeface="黑体" pitchFamily="2" charset="-122"/>
                <a:sym typeface="Monotype Sorts" pitchFamily="2" charset="2"/>
              </a:rPr>
              <a:t>任何时刻都严格按照高优先级进程在处理机上运行的原则进行进程的调度</a:t>
            </a:r>
            <a:endParaRPr lang="zh-CN" altLang="en-US" sz="2000" b="1" dirty="0">
              <a:solidFill>
                <a:schemeClr val="tx1"/>
              </a:solidFill>
              <a:latin typeface="黑体" pitchFamily="2" charset="-122"/>
              <a:ea typeface="黑体" pitchFamily="2" charset="-122"/>
            </a:endParaRPr>
          </a:p>
        </p:txBody>
      </p:sp>
      <p:sp>
        <p:nvSpPr>
          <p:cNvPr id="20" name="矩形 19"/>
          <p:cNvSpPr/>
          <p:nvPr/>
        </p:nvSpPr>
        <p:spPr>
          <a:xfrm>
            <a:off x="11759" y="29489"/>
            <a:ext cx="7800601"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933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 xmlns:a16="http://schemas.microsoft.com/office/drawing/2014/main" id="{30805954-F9B3-402A-915D-7906A65A4DAC}"/>
              </a:ext>
            </a:extLst>
          </p:cNvPr>
          <p:cNvPicPr>
            <a:picLocks noChangeAspect="1" noChangeArrowheads="1"/>
          </p:cNvPicPr>
          <p:nvPr/>
        </p:nvPicPr>
        <p:blipFill>
          <a:blip r:embed="rId2" cstate="print"/>
          <a:srcRect/>
          <a:stretch>
            <a:fillRect/>
          </a:stretch>
        </p:blipFill>
        <p:spPr bwMode="auto">
          <a:xfrm>
            <a:off x="755576" y="1556792"/>
            <a:ext cx="7261066" cy="4630596"/>
          </a:xfrm>
          <a:prstGeom prst="rect">
            <a:avLst/>
          </a:prstGeom>
          <a:noFill/>
          <a:ln w="9525">
            <a:noFill/>
            <a:miter lim="800000"/>
            <a:headEnd/>
            <a:tailEnd/>
          </a:ln>
        </p:spPr>
      </p:pic>
      <p:sp>
        <p:nvSpPr>
          <p:cNvPr id="5" name="矩形 4"/>
          <p:cNvSpPr/>
          <p:nvPr/>
        </p:nvSpPr>
        <p:spPr>
          <a:xfrm>
            <a:off x="11759" y="29489"/>
            <a:ext cx="7800601"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93777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5C8845FD-2655-4F6F-910C-7E4C41163EC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进程调度的任务、机制</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6"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11759" y="3504918"/>
            <a:ext cx="2904057" cy="644162"/>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进程调度方式</a:t>
            </a:r>
          </a:p>
        </p:txBody>
      </p:sp>
      <p:sp>
        <p:nvSpPr>
          <p:cNvPr id="7"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11759" y="414908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进程调度算法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grpSp>
        <p:nvGrpSpPr>
          <p:cNvPr id="10" name="组合 9">
            <a:extLst>
              <a:ext uri="{FF2B5EF4-FFF2-40B4-BE49-F238E27FC236}">
                <a16:creationId xmlns="" xmlns:a16="http://schemas.microsoft.com/office/drawing/2014/main" id="{A84F19A9-B4EF-4341-A0B4-AC0317AF6C67}"/>
              </a:ext>
            </a:extLst>
          </p:cNvPr>
          <p:cNvGrpSpPr/>
          <p:nvPr/>
        </p:nvGrpSpPr>
        <p:grpSpPr>
          <a:xfrm>
            <a:off x="2992693" y="878200"/>
            <a:ext cx="6085995" cy="504056"/>
            <a:chOff x="2992693" y="878200"/>
            <a:chExt cx="6085995" cy="504056"/>
          </a:xfrm>
        </p:grpSpPr>
        <p:sp>
          <p:nvSpPr>
            <p:cNvPr id="14" name="剪去单角的矩形 3">
              <a:extLst>
                <a:ext uri="{FF2B5EF4-FFF2-40B4-BE49-F238E27FC236}">
                  <a16:creationId xmlns="" xmlns:a16="http://schemas.microsoft.com/office/drawing/2014/main" id="{37628E96-48AF-46BB-A92C-177A65575224}"/>
                </a:ext>
              </a:extLst>
            </p:cNvPr>
            <p:cNvSpPr/>
            <p:nvPr/>
          </p:nvSpPr>
          <p:spPr>
            <a:xfrm>
              <a:off x="2992693"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轮转法</a:t>
              </a:r>
            </a:p>
          </p:txBody>
        </p:sp>
        <p:sp>
          <p:nvSpPr>
            <p:cNvPr id="15" name="剪去单角的矩形 4">
              <a:extLst>
                <a:ext uri="{FF2B5EF4-FFF2-40B4-BE49-F238E27FC236}">
                  <a16:creationId xmlns="" xmlns:a16="http://schemas.microsoft.com/office/drawing/2014/main" id="{691B4EDB-DB4B-496A-9879-73EAF005503C}"/>
                </a:ext>
              </a:extLst>
            </p:cNvPr>
            <p:cNvSpPr/>
            <p:nvPr/>
          </p:nvSpPr>
          <p:spPr>
            <a:xfrm>
              <a:off x="4499992" y="878200"/>
              <a:ext cx="1507299"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6" name="剪去单角的矩形 4">
              <a:extLst>
                <a:ext uri="{FF2B5EF4-FFF2-40B4-BE49-F238E27FC236}">
                  <a16:creationId xmlns="" xmlns:a16="http://schemas.microsoft.com/office/drawing/2014/main" id="{F26060A6-6214-4D50-9EE4-C959D1D8839D}"/>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多队列</a:t>
              </a:r>
            </a:p>
          </p:txBody>
        </p:sp>
        <p:sp>
          <p:nvSpPr>
            <p:cNvPr id="18" name="剪去单角的矩形 4">
              <a:extLst>
                <a:ext uri="{FF2B5EF4-FFF2-40B4-BE49-F238E27FC236}">
                  <a16:creationId xmlns="" xmlns:a16="http://schemas.microsoft.com/office/drawing/2014/main" id="{C3D80D8C-00C4-4AC4-8313-1079CA951BC2}"/>
                </a:ext>
              </a:extLst>
            </p:cNvPr>
            <p:cNvSpPr/>
            <p:nvPr/>
          </p:nvSpPr>
          <p:spPr>
            <a:xfrm>
              <a:off x="7327987" y="878200"/>
              <a:ext cx="1750701"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多级反馈队列</a:t>
              </a:r>
            </a:p>
          </p:txBody>
        </p:sp>
      </p:grpSp>
      <p:sp>
        <p:nvSpPr>
          <p:cNvPr id="13" name="Rectangle 5">
            <a:extLst>
              <a:ext uri="{FF2B5EF4-FFF2-40B4-BE49-F238E27FC236}">
                <a16:creationId xmlns="" xmlns:a16="http://schemas.microsoft.com/office/drawing/2014/main" id="{AF7D4CC2-B860-4205-A06F-CC284071C86A}"/>
              </a:ext>
            </a:extLst>
          </p:cNvPr>
          <p:cNvSpPr>
            <a:spLocks noChangeArrowheads="1"/>
          </p:cNvSpPr>
          <p:nvPr/>
        </p:nvSpPr>
        <p:spPr bwMode="auto">
          <a:xfrm>
            <a:off x="3187787" y="1617762"/>
            <a:ext cx="5488669" cy="358775"/>
          </a:xfrm>
          <a:prstGeom prst="rect">
            <a:avLst/>
          </a:prstGeom>
          <a:noFill/>
          <a:ln w="9525" algn="ctr">
            <a:noFill/>
            <a:miter lim="800000"/>
            <a:headEnd/>
            <a:tailEnd/>
          </a:ln>
        </p:spPr>
        <p:txBody>
          <a:bodyPr anchor="ctr"/>
          <a:lstStyle/>
          <a:p>
            <a:r>
              <a:rPr lang="zh-CN" altLang="zh-CN" sz="2800" b="1" dirty="0" smtClean="0">
                <a:solidFill>
                  <a:schemeClr val="accent3"/>
                </a:solidFill>
                <a:latin typeface="华文楷体" panose="02010600040101010101" pitchFamily="2" charset="-122"/>
                <a:ea typeface="华文楷体" panose="02010600040101010101" pitchFamily="2" charset="-122"/>
              </a:rPr>
              <a:t>优先权</a:t>
            </a:r>
            <a:r>
              <a:rPr lang="zh-CN" altLang="en-US" sz="2800" b="1" dirty="0">
                <a:solidFill>
                  <a:schemeClr val="accent3"/>
                </a:solidFill>
                <a:latin typeface="华文楷体" panose="02010600040101010101" pitchFamily="2" charset="-122"/>
                <a:ea typeface="华文楷体" panose="02010600040101010101" pitchFamily="2" charset="-122"/>
              </a:rPr>
              <a:t>级</a:t>
            </a:r>
            <a:r>
              <a:rPr lang="zh-CN" altLang="zh-CN" sz="2800" b="1" dirty="0">
                <a:solidFill>
                  <a:schemeClr val="accent3"/>
                </a:solidFill>
                <a:latin typeface="华文楷体" panose="02010600040101010101" pitchFamily="2" charset="-122"/>
                <a:ea typeface="华文楷体" panose="02010600040101010101" pitchFamily="2" charset="-122"/>
              </a:rPr>
              <a:t>的类型</a:t>
            </a:r>
            <a:endParaRPr lang="zh-CN" altLang="en-US" sz="2800" b="1" dirty="0">
              <a:solidFill>
                <a:schemeClr val="accent3"/>
              </a:solidFill>
              <a:latin typeface="华文楷体" panose="02010600040101010101" pitchFamily="2" charset="-122"/>
              <a:ea typeface="华文楷体" panose="02010600040101010101" pitchFamily="2" charset="-122"/>
            </a:endParaRPr>
          </a:p>
        </p:txBody>
      </p:sp>
      <p:sp>
        <p:nvSpPr>
          <p:cNvPr id="19" name="Text Box 5">
            <a:extLst>
              <a:ext uri="{FF2B5EF4-FFF2-40B4-BE49-F238E27FC236}">
                <a16:creationId xmlns="" xmlns:a16="http://schemas.microsoft.com/office/drawing/2014/main" id="{2A6DF4FC-37DC-4555-AEF8-6EFED2C25A17}"/>
              </a:ext>
            </a:extLst>
          </p:cNvPr>
          <p:cNvSpPr txBox="1">
            <a:spLocks noChangeArrowheads="1"/>
          </p:cNvSpPr>
          <p:nvPr/>
        </p:nvSpPr>
        <p:spPr bwMode="auto">
          <a:xfrm>
            <a:off x="3210694" y="2252216"/>
            <a:ext cx="5609778" cy="1754326"/>
          </a:xfrm>
          <a:prstGeom prst="rect">
            <a:avLst/>
          </a:prstGeom>
          <a:noFill/>
          <a:ln w="9525">
            <a:noFill/>
            <a:miter lim="800000"/>
            <a:headEnd/>
            <a:tailEnd/>
          </a:ln>
        </p:spPr>
        <p:txBody>
          <a:bodyPr wrap="square">
            <a:spAutoFit/>
          </a:bodyPr>
          <a:lstStyle/>
          <a:p>
            <a:pPr algn="just">
              <a:lnSpc>
                <a:spcPct val="150000"/>
              </a:lnSpc>
              <a:spcBef>
                <a:spcPct val="50000"/>
              </a:spcBef>
            </a:pPr>
            <a:r>
              <a:rPr lang="zh-CN" altLang="en-US" b="1" dirty="0" smtClean="0">
                <a:solidFill>
                  <a:schemeClr val="tx1"/>
                </a:solidFill>
                <a:latin typeface="华文楷体" panose="02010600040101010101" pitchFamily="2" charset="-122"/>
                <a:ea typeface="华文楷体" panose="02010600040101010101" pitchFamily="2" charset="-122"/>
              </a:rPr>
              <a:t>静态</a:t>
            </a:r>
            <a:r>
              <a:rPr lang="zh-CN" altLang="en-US" b="1" dirty="0">
                <a:solidFill>
                  <a:schemeClr val="tx1"/>
                </a:solidFill>
                <a:latin typeface="华文楷体" panose="02010600040101010101" pitchFamily="2" charset="-122"/>
                <a:ea typeface="华文楷体" panose="02010600040101010101" pitchFamily="2" charset="-122"/>
              </a:rPr>
              <a:t>优先权。静态优先权是</a:t>
            </a:r>
            <a:r>
              <a:rPr lang="zh-CN" altLang="en-US" b="1" dirty="0">
                <a:solidFill>
                  <a:srgbClr val="FF0000"/>
                </a:solidFill>
                <a:latin typeface="华文楷体" panose="02010600040101010101" pitchFamily="2" charset="-122"/>
                <a:ea typeface="华文楷体" panose="02010600040101010101" pitchFamily="2" charset="-122"/>
              </a:rPr>
              <a:t>在创建进程时确定的</a:t>
            </a:r>
            <a:r>
              <a:rPr lang="zh-CN" altLang="en-US" b="1" dirty="0">
                <a:solidFill>
                  <a:schemeClr val="tx1"/>
                </a:solidFill>
                <a:latin typeface="华文楷体" panose="02010600040101010101" pitchFamily="2" charset="-122"/>
                <a:ea typeface="华文楷体" panose="02010600040101010101" pitchFamily="2" charset="-122"/>
              </a:rPr>
              <a:t>，且</a:t>
            </a:r>
            <a:r>
              <a:rPr lang="zh-CN" altLang="en-US" b="1" dirty="0">
                <a:solidFill>
                  <a:srgbClr val="FF0000"/>
                </a:solidFill>
                <a:latin typeface="华文楷体" panose="02010600040101010101" pitchFamily="2" charset="-122"/>
                <a:ea typeface="华文楷体" panose="02010600040101010101" pitchFamily="2" charset="-122"/>
              </a:rPr>
              <a:t>在进程的整个运行期间保持不变</a:t>
            </a:r>
            <a:endParaRPr lang="zh-CN" altLang="en-US" b="1" dirty="0">
              <a:solidFill>
                <a:prstClr val="black"/>
              </a:solidFill>
              <a:latin typeface="华文楷体" panose="02010600040101010101" pitchFamily="2" charset="-122"/>
              <a:ea typeface="华文楷体" panose="02010600040101010101" pitchFamily="2" charset="-122"/>
            </a:endParaRPr>
          </a:p>
        </p:txBody>
      </p:sp>
      <p:sp>
        <p:nvSpPr>
          <p:cNvPr id="20" name="Text Box 6">
            <a:extLst>
              <a:ext uri="{FF2B5EF4-FFF2-40B4-BE49-F238E27FC236}">
                <a16:creationId xmlns="" xmlns:a16="http://schemas.microsoft.com/office/drawing/2014/main" id="{2F9436A6-EFC0-49DC-95A6-C558585FBC4E}"/>
              </a:ext>
            </a:extLst>
          </p:cNvPr>
          <p:cNvSpPr txBox="1">
            <a:spLocks noChangeArrowheads="1"/>
          </p:cNvSpPr>
          <p:nvPr/>
        </p:nvSpPr>
        <p:spPr bwMode="auto">
          <a:xfrm>
            <a:off x="3187786" y="4181948"/>
            <a:ext cx="5776701" cy="1938992"/>
          </a:xfrm>
          <a:prstGeom prst="rect">
            <a:avLst/>
          </a:prstGeom>
          <a:noFill/>
          <a:ln w="9525">
            <a:noFill/>
            <a:miter lim="800000"/>
            <a:headEnd/>
            <a:tailEnd/>
          </a:ln>
        </p:spPr>
        <p:txBody>
          <a:bodyPr wrap="square">
            <a:spAutoFit/>
          </a:bodyPr>
          <a:lstStyle/>
          <a:p>
            <a:pPr marL="457200" indent="-457200" algn="l">
              <a:lnSpc>
                <a:spcPct val="150000"/>
              </a:lnSpc>
            </a:pPr>
            <a:r>
              <a:rPr lang="zh-CN" altLang="en-US" sz="2000" b="1" dirty="0">
                <a:solidFill>
                  <a:schemeClr val="tx1"/>
                </a:solidFill>
                <a:latin typeface="华文楷体" panose="02010600040101010101" pitchFamily="2" charset="-122"/>
                <a:ea typeface="华文楷体" panose="02010600040101010101" pitchFamily="2" charset="-122"/>
              </a:rPr>
              <a:t>确定进程优先权的依据有如下三个方面：</a:t>
            </a:r>
          </a:p>
          <a:p>
            <a:pPr marL="457200" indent="-457200" algn="l">
              <a:lnSpc>
                <a:spcPct val="150000"/>
              </a:lnSpc>
              <a:buFontTx/>
              <a:buAutoNum type="arabicParenBoth"/>
            </a:pPr>
            <a:r>
              <a:rPr lang="zh-CN" altLang="en-US" sz="2000" b="1" dirty="0">
                <a:solidFill>
                  <a:srgbClr val="FF0000"/>
                </a:solidFill>
                <a:latin typeface="华文楷体" panose="02010600040101010101" pitchFamily="2" charset="-122"/>
                <a:ea typeface="华文楷体" panose="02010600040101010101" pitchFamily="2" charset="-122"/>
              </a:rPr>
              <a:t>进程类型</a:t>
            </a:r>
            <a:r>
              <a:rPr lang="zh-CN" altLang="en-US" sz="2000" b="1" dirty="0">
                <a:solidFill>
                  <a:prstClr val="black"/>
                </a:solidFill>
                <a:latin typeface="华文楷体" panose="02010600040101010101" pitchFamily="2" charset="-122"/>
                <a:ea typeface="华文楷体" panose="02010600040101010101" pitchFamily="2" charset="-122"/>
              </a:rPr>
              <a:t> </a:t>
            </a:r>
          </a:p>
          <a:p>
            <a:pPr marL="457200" indent="-457200" algn="l">
              <a:lnSpc>
                <a:spcPct val="150000"/>
              </a:lnSpc>
            </a:pPr>
            <a:r>
              <a:rPr lang="en-US" altLang="zh-CN" sz="2000" b="1" dirty="0">
                <a:solidFill>
                  <a:schemeClr val="tx1"/>
                </a:solidFill>
                <a:latin typeface="华文楷体" panose="02010600040101010101" pitchFamily="2" charset="-122"/>
                <a:ea typeface="华文楷体" panose="02010600040101010101" pitchFamily="2" charset="-122"/>
              </a:rPr>
              <a:t>(2) </a:t>
            </a:r>
            <a:r>
              <a:rPr lang="zh-CN" altLang="en-US" sz="2000" b="1" dirty="0">
                <a:solidFill>
                  <a:schemeClr val="tx1"/>
                </a:solidFill>
                <a:latin typeface="华文楷体" panose="02010600040101010101" pitchFamily="2" charset="-122"/>
                <a:ea typeface="华文楷体" panose="02010600040101010101" pitchFamily="2" charset="-122"/>
              </a:rPr>
              <a:t>进程对资源的需求</a:t>
            </a:r>
          </a:p>
          <a:p>
            <a:pPr marL="457200" indent="-457200" algn="l">
              <a:lnSpc>
                <a:spcPct val="150000"/>
              </a:lnSpc>
            </a:pPr>
            <a:r>
              <a:rPr lang="en-US" altLang="zh-CN" sz="2000" b="1" dirty="0">
                <a:solidFill>
                  <a:srgbClr val="FFC000"/>
                </a:solidFill>
                <a:latin typeface="华文楷体" panose="02010600040101010101" pitchFamily="2" charset="-122"/>
                <a:ea typeface="华文楷体" panose="02010600040101010101" pitchFamily="2" charset="-122"/>
              </a:rPr>
              <a:t>(3) </a:t>
            </a:r>
            <a:r>
              <a:rPr lang="zh-CN" altLang="en-US" sz="2000" b="1" dirty="0">
                <a:solidFill>
                  <a:srgbClr val="FFC000"/>
                </a:solidFill>
                <a:latin typeface="华文楷体" panose="02010600040101010101" pitchFamily="2" charset="-122"/>
                <a:ea typeface="华文楷体" panose="02010600040101010101" pitchFamily="2" charset="-122"/>
              </a:rPr>
              <a:t>用户要求</a:t>
            </a:r>
          </a:p>
        </p:txBody>
      </p:sp>
    </p:spTree>
    <p:extLst>
      <p:ext uri="{BB962C8B-B14F-4D97-AF65-F5344CB8AC3E}">
        <p14:creationId xmlns:p14="http://schemas.microsoft.com/office/powerpoint/2010/main" val="364330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5C8845FD-2655-4F6F-910C-7E4C41163EC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进程调度的任务、机制</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6"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11759" y="3504918"/>
            <a:ext cx="2904057" cy="644162"/>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进程调度方式</a:t>
            </a:r>
          </a:p>
        </p:txBody>
      </p:sp>
      <p:sp>
        <p:nvSpPr>
          <p:cNvPr id="7"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11759" y="414908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进程调度算法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grpSp>
        <p:nvGrpSpPr>
          <p:cNvPr id="10" name="组合 9">
            <a:extLst>
              <a:ext uri="{FF2B5EF4-FFF2-40B4-BE49-F238E27FC236}">
                <a16:creationId xmlns="" xmlns:a16="http://schemas.microsoft.com/office/drawing/2014/main" id="{A84F19A9-B4EF-4341-A0B4-AC0317AF6C67}"/>
              </a:ext>
            </a:extLst>
          </p:cNvPr>
          <p:cNvGrpSpPr/>
          <p:nvPr/>
        </p:nvGrpSpPr>
        <p:grpSpPr>
          <a:xfrm>
            <a:off x="2992693" y="878200"/>
            <a:ext cx="6085995" cy="504056"/>
            <a:chOff x="2992693" y="878200"/>
            <a:chExt cx="6085995" cy="504056"/>
          </a:xfrm>
        </p:grpSpPr>
        <p:sp>
          <p:nvSpPr>
            <p:cNvPr id="14" name="剪去单角的矩形 3">
              <a:extLst>
                <a:ext uri="{FF2B5EF4-FFF2-40B4-BE49-F238E27FC236}">
                  <a16:creationId xmlns="" xmlns:a16="http://schemas.microsoft.com/office/drawing/2014/main" id="{37628E96-48AF-46BB-A92C-177A65575224}"/>
                </a:ext>
              </a:extLst>
            </p:cNvPr>
            <p:cNvSpPr/>
            <p:nvPr/>
          </p:nvSpPr>
          <p:spPr>
            <a:xfrm>
              <a:off x="2992693"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轮转法</a:t>
              </a:r>
            </a:p>
          </p:txBody>
        </p:sp>
        <p:sp>
          <p:nvSpPr>
            <p:cNvPr id="15" name="剪去单角的矩形 4">
              <a:extLst>
                <a:ext uri="{FF2B5EF4-FFF2-40B4-BE49-F238E27FC236}">
                  <a16:creationId xmlns="" xmlns:a16="http://schemas.microsoft.com/office/drawing/2014/main" id="{691B4EDB-DB4B-496A-9879-73EAF005503C}"/>
                </a:ext>
              </a:extLst>
            </p:cNvPr>
            <p:cNvSpPr/>
            <p:nvPr/>
          </p:nvSpPr>
          <p:spPr>
            <a:xfrm>
              <a:off x="4499992" y="878200"/>
              <a:ext cx="1507299"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6" name="剪去单角的矩形 4">
              <a:extLst>
                <a:ext uri="{FF2B5EF4-FFF2-40B4-BE49-F238E27FC236}">
                  <a16:creationId xmlns="" xmlns:a16="http://schemas.microsoft.com/office/drawing/2014/main" id="{F26060A6-6214-4D50-9EE4-C959D1D8839D}"/>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多队列</a:t>
              </a:r>
            </a:p>
          </p:txBody>
        </p:sp>
        <p:sp>
          <p:nvSpPr>
            <p:cNvPr id="18" name="剪去单角的矩形 4">
              <a:extLst>
                <a:ext uri="{FF2B5EF4-FFF2-40B4-BE49-F238E27FC236}">
                  <a16:creationId xmlns="" xmlns:a16="http://schemas.microsoft.com/office/drawing/2014/main" id="{C3D80D8C-00C4-4AC4-8313-1079CA951BC2}"/>
                </a:ext>
              </a:extLst>
            </p:cNvPr>
            <p:cNvSpPr/>
            <p:nvPr/>
          </p:nvSpPr>
          <p:spPr>
            <a:xfrm>
              <a:off x="7327987" y="878200"/>
              <a:ext cx="1750701"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多级反馈队列</a:t>
              </a:r>
            </a:p>
          </p:txBody>
        </p:sp>
      </p:grpSp>
      <p:sp>
        <p:nvSpPr>
          <p:cNvPr id="13" name="Rectangle 5">
            <a:extLst>
              <a:ext uri="{FF2B5EF4-FFF2-40B4-BE49-F238E27FC236}">
                <a16:creationId xmlns="" xmlns:a16="http://schemas.microsoft.com/office/drawing/2014/main" id="{AF7D4CC2-B860-4205-A06F-CC284071C86A}"/>
              </a:ext>
            </a:extLst>
          </p:cNvPr>
          <p:cNvSpPr>
            <a:spLocks noChangeArrowheads="1"/>
          </p:cNvSpPr>
          <p:nvPr/>
        </p:nvSpPr>
        <p:spPr bwMode="auto">
          <a:xfrm>
            <a:off x="3187787" y="1617762"/>
            <a:ext cx="5488669" cy="358775"/>
          </a:xfrm>
          <a:prstGeom prst="rect">
            <a:avLst/>
          </a:prstGeom>
          <a:noFill/>
          <a:ln w="9525" algn="ctr">
            <a:noFill/>
            <a:miter lim="800000"/>
            <a:headEnd/>
            <a:tailEnd/>
          </a:ln>
        </p:spPr>
        <p:txBody>
          <a:bodyPr anchor="ctr"/>
          <a:lstStyle/>
          <a:p>
            <a:r>
              <a:rPr lang="zh-CN" altLang="zh-CN" sz="2800" b="1" dirty="0" smtClean="0">
                <a:solidFill>
                  <a:schemeClr val="accent3"/>
                </a:solidFill>
                <a:latin typeface="Arial" charset="0"/>
                <a:ea typeface="黑体" pitchFamily="2" charset="-122"/>
              </a:rPr>
              <a:t>优先权</a:t>
            </a:r>
            <a:r>
              <a:rPr lang="zh-CN" altLang="en-US" sz="2800" b="1" dirty="0">
                <a:solidFill>
                  <a:schemeClr val="accent3"/>
                </a:solidFill>
                <a:latin typeface="Arial" charset="0"/>
                <a:ea typeface="黑体" pitchFamily="2" charset="-122"/>
              </a:rPr>
              <a:t>级</a:t>
            </a:r>
            <a:r>
              <a:rPr lang="zh-CN" altLang="zh-CN" sz="2800" b="1" dirty="0">
                <a:solidFill>
                  <a:schemeClr val="accent3"/>
                </a:solidFill>
                <a:latin typeface="Arial" charset="0"/>
                <a:ea typeface="黑体" pitchFamily="2" charset="-122"/>
              </a:rPr>
              <a:t>的类型</a:t>
            </a:r>
            <a:endParaRPr lang="zh-CN" altLang="en-US" sz="2800" b="1" dirty="0">
              <a:solidFill>
                <a:schemeClr val="accent3"/>
              </a:solidFill>
              <a:latin typeface="Arial" charset="0"/>
              <a:ea typeface="黑体" pitchFamily="2" charset="-122"/>
            </a:endParaRPr>
          </a:p>
        </p:txBody>
      </p:sp>
      <p:sp>
        <p:nvSpPr>
          <p:cNvPr id="21" name="Text Box 4">
            <a:extLst>
              <a:ext uri="{FF2B5EF4-FFF2-40B4-BE49-F238E27FC236}">
                <a16:creationId xmlns="" xmlns:a16="http://schemas.microsoft.com/office/drawing/2014/main" id="{E45C25F7-43A5-4D0B-AA84-808973FDD198}"/>
              </a:ext>
            </a:extLst>
          </p:cNvPr>
          <p:cNvSpPr txBox="1">
            <a:spLocks noChangeArrowheads="1"/>
          </p:cNvSpPr>
          <p:nvPr/>
        </p:nvSpPr>
        <p:spPr bwMode="auto">
          <a:xfrm>
            <a:off x="3187787" y="2027590"/>
            <a:ext cx="5878574" cy="1477328"/>
          </a:xfrm>
          <a:prstGeom prst="rect">
            <a:avLst/>
          </a:prstGeom>
          <a:noFill/>
          <a:ln w="9525">
            <a:noFill/>
            <a:miter lim="800000"/>
            <a:headEnd/>
            <a:tailEnd/>
          </a:ln>
        </p:spPr>
        <p:txBody>
          <a:bodyPr wrap="square">
            <a:spAutoFit/>
          </a:bodyPr>
          <a:lstStyle/>
          <a:p>
            <a:pPr algn="just">
              <a:lnSpc>
                <a:spcPct val="150000"/>
              </a:lnSpc>
            </a:pPr>
            <a:r>
              <a:rPr lang="en-US" altLang="zh-CN" sz="2000" b="1" dirty="0">
                <a:solidFill>
                  <a:schemeClr val="tx1"/>
                </a:solidFill>
                <a:latin typeface="黑体" pitchFamily="2" charset="-122"/>
                <a:ea typeface="黑体" pitchFamily="2" charset="-122"/>
              </a:rPr>
              <a:t>    2) </a:t>
            </a:r>
            <a:r>
              <a:rPr lang="zh-CN" altLang="en-US" sz="2000" b="1" dirty="0">
                <a:solidFill>
                  <a:schemeClr val="tx1"/>
                </a:solidFill>
                <a:latin typeface="黑体" pitchFamily="2" charset="-122"/>
                <a:ea typeface="黑体" pitchFamily="2" charset="-122"/>
              </a:rPr>
              <a:t>动态优先权。在创建进程时所赋予的优先权，是可以</a:t>
            </a:r>
            <a:r>
              <a:rPr lang="zh-CN" altLang="en-US" sz="2000" b="1" dirty="0">
                <a:solidFill>
                  <a:srgbClr val="FF0000"/>
                </a:solidFill>
                <a:latin typeface="黑体" pitchFamily="2" charset="-122"/>
                <a:ea typeface="黑体" pitchFamily="2" charset="-122"/>
              </a:rPr>
              <a:t>随进程的推进或随其等待时间的增加而改变</a:t>
            </a:r>
            <a:r>
              <a:rPr lang="zh-CN" altLang="en-US" sz="2000" b="1" dirty="0">
                <a:solidFill>
                  <a:schemeClr val="tx1"/>
                </a:solidFill>
                <a:latin typeface="黑体" pitchFamily="2" charset="-122"/>
                <a:ea typeface="黑体" pitchFamily="2" charset="-122"/>
              </a:rPr>
              <a:t>的，以便获得更好的调度性能</a:t>
            </a:r>
          </a:p>
        </p:txBody>
      </p:sp>
      <p:sp>
        <p:nvSpPr>
          <p:cNvPr id="22" name="Rectangle 5">
            <a:extLst>
              <a:ext uri="{FF2B5EF4-FFF2-40B4-BE49-F238E27FC236}">
                <a16:creationId xmlns="" xmlns:a16="http://schemas.microsoft.com/office/drawing/2014/main" id="{72D90561-6F50-44DB-954B-D00DEEF89485}"/>
              </a:ext>
            </a:extLst>
          </p:cNvPr>
          <p:cNvSpPr>
            <a:spLocks noChangeArrowheads="1"/>
          </p:cNvSpPr>
          <p:nvPr/>
        </p:nvSpPr>
        <p:spPr bwMode="auto">
          <a:xfrm>
            <a:off x="3373733" y="3504918"/>
            <a:ext cx="5672745" cy="3273525"/>
          </a:xfrm>
          <a:prstGeom prst="rect">
            <a:avLst/>
          </a:prstGeom>
          <a:noFill/>
          <a:ln w="9525">
            <a:noFill/>
            <a:miter lim="800000"/>
            <a:headEnd/>
            <a:tailEnd/>
          </a:ln>
        </p:spPr>
        <p:txBody>
          <a:bodyPr wrap="square">
            <a:spAutoFit/>
          </a:bodyPr>
          <a:lstStyle/>
          <a:p>
            <a:pPr algn="l">
              <a:lnSpc>
                <a:spcPct val="150000"/>
              </a:lnSpc>
              <a:defRPr/>
            </a:pPr>
            <a:r>
              <a:rPr lang="zh-CN" altLang="en-US" sz="1400" b="1" dirty="0">
                <a:solidFill>
                  <a:schemeClr val="tx1"/>
                </a:solidFill>
                <a:latin typeface="黑体" pitchFamily="2" charset="-122"/>
                <a:ea typeface="黑体" pitchFamily="2" charset="-122"/>
              </a:rPr>
              <a:t>例如，我们可以规定，在就绪队列中的进程，</a:t>
            </a:r>
            <a:r>
              <a:rPr lang="zh-CN" altLang="en-US" sz="1400" b="1" dirty="0">
                <a:solidFill>
                  <a:srgbClr val="FF0000"/>
                </a:solidFill>
                <a:latin typeface="黑体" pitchFamily="2" charset="-122"/>
                <a:ea typeface="黑体" pitchFamily="2" charset="-122"/>
              </a:rPr>
              <a:t>随其等待时间的增长，其优先权以速率</a:t>
            </a:r>
            <a:r>
              <a:rPr lang="en-US" altLang="zh-CN" sz="1400" b="1" dirty="0">
                <a:solidFill>
                  <a:srgbClr val="FF0000"/>
                </a:solidFill>
                <a:latin typeface="黑体" pitchFamily="2" charset="-122"/>
                <a:ea typeface="黑体" pitchFamily="2" charset="-122"/>
              </a:rPr>
              <a:t>a</a:t>
            </a:r>
            <a:r>
              <a:rPr lang="zh-CN" altLang="en-US" sz="1400" b="1" dirty="0">
                <a:solidFill>
                  <a:srgbClr val="FF0000"/>
                </a:solidFill>
                <a:latin typeface="黑体" pitchFamily="2" charset="-122"/>
                <a:ea typeface="黑体" pitchFamily="2" charset="-122"/>
              </a:rPr>
              <a:t>提高</a:t>
            </a:r>
            <a:endParaRPr lang="en-US" altLang="zh-CN" sz="1400" b="1" dirty="0">
              <a:solidFill>
                <a:srgbClr val="FF0000"/>
              </a:solidFill>
              <a:latin typeface="黑体" pitchFamily="2" charset="-122"/>
              <a:ea typeface="黑体" pitchFamily="2" charset="-122"/>
            </a:endParaRPr>
          </a:p>
          <a:p>
            <a:pPr marL="342900" indent="-342900" algn="l">
              <a:lnSpc>
                <a:spcPct val="150000"/>
              </a:lnSpc>
              <a:buFont typeface="+mj-lt"/>
              <a:buAutoNum type="alphaLcParenR"/>
              <a:defRPr/>
            </a:pPr>
            <a:r>
              <a:rPr lang="zh-CN" altLang="en-US" sz="1400" b="1" dirty="0">
                <a:solidFill>
                  <a:schemeClr val="tx1"/>
                </a:solidFill>
                <a:latin typeface="黑体" pitchFamily="2" charset="-122"/>
                <a:ea typeface="黑体" pitchFamily="2" charset="-122"/>
              </a:rPr>
              <a:t>若所有的进程都具有</a:t>
            </a:r>
            <a:r>
              <a:rPr lang="zh-CN" altLang="en-US" sz="1400" b="1" dirty="0">
                <a:solidFill>
                  <a:srgbClr val="FF0000"/>
                </a:solidFill>
                <a:latin typeface="黑体" pitchFamily="2" charset="-122"/>
                <a:ea typeface="黑体" pitchFamily="2" charset="-122"/>
              </a:rPr>
              <a:t>相同的优先权初值</a:t>
            </a:r>
            <a:r>
              <a:rPr lang="zh-CN" altLang="en-US" sz="1400" b="1" dirty="0">
                <a:solidFill>
                  <a:schemeClr val="tx1"/>
                </a:solidFill>
                <a:latin typeface="黑体" pitchFamily="2" charset="-122"/>
                <a:ea typeface="黑体" pitchFamily="2" charset="-122"/>
              </a:rPr>
              <a:t>，则显然是最先进入就绪队列的进程，将因其动态优先权变得最高而优先获得处理机，此即</a:t>
            </a:r>
            <a:r>
              <a:rPr lang="en-US" altLang="zh-CN" sz="1400" b="1" dirty="0">
                <a:solidFill>
                  <a:schemeClr val="tx1"/>
                </a:solidFill>
                <a:latin typeface="黑体" pitchFamily="2" charset="-122"/>
                <a:ea typeface="黑体" pitchFamily="2" charset="-122"/>
              </a:rPr>
              <a:t>FCFS</a:t>
            </a:r>
            <a:r>
              <a:rPr lang="zh-CN" altLang="en-US" sz="1400" b="1" dirty="0">
                <a:solidFill>
                  <a:schemeClr val="tx1"/>
                </a:solidFill>
                <a:latin typeface="黑体" pitchFamily="2" charset="-122"/>
                <a:ea typeface="黑体" pitchFamily="2" charset="-122"/>
              </a:rPr>
              <a:t>算法</a:t>
            </a:r>
            <a:endParaRPr lang="en-US" altLang="zh-CN" sz="1400" b="1" dirty="0">
              <a:solidFill>
                <a:schemeClr val="tx1"/>
              </a:solidFill>
              <a:latin typeface="黑体" pitchFamily="2" charset="-122"/>
              <a:ea typeface="黑体" pitchFamily="2" charset="-122"/>
            </a:endParaRPr>
          </a:p>
          <a:p>
            <a:pPr marL="342900" indent="-342900" algn="l">
              <a:lnSpc>
                <a:spcPct val="150000"/>
              </a:lnSpc>
              <a:buFont typeface="+mj-lt"/>
              <a:buAutoNum type="alphaLcParenR"/>
              <a:defRPr/>
            </a:pPr>
            <a:r>
              <a:rPr lang="zh-CN" altLang="en-US" sz="1400" b="1" dirty="0">
                <a:solidFill>
                  <a:schemeClr val="tx1"/>
                </a:solidFill>
                <a:latin typeface="黑体" pitchFamily="2" charset="-122"/>
                <a:ea typeface="黑体" pitchFamily="2" charset="-122"/>
              </a:rPr>
              <a:t>若所有的就绪进程具有各不相同的优先权初值，那么，对于优先权初值低的进程，在等待了足够的时间后，其优先权便可能升为最高，从而可以获得处理机</a:t>
            </a:r>
            <a:endParaRPr lang="en-US" altLang="zh-CN" sz="1400" b="1" dirty="0">
              <a:solidFill>
                <a:schemeClr val="tx1"/>
              </a:solidFill>
              <a:latin typeface="黑体" pitchFamily="2" charset="-122"/>
              <a:ea typeface="黑体" pitchFamily="2" charset="-122"/>
            </a:endParaRPr>
          </a:p>
          <a:p>
            <a:pPr marL="342900" indent="-342900" algn="l">
              <a:lnSpc>
                <a:spcPct val="150000"/>
              </a:lnSpc>
              <a:buFont typeface="+mj-lt"/>
              <a:buAutoNum type="alphaLcParenR"/>
              <a:defRPr/>
            </a:pPr>
            <a:r>
              <a:rPr lang="zh-CN" altLang="en-US" sz="1400" b="1" dirty="0">
                <a:solidFill>
                  <a:schemeClr val="tx1"/>
                </a:solidFill>
                <a:latin typeface="黑体" pitchFamily="2" charset="-122"/>
                <a:ea typeface="黑体" pitchFamily="2" charset="-122"/>
              </a:rPr>
              <a:t>当采用抢占式优先权调度算法时，如果再</a:t>
            </a:r>
            <a:r>
              <a:rPr lang="zh-CN" altLang="en-US" sz="1400" b="1" dirty="0">
                <a:solidFill>
                  <a:srgbClr val="FF0000"/>
                </a:solidFill>
                <a:latin typeface="黑体" pitchFamily="2" charset="-122"/>
                <a:ea typeface="黑体" pitchFamily="2" charset="-122"/>
              </a:rPr>
              <a:t>规定当前进程的优先权以速率</a:t>
            </a:r>
            <a:r>
              <a:rPr lang="en-US" altLang="zh-CN" sz="1400" b="1" dirty="0">
                <a:solidFill>
                  <a:srgbClr val="FF0000"/>
                </a:solidFill>
                <a:latin typeface="黑体" pitchFamily="2" charset="-122"/>
                <a:ea typeface="黑体" pitchFamily="2" charset="-122"/>
              </a:rPr>
              <a:t>b</a:t>
            </a:r>
            <a:r>
              <a:rPr lang="zh-CN" altLang="en-US" sz="1400" b="1" dirty="0">
                <a:solidFill>
                  <a:srgbClr val="FF0000"/>
                </a:solidFill>
                <a:latin typeface="黑体" pitchFamily="2" charset="-122"/>
                <a:ea typeface="黑体" pitchFamily="2" charset="-122"/>
              </a:rPr>
              <a:t>下降</a:t>
            </a:r>
            <a:r>
              <a:rPr lang="zh-CN" altLang="en-US" sz="1400" b="1" dirty="0">
                <a:solidFill>
                  <a:schemeClr val="tx1"/>
                </a:solidFill>
                <a:latin typeface="黑体" pitchFamily="2" charset="-122"/>
                <a:ea typeface="黑体" pitchFamily="2" charset="-122"/>
              </a:rPr>
              <a:t>，则可防止一个长作业长期地垄断处理机</a:t>
            </a:r>
          </a:p>
        </p:txBody>
      </p:sp>
      <p:sp>
        <p:nvSpPr>
          <p:cNvPr id="19" name="矩形 18"/>
          <p:cNvSpPr/>
          <p:nvPr/>
        </p:nvSpPr>
        <p:spPr>
          <a:xfrm>
            <a:off x="11759" y="29489"/>
            <a:ext cx="7800601"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267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5C8845FD-2655-4F6F-910C-7E4C41163EC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进程调度的任务、机制</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6"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11759" y="3504918"/>
            <a:ext cx="2904057" cy="644162"/>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进程调度方式</a:t>
            </a:r>
          </a:p>
        </p:txBody>
      </p:sp>
      <p:sp>
        <p:nvSpPr>
          <p:cNvPr id="7"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11759" y="414908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进程调度算法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grpSp>
        <p:nvGrpSpPr>
          <p:cNvPr id="10" name="组合 9">
            <a:extLst>
              <a:ext uri="{FF2B5EF4-FFF2-40B4-BE49-F238E27FC236}">
                <a16:creationId xmlns="" xmlns:a16="http://schemas.microsoft.com/office/drawing/2014/main" id="{A84F19A9-B4EF-4341-A0B4-AC0317AF6C67}"/>
              </a:ext>
            </a:extLst>
          </p:cNvPr>
          <p:cNvGrpSpPr/>
          <p:nvPr/>
        </p:nvGrpSpPr>
        <p:grpSpPr>
          <a:xfrm>
            <a:off x="2992693" y="878200"/>
            <a:ext cx="6085995" cy="504056"/>
            <a:chOff x="2992693" y="878200"/>
            <a:chExt cx="6085995" cy="504056"/>
          </a:xfrm>
        </p:grpSpPr>
        <p:sp>
          <p:nvSpPr>
            <p:cNvPr id="14" name="剪去单角的矩形 3">
              <a:extLst>
                <a:ext uri="{FF2B5EF4-FFF2-40B4-BE49-F238E27FC236}">
                  <a16:creationId xmlns="" xmlns:a16="http://schemas.microsoft.com/office/drawing/2014/main" id="{37628E96-48AF-46BB-A92C-177A65575224}"/>
                </a:ext>
              </a:extLst>
            </p:cNvPr>
            <p:cNvSpPr/>
            <p:nvPr/>
          </p:nvSpPr>
          <p:spPr>
            <a:xfrm>
              <a:off x="2992693"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轮转法</a:t>
              </a:r>
            </a:p>
          </p:txBody>
        </p:sp>
        <p:sp>
          <p:nvSpPr>
            <p:cNvPr id="15" name="剪去单角的矩形 4">
              <a:extLst>
                <a:ext uri="{FF2B5EF4-FFF2-40B4-BE49-F238E27FC236}">
                  <a16:creationId xmlns="" xmlns:a16="http://schemas.microsoft.com/office/drawing/2014/main" id="{691B4EDB-DB4B-496A-9879-73EAF005503C}"/>
                </a:ext>
              </a:extLst>
            </p:cNvPr>
            <p:cNvSpPr/>
            <p:nvPr/>
          </p:nvSpPr>
          <p:spPr>
            <a:xfrm>
              <a:off x="4499992"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6" name="剪去单角的矩形 4">
              <a:extLst>
                <a:ext uri="{FF2B5EF4-FFF2-40B4-BE49-F238E27FC236}">
                  <a16:creationId xmlns="" xmlns:a16="http://schemas.microsoft.com/office/drawing/2014/main" id="{F26060A6-6214-4D50-9EE4-C959D1D8839D}"/>
                </a:ext>
              </a:extLst>
            </p:cNvPr>
            <p:cNvSpPr/>
            <p:nvPr/>
          </p:nvSpPr>
          <p:spPr>
            <a:xfrm>
              <a:off x="6031845" y="878200"/>
              <a:ext cx="1296143"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多队列</a:t>
              </a:r>
            </a:p>
          </p:txBody>
        </p:sp>
        <p:sp>
          <p:nvSpPr>
            <p:cNvPr id="18" name="剪去单角的矩形 4">
              <a:extLst>
                <a:ext uri="{FF2B5EF4-FFF2-40B4-BE49-F238E27FC236}">
                  <a16:creationId xmlns="" xmlns:a16="http://schemas.microsoft.com/office/drawing/2014/main" id="{C3D80D8C-00C4-4AC4-8313-1079CA951BC2}"/>
                </a:ext>
              </a:extLst>
            </p:cNvPr>
            <p:cNvSpPr/>
            <p:nvPr/>
          </p:nvSpPr>
          <p:spPr>
            <a:xfrm>
              <a:off x="7327987" y="878200"/>
              <a:ext cx="1750701"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多级反馈队列</a:t>
              </a:r>
            </a:p>
          </p:txBody>
        </p:sp>
      </p:grpSp>
      <p:sp>
        <p:nvSpPr>
          <p:cNvPr id="13" name="内容占位符 2">
            <a:extLst>
              <a:ext uri="{FF2B5EF4-FFF2-40B4-BE49-F238E27FC236}">
                <a16:creationId xmlns="" xmlns:a16="http://schemas.microsoft.com/office/drawing/2014/main" id="{412F20C8-2FB7-410A-AEB6-A349F0EAA6FC}"/>
              </a:ext>
            </a:extLst>
          </p:cNvPr>
          <p:cNvSpPr txBox="1">
            <a:spLocks/>
          </p:cNvSpPr>
          <p:nvPr/>
        </p:nvSpPr>
        <p:spPr bwMode="auto">
          <a:xfrm>
            <a:off x="3187529" y="1700808"/>
            <a:ext cx="5688632"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a:lnSpc>
                <a:spcPct val="150000"/>
              </a:lnSpc>
            </a:pPr>
            <a:r>
              <a:rPr kumimoji="0" lang="zh-CN" altLang="en-US" sz="2400" kern="0">
                <a:latin typeface="黑体" pitchFamily="49" charset="-122"/>
                <a:ea typeface="黑体" pitchFamily="49" charset="-122"/>
              </a:rPr>
              <a:t>设置多个就绪队列</a:t>
            </a:r>
            <a:endParaRPr kumimoji="0" lang="en-US" altLang="zh-CN" sz="2400" kern="0">
              <a:latin typeface="黑体" pitchFamily="49" charset="-122"/>
              <a:ea typeface="黑体" pitchFamily="49" charset="-122"/>
            </a:endParaRPr>
          </a:p>
          <a:p>
            <a:pPr>
              <a:lnSpc>
                <a:spcPct val="150000"/>
              </a:lnSpc>
            </a:pPr>
            <a:r>
              <a:rPr kumimoji="0" lang="zh-CN" altLang="en-US" sz="2400" kern="0">
                <a:latin typeface="黑体" pitchFamily="49" charset="-122"/>
                <a:ea typeface="黑体" pitchFamily="49" charset="-122"/>
              </a:rPr>
              <a:t>不同队列采用不同算法</a:t>
            </a:r>
            <a:endParaRPr kumimoji="0" lang="en-US" altLang="zh-CN" sz="2400" kern="0">
              <a:latin typeface="黑体" pitchFamily="49" charset="-122"/>
              <a:ea typeface="黑体" pitchFamily="49" charset="-122"/>
            </a:endParaRPr>
          </a:p>
          <a:p>
            <a:pPr>
              <a:lnSpc>
                <a:spcPct val="150000"/>
              </a:lnSpc>
            </a:pPr>
            <a:r>
              <a:rPr kumimoji="0" lang="zh-CN" altLang="en-US" sz="2400" kern="0">
                <a:latin typeface="黑体" pitchFamily="49" charset="-122"/>
                <a:ea typeface="黑体" pitchFamily="49" charset="-122"/>
              </a:rPr>
              <a:t>同一队列不同进程可设置不同优先级</a:t>
            </a:r>
            <a:endParaRPr kumimoji="0" lang="en-US" altLang="zh-CN" sz="2400" kern="0">
              <a:latin typeface="黑体" pitchFamily="49" charset="-122"/>
              <a:ea typeface="黑体" pitchFamily="49" charset="-122"/>
            </a:endParaRPr>
          </a:p>
          <a:p>
            <a:pPr>
              <a:lnSpc>
                <a:spcPct val="150000"/>
              </a:lnSpc>
            </a:pPr>
            <a:r>
              <a:rPr kumimoji="0" lang="zh-CN" altLang="en-US" sz="2400" kern="0">
                <a:latin typeface="黑体" pitchFamily="49" charset="-122"/>
                <a:ea typeface="黑体" pitchFamily="49" charset="-122"/>
              </a:rPr>
              <a:t>不同队列也可设置不同优先级</a:t>
            </a:r>
            <a:endParaRPr kumimoji="0" lang="en-US" altLang="zh-CN" sz="2400" kern="0">
              <a:latin typeface="黑体" pitchFamily="49" charset="-122"/>
              <a:ea typeface="黑体" pitchFamily="49" charset="-122"/>
            </a:endParaRPr>
          </a:p>
          <a:p>
            <a:pPr>
              <a:lnSpc>
                <a:spcPct val="150000"/>
              </a:lnSpc>
            </a:pPr>
            <a:r>
              <a:rPr kumimoji="0" lang="zh-CN" altLang="en-US" sz="2400" kern="0">
                <a:latin typeface="黑体" pitchFamily="49" charset="-122"/>
                <a:ea typeface="黑体" pitchFamily="49" charset="-122"/>
              </a:rPr>
              <a:t>调度策略灵活</a:t>
            </a:r>
            <a:endParaRPr kumimoji="0" lang="en-US" altLang="zh-CN" sz="2400" kern="0">
              <a:latin typeface="黑体" pitchFamily="49" charset="-122"/>
              <a:ea typeface="黑体" pitchFamily="49" charset="-122"/>
            </a:endParaRPr>
          </a:p>
          <a:p>
            <a:pPr>
              <a:lnSpc>
                <a:spcPct val="150000"/>
              </a:lnSpc>
            </a:pPr>
            <a:r>
              <a:rPr kumimoji="0" lang="zh-CN" altLang="en-US" sz="2400" kern="0">
                <a:latin typeface="黑体" pitchFamily="49" charset="-122"/>
                <a:ea typeface="黑体" pitchFamily="49" charset="-122"/>
              </a:rPr>
              <a:t>对多处理机系统能很好支持</a:t>
            </a:r>
            <a:endParaRPr kumimoji="0" lang="en-US" altLang="zh-CN" sz="2400" kern="0">
              <a:latin typeface="黑体" pitchFamily="49" charset="-122"/>
              <a:ea typeface="黑体" pitchFamily="49" charset="-122"/>
            </a:endParaRPr>
          </a:p>
          <a:p>
            <a:pPr>
              <a:lnSpc>
                <a:spcPct val="150000"/>
              </a:lnSpc>
            </a:pPr>
            <a:endParaRPr kumimoji="0" lang="zh-CN" altLang="en-US" sz="2400" kern="0" dirty="0">
              <a:latin typeface="黑体" pitchFamily="49" charset="-122"/>
              <a:ea typeface="黑体" pitchFamily="49" charset="-122"/>
            </a:endParaRPr>
          </a:p>
        </p:txBody>
      </p:sp>
      <p:sp>
        <p:nvSpPr>
          <p:cNvPr id="19" name="矩形 18"/>
          <p:cNvSpPr/>
          <p:nvPr/>
        </p:nvSpPr>
        <p:spPr>
          <a:xfrm>
            <a:off x="11759" y="29489"/>
            <a:ext cx="7800601"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97106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800601"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5" name="Rectangle 8"/>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高级调度</a:t>
            </a:r>
          </a:p>
        </p:txBody>
      </p:sp>
      <p:sp>
        <p:nvSpPr>
          <p:cNvPr id="6" name="Rectangle 8"/>
          <p:cNvSpPr>
            <a:spLocks noChangeArrowheads="1"/>
          </p:cNvSpPr>
          <p:nvPr/>
        </p:nvSpPr>
        <p:spPr bwMode="auto">
          <a:xfrm>
            <a:off x="11759" y="3504918"/>
            <a:ext cx="2904057" cy="644162"/>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低级调度</a:t>
            </a:r>
          </a:p>
        </p:txBody>
      </p:sp>
      <p:sp>
        <p:nvSpPr>
          <p:cNvPr id="7" name="Rectangle 7"/>
          <p:cNvSpPr>
            <a:spLocks noChangeArrowheads="1"/>
          </p:cNvSpPr>
          <p:nvPr/>
        </p:nvSpPr>
        <p:spPr bwMode="auto">
          <a:xfrm>
            <a:off x="11759" y="414908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中级调度</a:t>
            </a:r>
          </a:p>
        </p:txBody>
      </p:sp>
      <p:sp>
        <p:nvSpPr>
          <p:cNvPr id="8" name="Rectangle 4"/>
          <p:cNvSpPr>
            <a:spLocks noChangeArrowheads="1"/>
          </p:cNvSpPr>
          <p:nvPr/>
        </p:nvSpPr>
        <p:spPr bwMode="auto">
          <a:xfrm>
            <a:off x="3059832" y="836712"/>
            <a:ext cx="5976664" cy="3168352"/>
          </a:xfrm>
          <a:prstGeom prst="rect">
            <a:avLst/>
          </a:prstGeom>
          <a:solidFill>
            <a:srgbClr val="FFC000"/>
          </a:solidFill>
          <a:ln w="9525">
            <a:noFill/>
            <a:miter lim="800000"/>
            <a:headEnd/>
            <a:tailEnd/>
          </a:ln>
        </p:spPr>
        <p:txBody>
          <a:bodyPr/>
          <a:lstStyle/>
          <a:p>
            <a:pPr lvl="0" indent="-358775" algn="just" defTabSz="873125">
              <a:lnSpc>
                <a:spcPct val="150000"/>
              </a:lnSpc>
              <a:buFont typeface="+mj-lt"/>
              <a:buAutoNum type="arabicPeriod"/>
            </a:pPr>
            <a:r>
              <a:rPr lang="zh-CN" altLang="en-US"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又称进程调度或短程调度，调度对象是进程</a:t>
            </a:r>
            <a:endParaRPr lang="en-US" altLang="zh-CN"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a:p>
            <a:pPr lvl="0" indent="-358775" algn="just" defTabSz="873125">
              <a:lnSpc>
                <a:spcPct val="150000"/>
              </a:lnSpc>
              <a:buFont typeface="+mj-lt"/>
              <a:buAutoNum type="arabicPeriod"/>
            </a:pPr>
            <a:r>
              <a:rPr lang="zh-CN" altLang="en-US"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其主要功能是</a:t>
            </a:r>
            <a:r>
              <a:rPr lang="zh-CN" altLang="en-US" sz="1800" b="1">
                <a:solidFill>
                  <a:srgbClr val="0000FF"/>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按照某种算法，决定就需队列中哪个进程该获得处理机；</a:t>
            </a:r>
            <a:r>
              <a:rPr lang="zh-CN" altLang="en-US" sz="1800" b="1">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由分派程序将处理机分配给选中就绪进程</a:t>
            </a:r>
            <a:endParaRPr lang="en-US" altLang="zh-CN"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a:p>
            <a:pPr lvl="0" indent="-358775" algn="just" defTabSz="873125">
              <a:lnSpc>
                <a:spcPct val="150000"/>
              </a:lnSpc>
              <a:buFont typeface="+mj-lt"/>
              <a:buAutoNum type="arabicPeriod"/>
            </a:pPr>
            <a:r>
              <a:rPr lang="zh-CN" altLang="en-US"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实际上，进程调度程序主要是完成一台物理的</a:t>
            </a:r>
            <a:r>
              <a:rPr lang="en-US" altLang="zh-CN"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CPU</a:t>
            </a:r>
            <a:r>
              <a:rPr lang="zh-CN" altLang="en-US"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转变成多台</a:t>
            </a:r>
            <a:r>
              <a:rPr lang="zh-CN" altLang="en-US" sz="1800" b="1">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虚拟</a:t>
            </a:r>
            <a:r>
              <a:rPr lang="en-US" altLang="zh-CN" sz="1800" b="1">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t>
            </a:r>
            <a:r>
              <a:rPr lang="zh-CN" altLang="en-US"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或逻辑</a:t>
            </a:r>
            <a:r>
              <a:rPr lang="en-US" altLang="zh-CN"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t>
            </a:r>
            <a:r>
              <a:rPr lang="zh-CN" altLang="en-US"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的</a:t>
            </a:r>
            <a:r>
              <a:rPr lang="en-US" altLang="zh-CN"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CPU</a:t>
            </a:r>
            <a:r>
              <a:rPr lang="zh-CN" altLang="en-US"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的工作</a:t>
            </a:r>
            <a:endParaRPr lang="en-US" altLang="zh-CN"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a:p>
            <a:pPr lvl="0" indent="-358775" algn="just" defTabSz="873125">
              <a:lnSpc>
                <a:spcPct val="150000"/>
              </a:lnSpc>
              <a:buFont typeface="+mj-lt"/>
              <a:buAutoNum type="arabicPeriod"/>
            </a:pPr>
            <a:r>
              <a:rPr lang="zh-CN" altLang="en-US"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在</a:t>
            </a:r>
            <a:r>
              <a:rPr lang="zh-CN" altLang="en-US" sz="1800" b="1">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多道批处理、分时和实时系统中</a:t>
            </a:r>
            <a:r>
              <a:rPr lang="zh-CN" altLang="en-US"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都必须配备</a:t>
            </a:r>
            <a:endParaRPr lang="zh-CN" altLang="en-US" sz="18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pic>
        <p:nvPicPr>
          <p:cNvPr id="9" name="图片 8"/>
          <p:cNvPicPr>
            <a:picLocks noChangeAspect="1"/>
          </p:cNvPicPr>
          <p:nvPr/>
        </p:nvPicPr>
        <p:blipFill>
          <a:blip r:embed="rId2">
            <a:extLst>
              <a:ext uri="{BEBA8EAE-BF5A-486C-A8C5-ECC9F3942E4B}">
                <a14:imgProps xmlns:a14="http://schemas.microsoft.com/office/drawing/2010/main">
                  <a14:imgLayer r:embed="rId3">
                    <a14:imgEffect>
                      <a14:backgroundRemoval t="2850" b="97668" l="10000" r="90000"/>
                    </a14:imgEffect>
                  </a14:imgLayer>
                </a14:imgProps>
              </a:ext>
            </a:extLst>
          </a:blip>
          <a:stretch>
            <a:fillRect/>
          </a:stretch>
        </p:blipFill>
        <p:spPr>
          <a:xfrm>
            <a:off x="5436096" y="4365104"/>
            <a:ext cx="2661074" cy="2054349"/>
          </a:xfrm>
          <a:prstGeom prst="rect">
            <a:avLst/>
          </a:prstGeom>
        </p:spPr>
      </p:pic>
      <p:pic>
        <p:nvPicPr>
          <p:cNvPr id="10" name="图片 9"/>
          <p:cNvPicPr>
            <a:picLocks noChangeAspect="1"/>
          </p:cNvPicPr>
          <p:nvPr/>
        </p:nvPicPr>
        <p:blipFill>
          <a:blip r:embed="rId4">
            <a:extLst>
              <a:ext uri="{BEBA8EAE-BF5A-486C-A8C5-ECC9F3942E4B}">
                <a14:imgProps xmlns:a14="http://schemas.microsoft.com/office/drawing/2010/main">
                  <a14:imgLayer r:embed="rId5">
                    <a14:imgEffect>
                      <a14:backgroundRemoval t="10000" b="90000" l="0" r="100000"/>
                    </a14:imgEffect>
                  </a14:imgLayer>
                </a14:imgProps>
              </a:ext>
            </a:extLst>
          </a:blip>
          <a:stretch>
            <a:fillRect/>
          </a:stretch>
        </p:blipFill>
        <p:spPr>
          <a:xfrm>
            <a:off x="625943" y="5034279"/>
            <a:ext cx="2145857" cy="1471990"/>
          </a:xfrm>
          <a:prstGeom prst="rect">
            <a:avLst/>
          </a:prstGeom>
        </p:spPr>
      </p:pic>
      <p:sp>
        <p:nvSpPr>
          <p:cNvPr id="12" name="文本框 11"/>
          <p:cNvSpPr txBox="1"/>
          <p:nvPr/>
        </p:nvSpPr>
        <p:spPr>
          <a:xfrm>
            <a:off x="3131840" y="4572614"/>
            <a:ext cx="944490" cy="461665"/>
          </a:xfrm>
          <a:prstGeom prst="rect">
            <a:avLst/>
          </a:prstGeom>
          <a:noFill/>
        </p:spPr>
        <p:txBody>
          <a:bodyPr wrap="none" rtlCol="0">
            <a:spAutoFit/>
          </a:bodyPr>
          <a:lstStyle/>
          <a:p>
            <a:r>
              <a:rPr lang="zh-CN" altLang="en-US" b="1" dirty="0" smtClean="0">
                <a:solidFill>
                  <a:schemeClr val="tx1"/>
                </a:solidFill>
                <a:latin typeface="华文楷体" panose="02010600040101010101" pitchFamily="2" charset="-122"/>
                <a:ea typeface="华文楷体" panose="02010600040101010101" pitchFamily="2" charset="-122"/>
              </a:rPr>
              <a:t>进程</a:t>
            </a:r>
            <a:r>
              <a:rPr lang="en-US" altLang="zh-CN" b="1" dirty="0" smtClean="0">
                <a:solidFill>
                  <a:schemeClr val="tx1"/>
                </a:solidFill>
                <a:latin typeface="华文楷体" panose="02010600040101010101" pitchFamily="2" charset="-122"/>
                <a:ea typeface="华文楷体" panose="02010600040101010101" pitchFamily="2" charset="-122"/>
              </a:rPr>
              <a:t>1</a:t>
            </a:r>
            <a:endParaRPr lang="zh-CN" altLang="en-US" b="1" dirty="0">
              <a:solidFill>
                <a:schemeClr val="tx1"/>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3131840" y="4930613"/>
            <a:ext cx="944490" cy="461665"/>
          </a:xfrm>
          <a:prstGeom prst="rect">
            <a:avLst/>
          </a:prstGeom>
          <a:noFill/>
        </p:spPr>
        <p:txBody>
          <a:bodyPr wrap="none" rtlCol="0">
            <a:spAutoFit/>
          </a:bodyPr>
          <a:lstStyle/>
          <a:p>
            <a:r>
              <a:rPr lang="zh-CN" altLang="en-US" b="1" dirty="0" smtClean="0">
                <a:solidFill>
                  <a:schemeClr val="tx1"/>
                </a:solidFill>
                <a:latin typeface="华文楷体" panose="02010600040101010101" pitchFamily="2" charset="-122"/>
                <a:ea typeface="华文楷体" panose="02010600040101010101" pitchFamily="2" charset="-122"/>
              </a:rPr>
              <a:t>进程</a:t>
            </a:r>
            <a:r>
              <a:rPr lang="en-US" altLang="zh-CN" b="1" dirty="0" smtClean="0">
                <a:solidFill>
                  <a:schemeClr val="tx1"/>
                </a:solidFill>
                <a:latin typeface="华文楷体" panose="02010600040101010101" pitchFamily="2" charset="-122"/>
                <a:ea typeface="华文楷体" panose="02010600040101010101" pitchFamily="2" charset="-122"/>
              </a:rPr>
              <a:t>2</a:t>
            </a:r>
            <a:endParaRPr lang="zh-CN" altLang="en-US" b="1" dirty="0">
              <a:solidFill>
                <a:schemeClr val="tx1"/>
              </a:solidFill>
              <a:latin typeface="华文楷体" panose="02010600040101010101" pitchFamily="2" charset="-122"/>
              <a:ea typeface="华文楷体" panose="02010600040101010101" pitchFamily="2" charset="-122"/>
            </a:endParaRPr>
          </a:p>
        </p:txBody>
      </p:sp>
      <p:sp>
        <p:nvSpPr>
          <p:cNvPr id="14" name="文本框 13"/>
          <p:cNvSpPr txBox="1"/>
          <p:nvPr/>
        </p:nvSpPr>
        <p:spPr>
          <a:xfrm>
            <a:off x="3136885" y="5392278"/>
            <a:ext cx="944490" cy="461665"/>
          </a:xfrm>
          <a:prstGeom prst="rect">
            <a:avLst/>
          </a:prstGeom>
          <a:noFill/>
        </p:spPr>
        <p:txBody>
          <a:bodyPr wrap="none" rtlCol="0">
            <a:spAutoFit/>
          </a:bodyPr>
          <a:lstStyle/>
          <a:p>
            <a:r>
              <a:rPr lang="zh-CN" altLang="en-US" b="1" dirty="0" smtClean="0">
                <a:solidFill>
                  <a:schemeClr val="tx1"/>
                </a:solidFill>
                <a:latin typeface="华文楷体" panose="02010600040101010101" pitchFamily="2" charset="-122"/>
                <a:ea typeface="华文楷体" panose="02010600040101010101" pitchFamily="2" charset="-122"/>
              </a:rPr>
              <a:t>进程</a:t>
            </a:r>
            <a:r>
              <a:rPr lang="en-US" altLang="zh-CN" b="1" dirty="0" smtClean="0">
                <a:solidFill>
                  <a:schemeClr val="tx1"/>
                </a:solidFill>
                <a:latin typeface="华文楷体" panose="02010600040101010101" pitchFamily="2" charset="-122"/>
                <a:ea typeface="华文楷体" panose="02010600040101010101" pitchFamily="2" charset="-122"/>
              </a:rPr>
              <a:t>3</a:t>
            </a:r>
            <a:endParaRPr lang="zh-CN" altLang="en-US" b="1" dirty="0">
              <a:solidFill>
                <a:schemeClr val="tx1"/>
              </a:solidFill>
              <a:latin typeface="华文楷体" panose="02010600040101010101" pitchFamily="2" charset="-122"/>
              <a:ea typeface="华文楷体" panose="02010600040101010101" pitchFamily="2" charset="-122"/>
            </a:endParaRPr>
          </a:p>
        </p:txBody>
      </p:sp>
      <p:sp>
        <p:nvSpPr>
          <p:cNvPr id="15" name="文本框 14"/>
          <p:cNvSpPr txBox="1"/>
          <p:nvPr/>
        </p:nvSpPr>
        <p:spPr>
          <a:xfrm>
            <a:off x="3216755" y="5853943"/>
            <a:ext cx="800219" cy="461665"/>
          </a:xfrm>
          <a:prstGeom prst="rect">
            <a:avLst/>
          </a:prstGeom>
          <a:noFill/>
        </p:spPr>
        <p:txBody>
          <a:bodyPr wrap="none" rtlCol="0">
            <a:spAutoFit/>
          </a:bodyPr>
          <a:lstStyle/>
          <a:p>
            <a:r>
              <a:rPr lang="en-US" altLang="zh-CN" b="1" dirty="0" smtClean="0">
                <a:solidFill>
                  <a:schemeClr val="tx1"/>
                </a:solidFill>
                <a:latin typeface="华文楷体" panose="02010600040101010101" pitchFamily="2" charset="-122"/>
                <a:ea typeface="华文楷体" panose="02010600040101010101" pitchFamily="2" charset="-122"/>
              </a:rPr>
              <a:t>……</a:t>
            </a:r>
            <a:endParaRPr lang="zh-CN" altLang="en-US" b="1" dirty="0">
              <a:solidFill>
                <a:schemeClr val="tx1"/>
              </a:solidFill>
              <a:latin typeface="华文楷体" panose="02010600040101010101" pitchFamily="2" charset="-122"/>
              <a:ea typeface="华文楷体" panose="02010600040101010101" pitchFamily="2" charset="-122"/>
            </a:endParaRPr>
          </a:p>
        </p:txBody>
      </p:sp>
      <p:cxnSp>
        <p:nvCxnSpPr>
          <p:cNvPr id="16" name="直接箭头连接符 15"/>
          <p:cNvCxnSpPr/>
          <p:nvPr/>
        </p:nvCxnSpPr>
        <p:spPr>
          <a:xfrm>
            <a:off x="4643458" y="4772540"/>
            <a:ext cx="108012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6">
            <a:extLst>
              <a:ext uri="{BEBA8EAE-BF5A-486C-A8C5-ECC9F3942E4B}">
                <a14:imgProps xmlns:a14="http://schemas.microsoft.com/office/drawing/2010/main">
                  <a14:imgLayer r:embed="rId7">
                    <a14:imgEffect>
                      <a14:backgroundRemoval t="0" b="90000" l="10000" r="90000">
                        <a14:foregroundMark x1="33556" y1="47879" x2="33556" y2="47879"/>
                        <a14:foregroundMark x1="27556" y1="40000" x2="38444" y2="51212"/>
                        <a14:foregroundMark x1="36889" y1="40909" x2="44222" y2="39091"/>
                        <a14:foregroundMark x1="26000" y1="42121" x2="23556" y2="55152"/>
                        <a14:foregroundMark x1="22000" y1="49697" x2="19556" y2="59091"/>
                        <a14:foregroundMark x1="55111" y1="49091" x2="52000" y2="64848"/>
                        <a14:foregroundMark x1="62667" y1="19091" x2="58222" y2="38485"/>
                      </a14:backgroundRemoval>
                    </a14:imgEffect>
                  </a14:imgLayer>
                </a14:imgProps>
              </a:ext>
            </a:extLst>
          </a:blip>
          <a:stretch>
            <a:fillRect/>
          </a:stretch>
        </p:blipFill>
        <p:spPr>
          <a:xfrm>
            <a:off x="4421272" y="5229200"/>
            <a:ext cx="1564975" cy="784042"/>
          </a:xfrm>
          <a:prstGeom prst="rect">
            <a:avLst/>
          </a:prstGeom>
        </p:spPr>
      </p:pic>
      <p:sp>
        <p:nvSpPr>
          <p:cNvPr id="19" name="文本框 18"/>
          <p:cNvSpPr txBox="1"/>
          <p:nvPr/>
        </p:nvSpPr>
        <p:spPr>
          <a:xfrm>
            <a:off x="4210661" y="5816785"/>
            <a:ext cx="1723549" cy="830997"/>
          </a:xfrm>
          <a:prstGeom prst="rect">
            <a:avLst/>
          </a:prstGeom>
          <a:noFill/>
        </p:spPr>
        <p:txBody>
          <a:bodyPr wrap="none" rtlCol="0">
            <a:spAutoFit/>
          </a:bodyPr>
          <a:lstStyle/>
          <a:p>
            <a:r>
              <a:rPr lang="zh-CN" altLang="en-US" b="1" dirty="0" smtClean="0">
                <a:solidFill>
                  <a:srgbClr val="FF0000"/>
                </a:solidFill>
                <a:latin typeface="华文楷体" panose="02010600040101010101" pitchFamily="2" charset="-122"/>
                <a:ea typeface="华文楷体" panose="02010600040101010101" pitchFamily="2" charset="-122"/>
              </a:rPr>
              <a:t>我让谁进出</a:t>
            </a:r>
            <a:endParaRPr lang="en-US" altLang="zh-CN" b="1" dirty="0" smtClean="0">
              <a:solidFill>
                <a:srgbClr val="FF0000"/>
              </a:solidFill>
              <a:latin typeface="华文楷体" panose="02010600040101010101" pitchFamily="2" charset="-122"/>
              <a:ea typeface="华文楷体" panose="02010600040101010101" pitchFamily="2" charset="-122"/>
            </a:endParaRPr>
          </a:p>
          <a:p>
            <a:r>
              <a:rPr lang="zh-CN" altLang="en-US" b="1" dirty="0" smtClean="0">
                <a:solidFill>
                  <a:srgbClr val="FF0000"/>
                </a:solidFill>
                <a:latin typeface="华文楷体" panose="02010600040101010101" pitchFamily="2" charset="-122"/>
                <a:ea typeface="华文楷体" panose="02010600040101010101" pitchFamily="2" charset="-122"/>
              </a:rPr>
              <a:t>才可以！</a:t>
            </a:r>
            <a:endParaRPr lang="zh-CN" altLang="en-US" b="1" dirty="0">
              <a:solidFill>
                <a:srgbClr val="FF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4131623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5C8845FD-2655-4F6F-910C-7E4C41163EC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进程调度的任务、机制</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6"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11759" y="3504918"/>
            <a:ext cx="2904057" cy="644162"/>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进程调度方式</a:t>
            </a:r>
          </a:p>
        </p:txBody>
      </p:sp>
      <p:sp>
        <p:nvSpPr>
          <p:cNvPr id="7"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11759" y="414908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进程调度算法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grpSp>
        <p:nvGrpSpPr>
          <p:cNvPr id="10" name="组合 9">
            <a:extLst>
              <a:ext uri="{FF2B5EF4-FFF2-40B4-BE49-F238E27FC236}">
                <a16:creationId xmlns="" xmlns:a16="http://schemas.microsoft.com/office/drawing/2014/main" id="{A84F19A9-B4EF-4341-A0B4-AC0317AF6C67}"/>
              </a:ext>
            </a:extLst>
          </p:cNvPr>
          <p:cNvGrpSpPr/>
          <p:nvPr/>
        </p:nvGrpSpPr>
        <p:grpSpPr>
          <a:xfrm>
            <a:off x="2992693" y="878200"/>
            <a:ext cx="6085995" cy="504056"/>
            <a:chOff x="2992693" y="878200"/>
            <a:chExt cx="6085995" cy="504056"/>
          </a:xfrm>
        </p:grpSpPr>
        <p:sp>
          <p:nvSpPr>
            <p:cNvPr id="14" name="剪去单角的矩形 3">
              <a:extLst>
                <a:ext uri="{FF2B5EF4-FFF2-40B4-BE49-F238E27FC236}">
                  <a16:creationId xmlns="" xmlns:a16="http://schemas.microsoft.com/office/drawing/2014/main" id="{37628E96-48AF-46BB-A92C-177A65575224}"/>
                </a:ext>
              </a:extLst>
            </p:cNvPr>
            <p:cNvSpPr/>
            <p:nvPr/>
          </p:nvSpPr>
          <p:spPr>
            <a:xfrm>
              <a:off x="2992693"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轮转法</a:t>
              </a:r>
            </a:p>
          </p:txBody>
        </p:sp>
        <p:sp>
          <p:nvSpPr>
            <p:cNvPr id="15" name="剪去单角的矩形 4">
              <a:extLst>
                <a:ext uri="{FF2B5EF4-FFF2-40B4-BE49-F238E27FC236}">
                  <a16:creationId xmlns="" xmlns:a16="http://schemas.microsoft.com/office/drawing/2014/main" id="{691B4EDB-DB4B-496A-9879-73EAF005503C}"/>
                </a:ext>
              </a:extLst>
            </p:cNvPr>
            <p:cNvSpPr/>
            <p:nvPr/>
          </p:nvSpPr>
          <p:spPr>
            <a:xfrm>
              <a:off x="4499992"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6" name="剪去单角的矩形 4">
              <a:extLst>
                <a:ext uri="{FF2B5EF4-FFF2-40B4-BE49-F238E27FC236}">
                  <a16:creationId xmlns="" xmlns:a16="http://schemas.microsoft.com/office/drawing/2014/main" id="{F26060A6-6214-4D50-9EE4-C959D1D8839D}"/>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多队列</a:t>
              </a:r>
            </a:p>
          </p:txBody>
        </p:sp>
        <p:sp>
          <p:nvSpPr>
            <p:cNvPr id="18" name="剪去单角的矩形 4">
              <a:extLst>
                <a:ext uri="{FF2B5EF4-FFF2-40B4-BE49-F238E27FC236}">
                  <a16:creationId xmlns="" xmlns:a16="http://schemas.microsoft.com/office/drawing/2014/main" id="{C3D80D8C-00C4-4AC4-8313-1079CA951BC2}"/>
                </a:ext>
              </a:extLst>
            </p:cNvPr>
            <p:cNvSpPr/>
            <p:nvPr/>
          </p:nvSpPr>
          <p:spPr>
            <a:xfrm>
              <a:off x="7327987" y="878200"/>
              <a:ext cx="1750701"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多级反馈队列</a:t>
              </a:r>
            </a:p>
          </p:txBody>
        </p:sp>
      </p:grpSp>
      <p:sp>
        <p:nvSpPr>
          <p:cNvPr id="13" name="Rectangle 3">
            <a:extLst>
              <a:ext uri="{FF2B5EF4-FFF2-40B4-BE49-F238E27FC236}">
                <a16:creationId xmlns="" xmlns:a16="http://schemas.microsoft.com/office/drawing/2014/main" id="{426430D6-0E14-4961-A740-94EFB701D99D}"/>
              </a:ext>
            </a:extLst>
          </p:cNvPr>
          <p:cNvSpPr txBox="1">
            <a:spLocks noChangeArrowheads="1"/>
          </p:cNvSpPr>
          <p:nvPr/>
        </p:nvSpPr>
        <p:spPr bwMode="auto">
          <a:xfrm>
            <a:off x="3063675" y="1543148"/>
            <a:ext cx="6015013" cy="1000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eaLnBrk="1" hangingPunct="1">
              <a:lnSpc>
                <a:spcPct val="150000"/>
              </a:lnSpc>
            </a:pPr>
            <a:r>
              <a:rPr kumimoji="0" lang="zh-CN" altLang="en-US" sz="2000" b="1" kern="0" dirty="0">
                <a:solidFill>
                  <a:srgbClr val="FFC000"/>
                </a:solidFill>
                <a:latin typeface="黑体" pitchFamily="2" charset="-122"/>
                <a:ea typeface="黑体" pitchFamily="2" charset="-122"/>
              </a:rPr>
              <a:t>不必事先知道各进程所需执行时间</a:t>
            </a:r>
            <a:r>
              <a:rPr kumimoji="0" lang="zh-CN" altLang="en-US" sz="2000" b="1" kern="0" dirty="0">
                <a:latin typeface="黑体" pitchFamily="2" charset="-122"/>
                <a:ea typeface="黑体" pitchFamily="2" charset="-122"/>
              </a:rPr>
              <a:t>，</a:t>
            </a:r>
            <a:r>
              <a:rPr kumimoji="0" lang="zh-CN" altLang="en-US" sz="2000" kern="0" dirty="0">
                <a:latin typeface="黑体" pitchFamily="2" charset="-122"/>
                <a:ea typeface="黑体" pitchFamily="2" charset="-122"/>
              </a:rPr>
              <a:t>可满足各种进程需要，是目前被公认较好的调度算法。</a:t>
            </a:r>
          </a:p>
        </p:txBody>
      </p:sp>
      <p:sp>
        <p:nvSpPr>
          <p:cNvPr id="19" name="内容占位符 2">
            <a:extLst>
              <a:ext uri="{FF2B5EF4-FFF2-40B4-BE49-F238E27FC236}">
                <a16:creationId xmlns="" xmlns:a16="http://schemas.microsoft.com/office/drawing/2014/main" id="{9BCAAA36-1CCB-4982-B643-DC9FEAFA0722}"/>
              </a:ext>
            </a:extLst>
          </p:cNvPr>
          <p:cNvSpPr txBox="1">
            <a:spLocks/>
          </p:cNvSpPr>
          <p:nvPr/>
        </p:nvSpPr>
        <p:spPr bwMode="auto">
          <a:xfrm>
            <a:off x="3063674" y="2931642"/>
            <a:ext cx="6015013" cy="3886200"/>
          </a:xfrm>
          <a:prstGeom prst="rect">
            <a:avLst/>
          </a:prstGeom>
          <a:solidFill>
            <a:schemeClr val="tx1"/>
          </a:solidFill>
          <a:ln w="9525" cap="flat" cmpd="sng" algn="ctr">
            <a:solidFill>
              <a:srgbClr val="AC66BB">
                <a:shade val="95000"/>
                <a:satMod val="105000"/>
              </a:srgbClr>
            </a:solidFill>
            <a:prstDash val="solid"/>
            <a:headEnd/>
            <a:tailEnd/>
          </a:ln>
          <a:effectLst>
            <a:outerShdw blurRad="40000" dist="20000" dir="5400000" rotWithShape="0">
              <a:srgbClr val="000000">
                <a:alpha val="38000"/>
              </a:srgbClr>
            </a:outerShdw>
          </a:effectLst>
        </p:spPr>
        <p:txBody>
          <a:bodyPr/>
          <a:lstStyle/>
          <a:p>
            <a:pPr marL="342900" marR="0" lvl="0" indent="-342900" algn="l" defTabSz="914400" eaLnBrk="0" fontAlgn="auto" latinLnBrk="0" hangingPunct="0">
              <a:lnSpc>
                <a:spcPct val="150000"/>
              </a:lnSpc>
              <a:spcBef>
                <a:spcPct val="20000"/>
              </a:spcBef>
              <a:spcAft>
                <a:spcPts val="0"/>
              </a:spcAft>
              <a:buClr>
                <a:srgbClr val="F4E7ED"/>
              </a:buClr>
              <a:buSzPct val="75000"/>
              <a:buFont typeface="Wingdings" pitchFamily="2" charset="2"/>
              <a:buChar char="n"/>
              <a:tabLst/>
              <a:defRPr/>
            </a:pPr>
            <a:r>
              <a:rPr kumimoji="0" lang="zh-CN" altLang="en-US" sz="1600" b="0" i="0" u="none" strike="noStrike" kern="0" cap="none" spc="0" normalizeH="0" baseline="0" noProof="0" dirty="0">
                <a:ln>
                  <a:noFill/>
                </a:ln>
                <a:solidFill>
                  <a:prstClr val="black"/>
                </a:solidFill>
                <a:effectLst/>
                <a:uLnTx/>
                <a:uFillTx/>
                <a:latin typeface="黑体" pitchFamily="2" charset="-122"/>
                <a:ea typeface="黑体" pitchFamily="2" charset="-122"/>
                <a:cs typeface="+mn-cs"/>
              </a:rPr>
              <a:t>设置多个就绪队列，每个</a:t>
            </a:r>
            <a:r>
              <a:rPr kumimoji="0" lang="zh-CN" altLang="en-US" sz="16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队列赋予不同的优先级</a:t>
            </a:r>
            <a:r>
              <a:rPr kumimoji="0" lang="zh-CN" altLang="en-US" sz="1600" b="0" i="0" u="none" strike="noStrike" kern="0" cap="none" spc="0" normalizeH="0" baseline="0" noProof="0" dirty="0">
                <a:ln>
                  <a:noFill/>
                </a:ln>
                <a:solidFill>
                  <a:prstClr val="black"/>
                </a:solidFill>
                <a:effectLst/>
                <a:uLnTx/>
                <a:uFillTx/>
                <a:latin typeface="黑体" pitchFamily="2" charset="-122"/>
                <a:ea typeface="黑体" pitchFamily="2" charset="-122"/>
                <a:cs typeface="+mn-cs"/>
              </a:rPr>
              <a:t>。队列按</a:t>
            </a:r>
            <a:r>
              <a:rPr kumimoji="0" lang="en-US" altLang="zh-CN" sz="1600" b="0" i="0" u="none" strike="noStrike" kern="0" cap="none" spc="0" normalizeH="0" baseline="0" noProof="0" dirty="0">
                <a:ln>
                  <a:noFill/>
                </a:ln>
                <a:solidFill>
                  <a:prstClr val="black"/>
                </a:solidFill>
                <a:effectLst/>
                <a:uLnTx/>
                <a:uFillTx/>
                <a:latin typeface="黑体" pitchFamily="2" charset="-122"/>
                <a:ea typeface="黑体" pitchFamily="2" charset="-122"/>
                <a:cs typeface="+mn-cs"/>
              </a:rPr>
              <a:t>FCFS</a:t>
            </a:r>
            <a:r>
              <a:rPr kumimoji="0" lang="zh-CN" altLang="en-US" sz="1600" b="0" i="0" u="none" strike="noStrike" kern="0" cap="none" spc="0" normalizeH="0" baseline="0" noProof="0" dirty="0">
                <a:ln>
                  <a:noFill/>
                </a:ln>
                <a:solidFill>
                  <a:prstClr val="black"/>
                </a:solidFill>
                <a:effectLst/>
                <a:uLnTx/>
                <a:uFillTx/>
                <a:latin typeface="黑体" pitchFamily="2" charset="-122"/>
                <a:ea typeface="黑体" pitchFamily="2" charset="-122"/>
                <a:cs typeface="+mn-cs"/>
              </a:rPr>
              <a:t>原则排列</a:t>
            </a:r>
            <a:endParaRPr kumimoji="0" lang="en-US" altLang="zh-CN" sz="1600" b="0" i="0" u="none" strike="noStrike" kern="0" cap="none" spc="0" normalizeH="0" baseline="0" noProof="0" dirty="0">
              <a:ln>
                <a:noFill/>
              </a:ln>
              <a:solidFill>
                <a:prstClr val="black"/>
              </a:solidFill>
              <a:effectLst/>
              <a:uLnTx/>
              <a:uFillTx/>
              <a:latin typeface="黑体" pitchFamily="2" charset="-122"/>
              <a:ea typeface="黑体" pitchFamily="2" charset="-122"/>
              <a:cs typeface="+mn-cs"/>
            </a:endParaRPr>
          </a:p>
          <a:p>
            <a:pPr marL="342900" marR="0" lvl="0" indent="-342900" algn="l" defTabSz="914400" eaLnBrk="0" fontAlgn="auto" latinLnBrk="0" hangingPunct="0">
              <a:lnSpc>
                <a:spcPct val="150000"/>
              </a:lnSpc>
              <a:spcBef>
                <a:spcPct val="20000"/>
              </a:spcBef>
              <a:spcAft>
                <a:spcPts val="0"/>
              </a:spcAft>
              <a:buClr>
                <a:srgbClr val="F4E7ED"/>
              </a:buClr>
              <a:buSzPct val="75000"/>
              <a:buFont typeface="Wingdings" pitchFamily="2" charset="2"/>
              <a:buChar char="n"/>
              <a:tabLst/>
              <a:defRPr/>
            </a:pPr>
            <a:r>
              <a:rPr kumimoji="0" lang="zh-CN" altLang="en-US" sz="1600" b="0" i="0" u="none" strike="noStrike" kern="0" cap="none" spc="0" normalizeH="0" baseline="0" noProof="0" dirty="0">
                <a:ln>
                  <a:noFill/>
                </a:ln>
                <a:solidFill>
                  <a:prstClr val="black"/>
                </a:solidFill>
                <a:effectLst/>
                <a:uLnTx/>
                <a:uFillTx/>
                <a:latin typeface="黑体" pitchFamily="2" charset="-122"/>
                <a:ea typeface="黑体" pitchFamily="2" charset="-122"/>
                <a:cs typeface="+mn-cs"/>
              </a:rPr>
              <a:t>各队列</a:t>
            </a:r>
            <a:r>
              <a:rPr kumimoji="0" lang="zh-CN" altLang="en-US" sz="16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时间片不同</a:t>
            </a:r>
            <a:endParaRPr kumimoji="0" lang="en-US" altLang="zh-CN" sz="1600" b="1" i="0" u="none" strike="noStrike" kern="0" cap="none" spc="0" normalizeH="0" baseline="0" noProof="0" dirty="0">
              <a:ln>
                <a:noFill/>
              </a:ln>
              <a:solidFill>
                <a:srgbClr val="FF0000"/>
              </a:solidFill>
              <a:effectLst/>
              <a:uLnTx/>
              <a:uFillTx/>
              <a:latin typeface="黑体" pitchFamily="2" charset="-122"/>
              <a:ea typeface="黑体" pitchFamily="2" charset="-122"/>
              <a:cs typeface="+mn-cs"/>
            </a:endParaRPr>
          </a:p>
          <a:p>
            <a:pPr marL="342900" marR="0" lvl="0" indent="-342900" algn="l" defTabSz="914400" eaLnBrk="0" fontAlgn="auto" latinLnBrk="0" hangingPunct="0">
              <a:lnSpc>
                <a:spcPct val="150000"/>
              </a:lnSpc>
              <a:spcBef>
                <a:spcPct val="20000"/>
              </a:spcBef>
              <a:spcAft>
                <a:spcPts val="0"/>
              </a:spcAft>
              <a:buClr>
                <a:srgbClr val="F4E7ED"/>
              </a:buClr>
              <a:buSzPct val="75000"/>
              <a:buFont typeface="Wingdings" pitchFamily="2" charset="2"/>
              <a:buChar char="n"/>
              <a:tabLst/>
              <a:defRPr/>
            </a:pPr>
            <a:r>
              <a:rPr kumimoji="0" lang="zh-CN" altLang="en-US" sz="1600" b="0" i="0" u="none" strike="noStrike" kern="0" cap="none" spc="0" normalizeH="0" baseline="0" noProof="0" dirty="0">
                <a:ln>
                  <a:noFill/>
                </a:ln>
                <a:solidFill>
                  <a:prstClr val="black"/>
                </a:solidFill>
                <a:effectLst/>
                <a:uLnTx/>
                <a:uFillTx/>
                <a:latin typeface="黑体" pitchFamily="2" charset="-122"/>
                <a:ea typeface="黑体" pitchFamily="2" charset="-122"/>
                <a:cs typeface="+mn-cs"/>
              </a:rPr>
              <a:t>当一个新进程进入内存后，首先放在第一队列尾，按</a:t>
            </a:r>
            <a:r>
              <a:rPr kumimoji="0" lang="en-US" altLang="zh-CN" sz="1600" b="0" i="0" u="none" strike="noStrike" kern="0" cap="none" spc="0" normalizeH="0" baseline="0" noProof="0" dirty="0">
                <a:ln>
                  <a:noFill/>
                </a:ln>
                <a:solidFill>
                  <a:prstClr val="black"/>
                </a:solidFill>
                <a:effectLst/>
                <a:uLnTx/>
                <a:uFillTx/>
                <a:latin typeface="黑体" pitchFamily="2" charset="-122"/>
                <a:ea typeface="黑体" pitchFamily="2" charset="-122"/>
                <a:cs typeface="+mn-cs"/>
              </a:rPr>
              <a:t>FCFS</a:t>
            </a:r>
            <a:r>
              <a:rPr kumimoji="0" lang="zh-CN" altLang="en-US" sz="1600" b="0" i="0" u="none" strike="noStrike" kern="0" cap="none" spc="0" normalizeH="0" baseline="0" noProof="0" dirty="0">
                <a:ln>
                  <a:noFill/>
                </a:ln>
                <a:solidFill>
                  <a:prstClr val="black"/>
                </a:solidFill>
                <a:effectLst/>
                <a:uLnTx/>
                <a:uFillTx/>
                <a:latin typeface="黑体" pitchFamily="2" charset="-122"/>
                <a:ea typeface="黑体" pitchFamily="2" charset="-122"/>
                <a:cs typeface="+mn-cs"/>
              </a:rPr>
              <a:t>原则调度；如果该时间片内未结束，</a:t>
            </a:r>
            <a:r>
              <a:rPr kumimoji="0" lang="zh-CN" altLang="en-US" sz="16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转入第二队队列尾</a:t>
            </a:r>
            <a:r>
              <a:rPr kumimoji="0" lang="zh-CN" altLang="en-US" sz="1600" b="0" i="0" u="none" strike="noStrike" kern="0" cap="none" spc="0" normalizeH="0" baseline="0" noProof="0" dirty="0">
                <a:ln>
                  <a:noFill/>
                </a:ln>
                <a:solidFill>
                  <a:prstClr val="black"/>
                </a:solidFill>
                <a:effectLst/>
                <a:uLnTx/>
                <a:uFillTx/>
                <a:latin typeface="黑体" pitchFamily="2" charset="-122"/>
                <a:ea typeface="黑体" pitchFamily="2" charset="-122"/>
                <a:cs typeface="+mn-cs"/>
              </a:rPr>
              <a:t>；直到最后的第</a:t>
            </a:r>
            <a:r>
              <a:rPr kumimoji="0" lang="en-US" altLang="zh-CN" sz="1600" b="0" i="0" u="none" strike="noStrike" kern="0" cap="none" spc="0" normalizeH="0" baseline="0" noProof="0" dirty="0">
                <a:ln>
                  <a:noFill/>
                </a:ln>
                <a:solidFill>
                  <a:prstClr val="black"/>
                </a:solidFill>
                <a:effectLst/>
                <a:uLnTx/>
                <a:uFillTx/>
                <a:latin typeface="黑体" pitchFamily="2" charset="-122"/>
                <a:ea typeface="黑体" pitchFamily="2" charset="-122"/>
                <a:cs typeface="+mn-cs"/>
              </a:rPr>
              <a:t>N</a:t>
            </a:r>
            <a:r>
              <a:rPr kumimoji="0" lang="zh-CN" altLang="en-US" sz="1600" b="0" i="0" u="none" strike="noStrike" kern="0" cap="none" spc="0" normalizeH="0" baseline="0" noProof="0" dirty="0">
                <a:ln>
                  <a:noFill/>
                </a:ln>
                <a:solidFill>
                  <a:prstClr val="black"/>
                </a:solidFill>
                <a:effectLst/>
                <a:uLnTx/>
                <a:uFillTx/>
                <a:latin typeface="黑体" pitchFamily="2" charset="-122"/>
                <a:ea typeface="黑体" pitchFamily="2" charset="-122"/>
                <a:cs typeface="+mn-cs"/>
              </a:rPr>
              <a:t>队列，在第</a:t>
            </a:r>
            <a:r>
              <a:rPr kumimoji="0" lang="en-US" altLang="zh-CN" sz="1600" b="0" i="0" u="none" strike="noStrike" kern="0" cap="none" spc="0" normalizeH="0" baseline="0" noProof="0" dirty="0">
                <a:ln>
                  <a:noFill/>
                </a:ln>
                <a:solidFill>
                  <a:prstClr val="black"/>
                </a:solidFill>
                <a:effectLst/>
                <a:uLnTx/>
                <a:uFillTx/>
                <a:latin typeface="黑体" pitchFamily="2" charset="-122"/>
                <a:ea typeface="黑体" pitchFamily="2" charset="-122"/>
                <a:cs typeface="+mn-cs"/>
              </a:rPr>
              <a:t>N</a:t>
            </a:r>
            <a:r>
              <a:rPr kumimoji="0" lang="zh-CN" altLang="en-US" sz="1600" b="0" i="0" u="none" strike="noStrike" kern="0" cap="none" spc="0" normalizeH="0" baseline="0" noProof="0" dirty="0">
                <a:ln>
                  <a:noFill/>
                </a:ln>
                <a:solidFill>
                  <a:prstClr val="black"/>
                </a:solidFill>
                <a:effectLst/>
                <a:uLnTx/>
                <a:uFillTx/>
                <a:latin typeface="黑体" pitchFamily="2" charset="-122"/>
                <a:ea typeface="黑体" pitchFamily="2" charset="-122"/>
                <a:cs typeface="+mn-cs"/>
              </a:rPr>
              <a:t>队列采取按时间片轮转方式调度</a:t>
            </a:r>
            <a:endParaRPr kumimoji="0" lang="en-US" altLang="zh-CN" sz="1600" b="0" i="0" u="none" strike="noStrike" kern="0" cap="none" spc="0" normalizeH="0" baseline="0" noProof="0" dirty="0">
              <a:ln>
                <a:noFill/>
              </a:ln>
              <a:solidFill>
                <a:prstClr val="black"/>
              </a:solidFill>
              <a:effectLst/>
              <a:uLnTx/>
              <a:uFillTx/>
              <a:latin typeface="黑体" pitchFamily="2" charset="-122"/>
              <a:ea typeface="黑体" pitchFamily="2" charset="-122"/>
              <a:cs typeface="+mn-cs"/>
            </a:endParaRPr>
          </a:p>
          <a:p>
            <a:pPr marL="342900" marR="0" lvl="0" indent="-342900" algn="l" defTabSz="914400" eaLnBrk="0" fontAlgn="auto" latinLnBrk="0" hangingPunct="0">
              <a:lnSpc>
                <a:spcPct val="150000"/>
              </a:lnSpc>
              <a:spcBef>
                <a:spcPct val="20000"/>
              </a:spcBef>
              <a:spcAft>
                <a:spcPts val="0"/>
              </a:spcAft>
              <a:buClr>
                <a:srgbClr val="F4E7ED"/>
              </a:buClr>
              <a:buSzPct val="75000"/>
              <a:buFont typeface="Wingdings" pitchFamily="2" charset="2"/>
              <a:buChar char="n"/>
              <a:tabLst/>
              <a:defRPr/>
            </a:pPr>
            <a:r>
              <a:rPr kumimoji="0" lang="zh-CN" altLang="en-US" sz="1600" b="0" i="0" u="none" strike="noStrike" kern="0" cap="none" spc="0" normalizeH="0" baseline="0" noProof="0" dirty="0">
                <a:ln>
                  <a:noFill/>
                </a:ln>
                <a:solidFill>
                  <a:prstClr val="black"/>
                </a:solidFill>
                <a:effectLst/>
                <a:uLnTx/>
                <a:uFillTx/>
                <a:latin typeface="黑体" pitchFamily="2" charset="-122"/>
                <a:ea typeface="黑体" pitchFamily="2" charset="-122"/>
                <a:cs typeface="+mn-cs"/>
              </a:rPr>
              <a:t>仅</a:t>
            </a:r>
            <a:r>
              <a:rPr kumimoji="0" lang="zh-CN" altLang="en-US" sz="16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当第</a:t>
            </a:r>
            <a:r>
              <a:rPr kumimoji="0" lang="en-US" altLang="zh-CN" sz="16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I</a:t>
            </a:r>
            <a:r>
              <a:rPr kumimoji="0" lang="zh-CN" altLang="en-US" sz="16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队列空闲时</a:t>
            </a:r>
            <a:r>
              <a:rPr kumimoji="0" lang="zh-CN" altLang="en-US" sz="1600" b="0" i="0" u="none" strike="noStrike" kern="0" cap="none" spc="0" normalizeH="0" baseline="0" noProof="0" dirty="0">
                <a:ln>
                  <a:noFill/>
                </a:ln>
                <a:solidFill>
                  <a:prstClr val="black"/>
                </a:solidFill>
                <a:effectLst/>
                <a:uLnTx/>
                <a:uFillTx/>
                <a:latin typeface="黑体" pitchFamily="2" charset="-122"/>
                <a:ea typeface="黑体" pitchFamily="2" charset="-122"/>
                <a:cs typeface="+mn-cs"/>
              </a:rPr>
              <a:t>，才调度第</a:t>
            </a:r>
            <a:r>
              <a:rPr kumimoji="0" lang="en-US" altLang="zh-CN" sz="1600" b="0" i="0" u="none" strike="noStrike" kern="0" cap="none" spc="0" normalizeH="0" baseline="0" noProof="0" dirty="0">
                <a:ln>
                  <a:noFill/>
                </a:ln>
                <a:solidFill>
                  <a:prstClr val="black"/>
                </a:solidFill>
                <a:effectLst/>
                <a:uLnTx/>
                <a:uFillTx/>
                <a:latin typeface="黑体" pitchFamily="2" charset="-122"/>
                <a:ea typeface="黑体" pitchFamily="2" charset="-122"/>
                <a:cs typeface="+mn-cs"/>
              </a:rPr>
              <a:t>i+1</a:t>
            </a:r>
            <a:r>
              <a:rPr kumimoji="0" lang="zh-CN" altLang="en-US" sz="1600" b="0" i="0" u="none" strike="noStrike" kern="0" cap="none" spc="0" normalizeH="0" baseline="0" noProof="0" dirty="0">
                <a:ln>
                  <a:noFill/>
                </a:ln>
                <a:solidFill>
                  <a:prstClr val="black"/>
                </a:solidFill>
                <a:effectLst/>
                <a:uLnTx/>
                <a:uFillTx/>
                <a:latin typeface="黑体" pitchFamily="2" charset="-122"/>
                <a:ea typeface="黑体" pitchFamily="2" charset="-122"/>
                <a:cs typeface="+mn-cs"/>
              </a:rPr>
              <a:t>队列</a:t>
            </a:r>
            <a:endParaRPr kumimoji="0" lang="en-US" altLang="zh-CN" sz="1600" b="0" i="0" u="none" strike="noStrike" kern="0" cap="none" spc="0" normalizeH="0" baseline="0" noProof="0" dirty="0">
              <a:ln>
                <a:noFill/>
              </a:ln>
              <a:solidFill>
                <a:prstClr val="black"/>
              </a:solidFill>
              <a:effectLst/>
              <a:uLnTx/>
              <a:uFillTx/>
              <a:latin typeface="黑体" pitchFamily="2" charset="-122"/>
              <a:ea typeface="黑体" pitchFamily="2" charset="-122"/>
              <a:cs typeface="+mn-cs"/>
            </a:endParaRPr>
          </a:p>
          <a:p>
            <a:pPr marL="342900" marR="0" lvl="0" indent="-342900" algn="l" defTabSz="914400" eaLnBrk="0" fontAlgn="auto" latinLnBrk="0" hangingPunct="0">
              <a:lnSpc>
                <a:spcPct val="150000"/>
              </a:lnSpc>
              <a:spcBef>
                <a:spcPct val="20000"/>
              </a:spcBef>
              <a:spcAft>
                <a:spcPts val="0"/>
              </a:spcAft>
              <a:buClr>
                <a:srgbClr val="F4E7ED"/>
              </a:buClr>
              <a:buSzPct val="75000"/>
              <a:buFont typeface="Wingdings" pitchFamily="2" charset="2"/>
              <a:buChar char="n"/>
              <a:tabLst/>
              <a:defRPr/>
            </a:pPr>
            <a:r>
              <a:rPr kumimoji="0" lang="zh-CN" altLang="en-US" sz="1600" b="0" i="0" u="none" strike="noStrike" kern="0" cap="none" spc="0" normalizeH="0" baseline="0" noProof="0" dirty="0">
                <a:ln>
                  <a:noFill/>
                </a:ln>
                <a:solidFill>
                  <a:prstClr val="black"/>
                </a:solidFill>
                <a:effectLst/>
                <a:uLnTx/>
                <a:uFillTx/>
                <a:latin typeface="黑体" pitchFamily="2" charset="-122"/>
                <a:ea typeface="黑体" pitchFamily="2" charset="-122"/>
                <a:cs typeface="+mn-cs"/>
              </a:rPr>
              <a:t>如有新进程进入优先级较高的队列，则剥夺</a:t>
            </a:r>
            <a:r>
              <a:rPr kumimoji="0" lang="en-US" altLang="zh-CN" sz="1600" b="0" i="0" u="none" strike="noStrike" kern="0" cap="none" spc="0" normalizeH="0" baseline="0" noProof="0" dirty="0">
                <a:ln>
                  <a:noFill/>
                </a:ln>
                <a:solidFill>
                  <a:prstClr val="black"/>
                </a:solidFill>
                <a:effectLst/>
                <a:uLnTx/>
                <a:uFillTx/>
                <a:latin typeface="黑体" pitchFamily="2" charset="-122"/>
                <a:ea typeface="黑体" pitchFamily="2" charset="-122"/>
                <a:cs typeface="+mn-cs"/>
              </a:rPr>
              <a:t>CPU</a:t>
            </a:r>
            <a:r>
              <a:rPr kumimoji="0" lang="zh-CN" altLang="en-US" sz="1600" b="0" i="0" u="none" strike="noStrike" kern="0" cap="none" spc="0" normalizeH="0" baseline="0" noProof="0" dirty="0">
                <a:ln>
                  <a:noFill/>
                </a:ln>
                <a:solidFill>
                  <a:prstClr val="black"/>
                </a:solidFill>
                <a:effectLst/>
                <a:uLnTx/>
                <a:uFillTx/>
                <a:latin typeface="黑体" pitchFamily="2" charset="-122"/>
                <a:ea typeface="黑体" pitchFamily="2" charset="-122"/>
                <a:cs typeface="+mn-cs"/>
              </a:rPr>
              <a:t>执行新进程，旧进程放入原队列尾</a:t>
            </a:r>
            <a:endParaRPr kumimoji="0" lang="en-US" altLang="zh-CN" sz="1600" b="0" i="0" u="none" strike="noStrike" kern="0" cap="none" spc="0" normalizeH="0" baseline="0" noProof="0" dirty="0">
              <a:ln>
                <a:noFill/>
              </a:ln>
              <a:solidFill>
                <a:prstClr val="black"/>
              </a:solidFill>
              <a:effectLst/>
              <a:uLnTx/>
              <a:uFillTx/>
              <a:latin typeface="黑体" pitchFamily="2" charset="-122"/>
              <a:ea typeface="黑体" pitchFamily="2" charset="-122"/>
              <a:cs typeface="+mn-cs"/>
            </a:endParaRPr>
          </a:p>
          <a:p>
            <a:pPr marL="342900" marR="0" lvl="0" indent="-342900" algn="l" defTabSz="914400" eaLnBrk="0" fontAlgn="auto" latinLnBrk="0" hangingPunct="0">
              <a:lnSpc>
                <a:spcPct val="150000"/>
              </a:lnSpc>
              <a:spcBef>
                <a:spcPct val="20000"/>
              </a:spcBef>
              <a:spcAft>
                <a:spcPts val="0"/>
              </a:spcAft>
              <a:buClr>
                <a:srgbClr val="F4E7ED"/>
              </a:buClr>
              <a:buSzPct val="75000"/>
              <a:buFont typeface="Wingdings" pitchFamily="2" charset="2"/>
              <a:buChar char="n"/>
              <a:tabLst/>
              <a:defRPr/>
            </a:pPr>
            <a:endParaRPr kumimoji="0" lang="zh-CN" altLang="en-US" sz="1800" b="0" i="0" u="none" strike="noStrike" kern="0" cap="none" spc="0" normalizeH="0" baseline="0" noProof="0" dirty="0">
              <a:ln>
                <a:noFill/>
              </a:ln>
              <a:solidFill>
                <a:prstClr val="black"/>
              </a:solidFill>
              <a:effectLst/>
              <a:uLnTx/>
              <a:uFillTx/>
              <a:latin typeface="黑体" pitchFamily="2" charset="-122"/>
              <a:ea typeface="黑体" pitchFamily="2" charset="-122"/>
              <a:cs typeface="+mn-cs"/>
            </a:endParaRPr>
          </a:p>
        </p:txBody>
      </p:sp>
      <p:sp>
        <p:nvSpPr>
          <p:cNvPr id="20" name="矩形 19"/>
          <p:cNvSpPr/>
          <p:nvPr/>
        </p:nvSpPr>
        <p:spPr>
          <a:xfrm>
            <a:off x="11759" y="29489"/>
            <a:ext cx="7800601"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8084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 xmlns:a16="http://schemas.microsoft.com/office/drawing/2014/main" id="{AAB216B0-989F-4D39-9B63-4C1A3677BB2B}"/>
              </a:ext>
            </a:extLst>
          </p:cNvPr>
          <p:cNvPicPr>
            <a:picLocks noChangeAspect="1" noChangeArrowheads="1"/>
          </p:cNvPicPr>
          <p:nvPr/>
        </p:nvPicPr>
        <p:blipFill>
          <a:blip r:embed="rId2" cstate="print"/>
          <a:srcRect/>
          <a:stretch>
            <a:fillRect/>
          </a:stretch>
        </p:blipFill>
        <p:spPr bwMode="auto">
          <a:xfrm>
            <a:off x="0" y="1196975"/>
            <a:ext cx="9142413" cy="4454525"/>
          </a:xfrm>
          <a:prstGeom prst="rect">
            <a:avLst/>
          </a:prstGeom>
          <a:noFill/>
          <a:ln w="9525">
            <a:noFill/>
            <a:miter lim="800000"/>
            <a:headEnd/>
            <a:tailEnd/>
          </a:ln>
        </p:spPr>
      </p:pic>
      <p:sp>
        <p:nvSpPr>
          <p:cNvPr id="4" name="矩形 3"/>
          <p:cNvSpPr/>
          <p:nvPr/>
        </p:nvSpPr>
        <p:spPr>
          <a:xfrm>
            <a:off x="11759" y="29489"/>
            <a:ext cx="7800601"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46020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5C8845FD-2655-4F6F-910C-7E4C41163EC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进程调度的任务、机制</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6"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11759" y="3504918"/>
            <a:ext cx="2904057" cy="644162"/>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进程调度方式</a:t>
            </a:r>
          </a:p>
        </p:txBody>
      </p:sp>
      <p:sp>
        <p:nvSpPr>
          <p:cNvPr id="7"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11759" y="414908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进程调度算法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grpSp>
        <p:nvGrpSpPr>
          <p:cNvPr id="10" name="组合 9">
            <a:extLst>
              <a:ext uri="{FF2B5EF4-FFF2-40B4-BE49-F238E27FC236}">
                <a16:creationId xmlns="" xmlns:a16="http://schemas.microsoft.com/office/drawing/2014/main" id="{A84F19A9-B4EF-4341-A0B4-AC0317AF6C67}"/>
              </a:ext>
            </a:extLst>
          </p:cNvPr>
          <p:cNvGrpSpPr/>
          <p:nvPr/>
        </p:nvGrpSpPr>
        <p:grpSpPr>
          <a:xfrm>
            <a:off x="2992693" y="878200"/>
            <a:ext cx="6085995" cy="504056"/>
            <a:chOff x="2992693" y="878200"/>
            <a:chExt cx="6085995" cy="504056"/>
          </a:xfrm>
        </p:grpSpPr>
        <p:sp>
          <p:nvSpPr>
            <p:cNvPr id="14" name="剪去单角的矩形 3">
              <a:extLst>
                <a:ext uri="{FF2B5EF4-FFF2-40B4-BE49-F238E27FC236}">
                  <a16:creationId xmlns="" xmlns:a16="http://schemas.microsoft.com/office/drawing/2014/main" id="{37628E96-48AF-46BB-A92C-177A65575224}"/>
                </a:ext>
              </a:extLst>
            </p:cNvPr>
            <p:cNvSpPr/>
            <p:nvPr/>
          </p:nvSpPr>
          <p:spPr>
            <a:xfrm>
              <a:off x="2992693"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轮转法</a:t>
              </a:r>
            </a:p>
          </p:txBody>
        </p:sp>
        <p:sp>
          <p:nvSpPr>
            <p:cNvPr id="15" name="剪去单角的矩形 4">
              <a:extLst>
                <a:ext uri="{FF2B5EF4-FFF2-40B4-BE49-F238E27FC236}">
                  <a16:creationId xmlns="" xmlns:a16="http://schemas.microsoft.com/office/drawing/2014/main" id="{691B4EDB-DB4B-496A-9879-73EAF005503C}"/>
                </a:ext>
              </a:extLst>
            </p:cNvPr>
            <p:cNvSpPr/>
            <p:nvPr/>
          </p:nvSpPr>
          <p:spPr>
            <a:xfrm>
              <a:off x="4499992"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6" name="剪去单角的矩形 4">
              <a:extLst>
                <a:ext uri="{FF2B5EF4-FFF2-40B4-BE49-F238E27FC236}">
                  <a16:creationId xmlns="" xmlns:a16="http://schemas.microsoft.com/office/drawing/2014/main" id="{F26060A6-6214-4D50-9EE4-C959D1D8839D}"/>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多队列</a:t>
              </a:r>
            </a:p>
          </p:txBody>
        </p:sp>
        <p:sp>
          <p:nvSpPr>
            <p:cNvPr id="18" name="剪去单角的矩形 4">
              <a:extLst>
                <a:ext uri="{FF2B5EF4-FFF2-40B4-BE49-F238E27FC236}">
                  <a16:creationId xmlns="" xmlns:a16="http://schemas.microsoft.com/office/drawing/2014/main" id="{C3D80D8C-00C4-4AC4-8313-1079CA951BC2}"/>
                </a:ext>
              </a:extLst>
            </p:cNvPr>
            <p:cNvSpPr/>
            <p:nvPr/>
          </p:nvSpPr>
          <p:spPr>
            <a:xfrm>
              <a:off x="7327987" y="878200"/>
              <a:ext cx="1750701"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多级反馈队列</a:t>
              </a:r>
            </a:p>
          </p:txBody>
        </p:sp>
      </p:grpSp>
      <p:sp>
        <p:nvSpPr>
          <p:cNvPr id="20" name="Text Box 2">
            <a:extLst>
              <a:ext uri="{FF2B5EF4-FFF2-40B4-BE49-F238E27FC236}">
                <a16:creationId xmlns="" xmlns:a16="http://schemas.microsoft.com/office/drawing/2014/main" id="{9D7A2A7E-1728-433B-A70C-446C9AEC6BEA}"/>
              </a:ext>
            </a:extLst>
          </p:cNvPr>
          <p:cNvSpPr txBox="1">
            <a:spLocks noChangeArrowheads="1"/>
          </p:cNvSpPr>
          <p:nvPr/>
        </p:nvSpPr>
        <p:spPr bwMode="auto">
          <a:xfrm>
            <a:off x="3120750" y="1423744"/>
            <a:ext cx="5957938" cy="5320326"/>
          </a:xfrm>
          <a:prstGeom prst="rect">
            <a:avLst/>
          </a:prstGeom>
          <a:noFill/>
          <a:ln w="9525">
            <a:noFill/>
            <a:miter lim="800000"/>
            <a:headEnd/>
            <a:tailEnd/>
          </a:ln>
        </p:spPr>
        <p:txBody>
          <a:bodyPr wrap="square" lIns="87273" tIns="43636" rIns="87273" bIns="43636">
            <a:spAutoFit/>
          </a:bodyPr>
          <a:lstStyle/>
          <a:p>
            <a:pPr algn="just" defTabSz="873125">
              <a:lnSpc>
                <a:spcPct val="150000"/>
              </a:lnSpc>
              <a:spcBef>
                <a:spcPct val="50000"/>
              </a:spcBef>
            </a:pPr>
            <a:r>
              <a:rPr lang="zh-CN" altLang="en-US" sz="2000" b="1" dirty="0">
                <a:solidFill>
                  <a:srgbClr val="FFC000"/>
                </a:solidFill>
                <a:latin typeface="华文楷体" panose="02010600040101010101" pitchFamily="2" charset="-122"/>
                <a:ea typeface="华文楷体" panose="02010600040101010101" pitchFamily="2" charset="-122"/>
              </a:rPr>
              <a:t>例如，若一个进程总共需运行</a:t>
            </a:r>
            <a:r>
              <a:rPr lang="en-US" altLang="zh-CN" sz="2000" b="1" dirty="0">
                <a:solidFill>
                  <a:srgbClr val="FFC000"/>
                </a:solidFill>
                <a:latin typeface="华文楷体" panose="02010600040101010101" pitchFamily="2" charset="-122"/>
                <a:ea typeface="华文楷体" panose="02010600040101010101" pitchFamily="2" charset="-122"/>
              </a:rPr>
              <a:t>100</a:t>
            </a:r>
            <a:r>
              <a:rPr lang="zh-CN" altLang="en-US" sz="2000" b="1" dirty="0">
                <a:solidFill>
                  <a:srgbClr val="FFC000"/>
                </a:solidFill>
                <a:latin typeface="华文楷体" panose="02010600040101010101" pitchFamily="2" charset="-122"/>
                <a:ea typeface="华文楷体" panose="02010600040101010101" pitchFamily="2" charset="-122"/>
              </a:rPr>
              <a:t>个时间片</a:t>
            </a:r>
            <a:endParaRPr lang="en-US" altLang="zh-CN" sz="2000" b="1" dirty="0">
              <a:solidFill>
                <a:srgbClr val="FFC000"/>
              </a:solidFill>
              <a:latin typeface="华文楷体" panose="02010600040101010101" pitchFamily="2" charset="-122"/>
              <a:ea typeface="华文楷体" panose="02010600040101010101" pitchFamily="2" charset="-122"/>
            </a:endParaRPr>
          </a:p>
          <a:p>
            <a:pPr algn="just" defTabSz="873125">
              <a:lnSpc>
                <a:spcPct val="150000"/>
              </a:lnSpc>
              <a:spcBef>
                <a:spcPct val="50000"/>
              </a:spcBef>
              <a:buFont typeface="Wingdings" pitchFamily="2" charset="2"/>
              <a:buChar char="l"/>
            </a:pPr>
            <a:r>
              <a:rPr lang="en-US" altLang="zh-CN" sz="2000" b="1" dirty="0">
                <a:solidFill>
                  <a:schemeClr val="tx1"/>
                </a:solidFill>
                <a:latin typeface="华文楷体" panose="02010600040101010101" pitchFamily="2" charset="-122"/>
                <a:ea typeface="华文楷体" panose="02010600040101010101" pitchFamily="2" charset="-122"/>
              </a:rPr>
              <a:t>  </a:t>
            </a:r>
            <a:r>
              <a:rPr lang="zh-CN" altLang="en-US" sz="2000" b="1" dirty="0">
                <a:solidFill>
                  <a:schemeClr val="tx1"/>
                </a:solidFill>
                <a:latin typeface="华文楷体" panose="02010600040101010101" pitchFamily="2" charset="-122"/>
                <a:ea typeface="华文楷体" panose="02010600040101010101" pitchFamily="2" charset="-122"/>
              </a:rPr>
              <a:t>初始时指定它在优先级最高的进程组中，很快就会在</a:t>
            </a:r>
            <a:r>
              <a:rPr lang="en-US" altLang="zh-CN" sz="2000" b="1" dirty="0">
                <a:solidFill>
                  <a:schemeClr val="tx1"/>
                </a:solidFill>
                <a:latin typeface="华文楷体" panose="02010600040101010101" pitchFamily="2" charset="-122"/>
                <a:ea typeface="华文楷体" panose="02010600040101010101" pitchFamily="2" charset="-122"/>
              </a:rPr>
              <a:t>CPU</a:t>
            </a:r>
            <a:r>
              <a:rPr lang="zh-CN" altLang="zh-CN" sz="2000" b="1" dirty="0">
                <a:solidFill>
                  <a:schemeClr val="tx1"/>
                </a:solidFill>
                <a:latin typeface="华文楷体" panose="02010600040101010101" pitchFamily="2" charset="-122"/>
                <a:ea typeface="华文楷体" panose="02010600040101010101" pitchFamily="2" charset="-122"/>
              </a:rPr>
              <a:t>上运行一个时间片，之后优先级也降低一个级别</a:t>
            </a:r>
            <a:endParaRPr lang="en-US" altLang="zh-CN" sz="2000" b="1" dirty="0">
              <a:solidFill>
                <a:schemeClr val="tx1"/>
              </a:solidFill>
              <a:latin typeface="华文楷体" panose="02010600040101010101" pitchFamily="2" charset="-122"/>
              <a:ea typeface="华文楷体" panose="02010600040101010101" pitchFamily="2" charset="-122"/>
            </a:endParaRPr>
          </a:p>
          <a:p>
            <a:pPr algn="just" defTabSz="873125">
              <a:lnSpc>
                <a:spcPct val="150000"/>
              </a:lnSpc>
              <a:spcBef>
                <a:spcPct val="50000"/>
              </a:spcBef>
              <a:buFont typeface="Wingdings" pitchFamily="2" charset="2"/>
              <a:buChar char="l"/>
            </a:pPr>
            <a:r>
              <a:rPr lang="zh-CN" altLang="en-US" sz="2000" b="1" dirty="0">
                <a:solidFill>
                  <a:schemeClr val="tx1"/>
                </a:solidFill>
                <a:latin typeface="华文楷体" panose="02010600040101010101" pitchFamily="2" charset="-122"/>
                <a:ea typeface="华文楷体" panose="02010600040101010101" pitchFamily="2" charset="-122"/>
              </a:rPr>
              <a:t>  </a:t>
            </a:r>
            <a:r>
              <a:rPr lang="zh-CN" altLang="zh-CN" sz="2000" b="1" dirty="0">
                <a:solidFill>
                  <a:schemeClr val="tx1"/>
                </a:solidFill>
                <a:latin typeface="华文楷体" panose="02010600040101010101" pitchFamily="2" charset="-122"/>
                <a:ea typeface="华文楷体" panose="02010600040101010101" pitchFamily="2" charset="-122"/>
              </a:rPr>
              <a:t>当它第二次有机会在</a:t>
            </a:r>
            <a:r>
              <a:rPr lang="en-US" altLang="zh-CN" sz="2000" b="1" dirty="0">
                <a:solidFill>
                  <a:schemeClr val="tx1"/>
                </a:solidFill>
                <a:latin typeface="华文楷体" panose="02010600040101010101" pitchFamily="2" charset="-122"/>
                <a:ea typeface="华文楷体" panose="02010600040101010101" pitchFamily="2" charset="-122"/>
              </a:rPr>
              <a:t>CPU</a:t>
            </a:r>
            <a:r>
              <a:rPr lang="zh-CN" altLang="zh-CN" sz="2000" b="1" dirty="0">
                <a:solidFill>
                  <a:schemeClr val="tx1"/>
                </a:solidFill>
                <a:latin typeface="华文楷体" panose="02010600040101010101" pitchFamily="2" charset="-122"/>
                <a:ea typeface="华文楷体" panose="02010600040101010101" pitchFamily="2" charset="-122"/>
              </a:rPr>
              <a:t>上运行时，它将运行2</a:t>
            </a:r>
            <a:r>
              <a:rPr lang="en-US" altLang="zh-CN" sz="2000" b="1" dirty="0">
                <a:solidFill>
                  <a:schemeClr val="tx1"/>
                </a:solidFill>
                <a:latin typeface="华文楷体" panose="02010600040101010101" pitchFamily="2" charset="-122"/>
                <a:ea typeface="华文楷体" panose="02010600040101010101" pitchFamily="2" charset="-122"/>
              </a:rPr>
              <a:t>t</a:t>
            </a:r>
          </a:p>
          <a:p>
            <a:pPr algn="just" defTabSz="873125">
              <a:lnSpc>
                <a:spcPct val="150000"/>
              </a:lnSpc>
              <a:spcBef>
                <a:spcPct val="50000"/>
              </a:spcBef>
              <a:buFont typeface="Wingdings" pitchFamily="2" charset="2"/>
              <a:buChar char="l"/>
            </a:pPr>
            <a:r>
              <a:rPr lang="en-US" altLang="zh-CN" sz="2000" b="1" dirty="0">
                <a:solidFill>
                  <a:schemeClr val="tx1"/>
                </a:solidFill>
                <a:latin typeface="华文楷体" panose="02010600040101010101" pitchFamily="2" charset="-122"/>
                <a:ea typeface="华文楷体" panose="02010600040101010101" pitchFamily="2" charset="-122"/>
              </a:rPr>
              <a:t>  </a:t>
            </a:r>
            <a:r>
              <a:rPr lang="zh-CN" altLang="zh-CN" sz="2000" b="1" dirty="0">
                <a:solidFill>
                  <a:schemeClr val="tx1"/>
                </a:solidFill>
                <a:latin typeface="华文楷体" panose="02010600040101010101" pitchFamily="2" charset="-122"/>
                <a:ea typeface="华文楷体" panose="02010600040101010101" pitchFamily="2" charset="-122"/>
              </a:rPr>
              <a:t>以后它将在</a:t>
            </a:r>
            <a:r>
              <a:rPr lang="en-US" altLang="zh-CN" sz="2000" b="1" dirty="0">
                <a:solidFill>
                  <a:schemeClr val="tx1"/>
                </a:solidFill>
                <a:latin typeface="华文楷体" panose="02010600040101010101" pitchFamily="2" charset="-122"/>
                <a:ea typeface="华文楷体" panose="02010600040101010101" pitchFamily="2" charset="-122"/>
              </a:rPr>
              <a:t>CPU</a:t>
            </a:r>
            <a:r>
              <a:rPr lang="zh-CN" altLang="zh-CN" sz="2000" b="1" dirty="0">
                <a:solidFill>
                  <a:schemeClr val="tx1"/>
                </a:solidFill>
                <a:latin typeface="华文楷体" panose="02010600040101010101" pitchFamily="2" charset="-122"/>
                <a:ea typeface="华文楷体" panose="02010600040101010101" pitchFamily="2" charset="-122"/>
              </a:rPr>
              <a:t>上运行的时间长度依次是4，8，16，32和64个</a:t>
            </a:r>
            <a:r>
              <a:rPr lang="en-US" altLang="zh-CN" sz="2000" b="1" dirty="0">
                <a:solidFill>
                  <a:schemeClr val="tx1"/>
                </a:solidFill>
                <a:latin typeface="华文楷体" panose="02010600040101010101" pitchFamily="2" charset="-122"/>
                <a:ea typeface="华文楷体" panose="02010600040101010101" pitchFamily="2" charset="-122"/>
              </a:rPr>
              <a:t>t</a:t>
            </a:r>
            <a:r>
              <a:rPr lang="zh-CN" altLang="en-US" sz="2000" b="1" dirty="0">
                <a:solidFill>
                  <a:schemeClr val="tx1"/>
                </a:solidFill>
                <a:latin typeface="华文楷体" panose="02010600040101010101" pitchFamily="2" charset="-122"/>
                <a:ea typeface="华文楷体" panose="02010600040101010101" pitchFamily="2" charset="-122"/>
              </a:rPr>
              <a:t>，</a:t>
            </a:r>
            <a:r>
              <a:rPr lang="zh-CN" altLang="zh-CN" sz="2000" b="1" dirty="0">
                <a:solidFill>
                  <a:schemeClr val="tx1"/>
                </a:solidFill>
                <a:latin typeface="华文楷体" panose="02010600040101010101" pitchFamily="2" charset="-122"/>
                <a:ea typeface="华文楷体" panose="02010600040101010101" pitchFamily="2" charset="-122"/>
              </a:rPr>
              <a:t>最后一次运行时，只须64个</a:t>
            </a:r>
            <a:r>
              <a:rPr lang="en-US" altLang="zh-CN" sz="2000" b="1" dirty="0">
                <a:solidFill>
                  <a:schemeClr val="tx1"/>
                </a:solidFill>
                <a:latin typeface="华文楷体" panose="02010600040101010101" pitchFamily="2" charset="-122"/>
                <a:ea typeface="华文楷体" panose="02010600040101010101" pitchFamily="2" charset="-122"/>
              </a:rPr>
              <a:t>t</a:t>
            </a:r>
            <a:r>
              <a:rPr lang="zh-CN" altLang="zh-CN" sz="2000" b="1" dirty="0">
                <a:solidFill>
                  <a:schemeClr val="tx1"/>
                </a:solidFill>
                <a:latin typeface="华文楷体" panose="02010600040101010101" pitchFamily="2" charset="-122"/>
                <a:ea typeface="华文楷体" panose="02010600040101010101" pitchFamily="2" charset="-122"/>
              </a:rPr>
              <a:t>中的37个 </a:t>
            </a:r>
            <a:r>
              <a:rPr lang="en-US" altLang="zh-CN" sz="2000" b="1" dirty="0">
                <a:solidFill>
                  <a:schemeClr val="tx1"/>
                </a:solidFill>
                <a:latin typeface="华文楷体" panose="02010600040101010101" pitchFamily="2" charset="-122"/>
                <a:ea typeface="华文楷体" panose="02010600040101010101" pitchFamily="2" charset="-122"/>
              </a:rPr>
              <a:t>t </a:t>
            </a:r>
            <a:r>
              <a:rPr lang="zh-CN" altLang="zh-CN" sz="2000" b="1" dirty="0">
                <a:solidFill>
                  <a:schemeClr val="tx1"/>
                </a:solidFill>
                <a:latin typeface="华文楷体" panose="02010600040101010101" pitchFamily="2" charset="-122"/>
                <a:ea typeface="华文楷体" panose="02010600040101010101" pitchFamily="2" charset="-122"/>
              </a:rPr>
              <a:t>就可完成</a:t>
            </a:r>
            <a:endParaRPr lang="en-US" altLang="zh-CN" sz="2000" b="1" dirty="0">
              <a:solidFill>
                <a:schemeClr val="tx1"/>
              </a:solidFill>
              <a:latin typeface="华文楷体" panose="02010600040101010101" pitchFamily="2" charset="-122"/>
              <a:ea typeface="华文楷体" panose="02010600040101010101" pitchFamily="2" charset="-122"/>
            </a:endParaRPr>
          </a:p>
          <a:p>
            <a:pPr algn="just" defTabSz="873125">
              <a:lnSpc>
                <a:spcPct val="150000"/>
              </a:lnSpc>
              <a:spcBef>
                <a:spcPct val="50000"/>
              </a:spcBef>
              <a:buFont typeface="Wingdings" pitchFamily="2" charset="2"/>
              <a:buChar char="l"/>
            </a:pPr>
            <a:r>
              <a:rPr lang="zh-CN" altLang="en-US" sz="2000" b="1" dirty="0">
                <a:solidFill>
                  <a:schemeClr val="tx1"/>
                </a:solidFill>
                <a:latin typeface="华文楷体" panose="02010600040101010101" pitchFamily="2" charset="-122"/>
                <a:ea typeface="华文楷体" panose="02010600040101010101" pitchFamily="2" charset="-122"/>
              </a:rPr>
              <a:t>  </a:t>
            </a:r>
            <a:r>
              <a:rPr lang="zh-CN" altLang="zh-CN" sz="2000" b="1" dirty="0">
                <a:solidFill>
                  <a:srgbClr val="FFC000"/>
                </a:solidFill>
                <a:latin typeface="华文楷体" panose="02010600040101010101" pitchFamily="2" charset="-122"/>
                <a:ea typeface="华文楷体" panose="02010600040101010101" pitchFamily="2" charset="-122"/>
              </a:rPr>
              <a:t>总共需</a:t>
            </a:r>
            <a:r>
              <a:rPr lang="zh-CN" altLang="en-US" sz="2000" b="1" dirty="0">
                <a:solidFill>
                  <a:srgbClr val="FFC000"/>
                </a:solidFill>
                <a:latin typeface="华文楷体" panose="02010600040101010101" pitchFamily="2" charset="-122"/>
                <a:ea typeface="华文楷体" panose="02010600040101010101" pitchFamily="2" charset="-122"/>
              </a:rPr>
              <a:t>调度</a:t>
            </a:r>
            <a:r>
              <a:rPr lang="zh-CN" altLang="zh-CN" sz="2000" b="1" dirty="0">
                <a:solidFill>
                  <a:srgbClr val="FFC000"/>
                </a:solidFill>
                <a:latin typeface="华文楷体" panose="02010600040101010101" pitchFamily="2" charset="-122"/>
                <a:ea typeface="华文楷体" panose="02010600040101010101" pitchFamily="2" charset="-122"/>
              </a:rPr>
              <a:t>7次</a:t>
            </a:r>
            <a:r>
              <a:rPr lang="zh-CN" altLang="zh-CN" sz="2000" b="1" dirty="0">
                <a:solidFill>
                  <a:schemeClr val="tx1"/>
                </a:solidFill>
                <a:latin typeface="华文楷体" panose="02010600040101010101" pitchFamily="2" charset="-122"/>
                <a:ea typeface="华文楷体" panose="02010600040101010101" pitchFamily="2" charset="-122"/>
              </a:rPr>
              <a:t>。比较单纯的轮转法，节省了93次</a:t>
            </a:r>
            <a:r>
              <a:rPr lang="zh-CN" altLang="en-US" sz="2000" b="1" dirty="0">
                <a:solidFill>
                  <a:schemeClr val="tx1"/>
                </a:solidFill>
                <a:latin typeface="华文楷体" panose="02010600040101010101" pitchFamily="2" charset="-122"/>
                <a:ea typeface="华文楷体" panose="02010600040101010101" pitchFamily="2" charset="-122"/>
              </a:rPr>
              <a:t>切</a:t>
            </a:r>
            <a:r>
              <a:rPr lang="zh-CN" altLang="zh-CN" sz="2000" b="1" dirty="0">
                <a:solidFill>
                  <a:schemeClr val="tx1"/>
                </a:solidFill>
                <a:latin typeface="华文楷体" panose="02010600040101010101" pitchFamily="2" charset="-122"/>
                <a:ea typeface="华文楷体" panose="02010600040101010101" pitchFamily="2" charset="-122"/>
              </a:rPr>
              <a:t>换时间</a:t>
            </a:r>
            <a:endParaRPr lang="en-US" altLang="zh-CN" sz="2000" b="1" dirty="0">
              <a:solidFill>
                <a:schemeClr val="tx1"/>
              </a:solidFill>
              <a:latin typeface="华文楷体" panose="02010600040101010101" pitchFamily="2" charset="-122"/>
              <a:ea typeface="华文楷体" panose="02010600040101010101" pitchFamily="2" charset="-122"/>
            </a:endParaRPr>
          </a:p>
        </p:txBody>
      </p:sp>
      <p:sp>
        <p:nvSpPr>
          <p:cNvPr id="19" name="矩形 18"/>
          <p:cNvSpPr/>
          <p:nvPr/>
        </p:nvSpPr>
        <p:spPr>
          <a:xfrm>
            <a:off x="11759" y="29489"/>
            <a:ext cx="7800601"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567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 xmlns:a16="http://schemas.microsoft.com/office/drawing/2014/main" id="{FDC867BB-8EDB-4EAC-896D-F2590D4026D0}"/>
              </a:ext>
            </a:extLst>
          </p:cNvPr>
          <p:cNvSpPr/>
          <p:nvPr/>
        </p:nvSpPr>
        <p:spPr>
          <a:xfrm>
            <a:off x="11759" y="29489"/>
            <a:ext cx="297606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pic>
        <p:nvPicPr>
          <p:cNvPr id="4" name="Picture 2">
            <a:extLst>
              <a:ext uri="{FF2B5EF4-FFF2-40B4-BE49-F238E27FC236}">
                <a16:creationId xmlns="" xmlns:a16="http://schemas.microsoft.com/office/drawing/2014/main" id="{B5C94BC1-3AD9-44F4-B975-4AF3EB5F9108}"/>
              </a:ext>
            </a:extLst>
          </p:cNvPr>
          <p:cNvPicPr>
            <a:picLocks noChangeAspect="1" noChangeArrowheads="1"/>
          </p:cNvPicPr>
          <p:nvPr/>
        </p:nvPicPr>
        <p:blipFill>
          <a:blip r:embed="rId2" cstate="print"/>
          <a:srcRect/>
          <a:stretch>
            <a:fillRect/>
          </a:stretch>
        </p:blipFill>
        <p:spPr bwMode="auto">
          <a:xfrm>
            <a:off x="611560" y="1052736"/>
            <a:ext cx="7488238" cy="5592763"/>
          </a:xfrm>
          <a:prstGeom prst="rect">
            <a:avLst/>
          </a:prstGeom>
          <a:noFill/>
          <a:ln w="9525">
            <a:noFill/>
            <a:miter lim="800000"/>
            <a:headEnd/>
            <a:tailEnd/>
          </a:ln>
        </p:spPr>
      </p:pic>
    </p:spTree>
    <p:extLst>
      <p:ext uri="{BB962C8B-B14F-4D97-AF65-F5344CB8AC3E}">
        <p14:creationId xmlns:p14="http://schemas.microsoft.com/office/powerpoint/2010/main" val="29646853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5C8845FD-2655-4F6F-910C-7E4C41163EC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进程调度的任务、机制</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6"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11759" y="3504918"/>
            <a:ext cx="2904057" cy="644162"/>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进程调度方式</a:t>
            </a:r>
          </a:p>
        </p:txBody>
      </p:sp>
      <p:sp>
        <p:nvSpPr>
          <p:cNvPr id="7"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11759" y="414908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进程调度算法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grpSp>
        <p:nvGrpSpPr>
          <p:cNvPr id="10" name="组合 9">
            <a:extLst>
              <a:ext uri="{FF2B5EF4-FFF2-40B4-BE49-F238E27FC236}">
                <a16:creationId xmlns="" xmlns:a16="http://schemas.microsoft.com/office/drawing/2014/main" id="{A84F19A9-B4EF-4341-A0B4-AC0317AF6C67}"/>
              </a:ext>
            </a:extLst>
          </p:cNvPr>
          <p:cNvGrpSpPr/>
          <p:nvPr/>
        </p:nvGrpSpPr>
        <p:grpSpPr>
          <a:xfrm>
            <a:off x="2992693" y="878200"/>
            <a:ext cx="6085995" cy="504056"/>
            <a:chOff x="2992693" y="878200"/>
            <a:chExt cx="6085995" cy="504056"/>
          </a:xfrm>
        </p:grpSpPr>
        <p:sp>
          <p:nvSpPr>
            <p:cNvPr id="14" name="剪去单角的矩形 3">
              <a:extLst>
                <a:ext uri="{FF2B5EF4-FFF2-40B4-BE49-F238E27FC236}">
                  <a16:creationId xmlns="" xmlns:a16="http://schemas.microsoft.com/office/drawing/2014/main" id="{37628E96-48AF-46BB-A92C-177A65575224}"/>
                </a:ext>
              </a:extLst>
            </p:cNvPr>
            <p:cNvSpPr/>
            <p:nvPr/>
          </p:nvSpPr>
          <p:spPr>
            <a:xfrm>
              <a:off x="2992693"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轮转法</a:t>
              </a:r>
            </a:p>
          </p:txBody>
        </p:sp>
        <p:sp>
          <p:nvSpPr>
            <p:cNvPr id="15" name="剪去单角的矩形 4">
              <a:extLst>
                <a:ext uri="{FF2B5EF4-FFF2-40B4-BE49-F238E27FC236}">
                  <a16:creationId xmlns="" xmlns:a16="http://schemas.microsoft.com/office/drawing/2014/main" id="{691B4EDB-DB4B-496A-9879-73EAF005503C}"/>
                </a:ext>
              </a:extLst>
            </p:cNvPr>
            <p:cNvSpPr/>
            <p:nvPr/>
          </p:nvSpPr>
          <p:spPr>
            <a:xfrm>
              <a:off x="4499992"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6" name="剪去单角的矩形 4">
              <a:extLst>
                <a:ext uri="{FF2B5EF4-FFF2-40B4-BE49-F238E27FC236}">
                  <a16:creationId xmlns="" xmlns:a16="http://schemas.microsoft.com/office/drawing/2014/main" id="{F26060A6-6214-4D50-9EE4-C959D1D8839D}"/>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多队列</a:t>
              </a:r>
            </a:p>
          </p:txBody>
        </p:sp>
        <p:sp>
          <p:nvSpPr>
            <p:cNvPr id="18" name="剪去单角的矩形 4">
              <a:extLst>
                <a:ext uri="{FF2B5EF4-FFF2-40B4-BE49-F238E27FC236}">
                  <a16:creationId xmlns="" xmlns:a16="http://schemas.microsoft.com/office/drawing/2014/main" id="{C3D80D8C-00C4-4AC4-8313-1079CA951BC2}"/>
                </a:ext>
              </a:extLst>
            </p:cNvPr>
            <p:cNvSpPr/>
            <p:nvPr/>
          </p:nvSpPr>
          <p:spPr>
            <a:xfrm>
              <a:off x="7327987" y="878200"/>
              <a:ext cx="1750701"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多级反馈队列</a:t>
              </a:r>
            </a:p>
          </p:txBody>
        </p:sp>
      </p:grpSp>
      <p:sp>
        <p:nvSpPr>
          <p:cNvPr id="19" name="Text Box 2">
            <a:extLst>
              <a:ext uri="{FF2B5EF4-FFF2-40B4-BE49-F238E27FC236}">
                <a16:creationId xmlns="" xmlns:a16="http://schemas.microsoft.com/office/drawing/2014/main" id="{3D0E70FF-BBA9-4227-B9C0-A09CB8A2E83D}"/>
              </a:ext>
            </a:extLst>
          </p:cNvPr>
          <p:cNvSpPr txBox="1">
            <a:spLocks noChangeArrowheads="1"/>
          </p:cNvSpPr>
          <p:nvPr/>
        </p:nvSpPr>
        <p:spPr bwMode="auto">
          <a:xfrm>
            <a:off x="3112156" y="1382256"/>
            <a:ext cx="1806575" cy="646112"/>
          </a:xfrm>
          <a:prstGeom prst="rect">
            <a:avLst/>
          </a:prstGeom>
          <a:noFill/>
          <a:ln w="9525">
            <a:noFill/>
            <a:miter lim="800000"/>
            <a:headEnd/>
            <a:tailEnd/>
          </a:ln>
        </p:spPr>
        <p:txBody>
          <a:bodyPr wrap="none">
            <a:spAutoFit/>
          </a:bodyPr>
          <a:lstStyle/>
          <a:p>
            <a:r>
              <a:rPr kumimoji="1" lang="zh-CN" altLang="en-US" sz="3600" b="1">
                <a:solidFill>
                  <a:srgbClr val="FF0000"/>
                </a:solidFill>
                <a:latin typeface="黑体" pitchFamily="2" charset="-122"/>
                <a:ea typeface="黑体" pitchFamily="2" charset="-122"/>
              </a:rPr>
              <a:t>练习题 </a:t>
            </a:r>
          </a:p>
        </p:txBody>
      </p:sp>
      <p:sp>
        <p:nvSpPr>
          <p:cNvPr id="21" name="Text Box 3">
            <a:extLst>
              <a:ext uri="{FF2B5EF4-FFF2-40B4-BE49-F238E27FC236}">
                <a16:creationId xmlns="" xmlns:a16="http://schemas.microsoft.com/office/drawing/2014/main" id="{AD8716E5-1097-498B-BD9F-0D1A38B96BC6}"/>
              </a:ext>
            </a:extLst>
          </p:cNvPr>
          <p:cNvSpPr txBox="1">
            <a:spLocks noChangeArrowheads="1"/>
          </p:cNvSpPr>
          <p:nvPr/>
        </p:nvSpPr>
        <p:spPr bwMode="auto">
          <a:xfrm>
            <a:off x="3074013" y="1999079"/>
            <a:ext cx="6035250" cy="2400657"/>
          </a:xfrm>
          <a:prstGeom prst="rect">
            <a:avLst/>
          </a:prstGeom>
          <a:noFill/>
          <a:ln w="9525">
            <a:noFill/>
            <a:miter lim="800000"/>
            <a:headEnd/>
            <a:tailEnd/>
          </a:ln>
        </p:spPr>
        <p:txBody>
          <a:bodyPr wrap="square">
            <a:spAutoFit/>
          </a:bodyPr>
          <a:lstStyle/>
          <a:p>
            <a:pPr>
              <a:lnSpc>
                <a:spcPct val="150000"/>
              </a:lnSpc>
            </a:pPr>
            <a:r>
              <a:rPr kumimoji="1" lang="en-US" altLang="zh-CN" sz="2000" dirty="0">
                <a:latin typeface="黑体" pitchFamily="2" charset="-122"/>
                <a:ea typeface="黑体" pitchFamily="2" charset="-122"/>
              </a:rPr>
              <a:t>    </a:t>
            </a:r>
            <a:r>
              <a:rPr kumimoji="1" lang="zh-CN" altLang="en-US" sz="2000" dirty="0">
                <a:latin typeface="黑体" pitchFamily="2" charset="-122"/>
                <a:ea typeface="黑体" pitchFamily="2" charset="-122"/>
              </a:rPr>
              <a:t>有下述五个进程，按照多级反馈调度算法进行调度。每个进程的到达时间和服务时间如下表所示。分别描述当时间片长度</a:t>
            </a:r>
            <a:r>
              <a:rPr kumimoji="1" lang="en-US" altLang="zh-CN" sz="2000" dirty="0">
                <a:latin typeface="黑体" pitchFamily="2" charset="-122"/>
                <a:ea typeface="黑体" pitchFamily="2" charset="-122"/>
              </a:rPr>
              <a:t>P=1</a:t>
            </a:r>
            <a:r>
              <a:rPr kumimoji="1" lang="zh-CN" altLang="en-US" sz="2000" dirty="0">
                <a:latin typeface="黑体" pitchFamily="2" charset="-122"/>
                <a:ea typeface="黑体" pitchFamily="2" charset="-122"/>
              </a:rPr>
              <a:t>和</a:t>
            </a:r>
            <a:r>
              <a:rPr kumimoji="1" lang="en-US" altLang="zh-CN" sz="2000" dirty="0">
                <a:latin typeface="黑体" pitchFamily="2" charset="-122"/>
                <a:ea typeface="黑体" pitchFamily="2" charset="-122"/>
              </a:rPr>
              <a:t>P=    </a:t>
            </a:r>
            <a:r>
              <a:rPr kumimoji="1" lang="zh-CN" altLang="en-US" sz="2000" dirty="0">
                <a:latin typeface="黑体" pitchFamily="2" charset="-122"/>
                <a:ea typeface="黑体" pitchFamily="2" charset="-122"/>
              </a:rPr>
              <a:t>时，各个时间片的执行情况，并计算每个进程的结束时间、周转时间和带权周转时间。</a:t>
            </a:r>
          </a:p>
        </p:txBody>
      </p:sp>
      <p:pic>
        <p:nvPicPr>
          <p:cNvPr id="22" name="Picture 4">
            <a:extLst>
              <a:ext uri="{FF2B5EF4-FFF2-40B4-BE49-F238E27FC236}">
                <a16:creationId xmlns="" xmlns:a16="http://schemas.microsoft.com/office/drawing/2014/main" id="{FAD397BB-01A7-4EA8-BC38-726A28059BB4}"/>
              </a:ext>
            </a:extLst>
          </p:cNvPr>
          <p:cNvPicPr>
            <a:picLocks noChangeAspect="1" noChangeArrowheads="1"/>
          </p:cNvPicPr>
          <p:nvPr/>
        </p:nvPicPr>
        <p:blipFill>
          <a:blip r:embed="rId2" cstate="print"/>
          <a:srcRect/>
          <a:stretch>
            <a:fillRect/>
          </a:stretch>
        </p:blipFill>
        <p:spPr bwMode="auto">
          <a:xfrm>
            <a:off x="3432950" y="4312227"/>
            <a:ext cx="5317375" cy="2499751"/>
          </a:xfrm>
          <a:prstGeom prst="rect">
            <a:avLst/>
          </a:prstGeom>
          <a:noFill/>
          <a:ln w="9525">
            <a:noFill/>
            <a:miter lim="800000"/>
            <a:headEnd/>
            <a:tailEnd/>
          </a:ln>
        </p:spPr>
      </p:pic>
      <p:pic>
        <p:nvPicPr>
          <p:cNvPr id="23" name="Picture 5">
            <a:extLst>
              <a:ext uri="{FF2B5EF4-FFF2-40B4-BE49-F238E27FC236}">
                <a16:creationId xmlns="" xmlns:a16="http://schemas.microsoft.com/office/drawing/2014/main" id="{31E2FA97-B200-40CC-A996-BBF3F571DED4}"/>
              </a:ext>
            </a:extLst>
          </p:cNvPr>
          <p:cNvPicPr>
            <a:picLocks noChangeAspect="1" noChangeArrowheads="1"/>
          </p:cNvPicPr>
          <p:nvPr/>
        </p:nvPicPr>
        <p:blipFill>
          <a:blip r:embed="rId3" cstate="print"/>
          <a:srcRect/>
          <a:stretch>
            <a:fillRect/>
          </a:stretch>
        </p:blipFill>
        <p:spPr bwMode="auto">
          <a:xfrm>
            <a:off x="6501322" y="2989988"/>
            <a:ext cx="357188" cy="406400"/>
          </a:xfrm>
          <a:prstGeom prst="rect">
            <a:avLst/>
          </a:prstGeom>
          <a:noFill/>
          <a:ln w="9525">
            <a:noFill/>
            <a:miter lim="800000"/>
            <a:headEnd/>
            <a:tailEnd/>
          </a:ln>
        </p:spPr>
      </p:pic>
      <p:sp>
        <p:nvSpPr>
          <p:cNvPr id="20" name="矩形 19"/>
          <p:cNvSpPr/>
          <p:nvPr/>
        </p:nvSpPr>
        <p:spPr>
          <a:xfrm>
            <a:off x="11759" y="29489"/>
            <a:ext cx="7800601"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91795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2ABF57A-C769-462E-853C-A889A16674C4}"/>
              </a:ext>
            </a:extLst>
          </p:cNvPr>
          <p:cNvPicPr>
            <a:picLocks noChangeAspect="1" noChangeArrowheads="1"/>
          </p:cNvPicPr>
          <p:nvPr/>
        </p:nvPicPr>
        <p:blipFill>
          <a:blip r:embed="rId2" cstate="print"/>
          <a:srcRect/>
          <a:stretch>
            <a:fillRect/>
          </a:stretch>
        </p:blipFill>
        <p:spPr bwMode="auto">
          <a:xfrm>
            <a:off x="658975" y="1367830"/>
            <a:ext cx="7849567" cy="3412917"/>
          </a:xfrm>
          <a:prstGeom prst="rect">
            <a:avLst/>
          </a:prstGeom>
          <a:noFill/>
          <a:ln w="9525">
            <a:noFill/>
            <a:miter lim="800000"/>
            <a:headEnd/>
            <a:tailEnd/>
          </a:ln>
        </p:spPr>
      </p:pic>
      <p:pic>
        <p:nvPicPr>
          <p:cNvPr id="6" name="Picture 5">
            <a:extLst>
              <a:ext uri="{FF2B5EF4-FFF2-40B4-BE49-F238E27FC236}">
                <a16:creationId xmlns="" xmlns:a16="http://schemas.microsoft.com/office/drawing/2014/main" id="{E39A42F9-CEAE-489C-AEBB-4F0F3CBA1BD6}"/>
              </a:ext>
            </a:extLst>
          </p:cNvPr>
          <p:cNvPicPr>
            <a:picLocks noChangeAspect="1" noChangeArrowheads="1"/>
          </p:cNvPicPr>
          <p:nvPr/>
        </p:nvPicPr>
        <p:blipFill>
          <a:blip r:embed="rId3" cstate="print"/>
          <a:srcRect/>
          <a:stretch>
            <a:fillRect/>
          </a:stretch>
        </p:blipFill>
        <p:spPr bwMode="auto">
          <a:xfrm>
            <a:off x="11759" y="5046985"/>
            <a:ext cx="9144000" cy="1773237"/>
          </a:xfrm>
          <a:prstGeom prst="rect">
            <a:avLst/>
          </a:prstGeom>
          <a:noFill/>
          <a:ln w="9525">
            <a:noFill/>
            <a:miter lim="800000"/>
            <a:headEnd/>
            <a:tailEnd/>
          </a:ln>
        </p:spPr>
      </p:pic>
      <p:pic>
        <p:nvPicPr>
          <p:cNvPr id="7" name="Picture 6">
            <a:extLst>
              <a:ext uri="{FF2B5EF4-FFF2-40B4-BE49-F238E27FC236}">
                <a16:creationId xmlns="" xmlns:a16="http://schemas.microsoft.com/office/drawing/2014/main" id="{FA59C6DE-7800-46C6-85DD-90C768E1A037}"/>
              </a:ext>
            </a:extLst>
          </p:cNvPr>
          <p:cNvPicPr>
            <a:picLocks noChangeAspect="1" noChangeArrowheads="1"/>
          </p:cNvPicPr>
          <p:nvPr/>
        </p:nvPicPr>
        <p:blipFill>
          <a:blip r:embed="rId4" cstate="print"/>
          <a:srcRect/>
          <a:stretch>
            <a:fillRect/>
          </a:stretch>
        </p:blipFill>
        <p:spPr bwMode="auto">
          <a:xfrm>
            <a:off x="23800" y="728460"/>
            <a:ext cx="2736304" cy="373133"/>
          </a:xfrm>
          <a:prstGeom prst="rect">
            <a:avLst/>
          </a:prstGeom>
          <a:noFill/>
          <a:ln w="9525">
            <a:noFill/>
            <a:miter lim="800000"/>
            <a:headEnd/>
            <a:tailEnd/>
          </a:ln>
        </p:spPr>
      </p:pic>
      <p:sp>
        <p:nvSpPr>
          <p:cNvPr id="9" name="矩形 8"/>
          <p:cNvSpPr/>
          <p:nvPr/>
        </p:nvSpPr>
        <p:spPr>
          <a:xfrm>
            <a:off x="11759" y="29489"/>
            <a:ext cx="7800601"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672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800601"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bg1"/>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5C8845FD-2655-4F6F-910C-7E4C41163EC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schemeClr val="tx1"/>
                </a:solidFill>
                <a:latin typeface="黑体" pitchFamily="2" charset="-122"/>
                <a:ea typeface="黑体" pitchFamily="2" charset="-122"/>
              </a:rPr>
              <a:t>进程调度的任务、机制</a:t>
            </a:r>
            <a:endPar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6"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11759" y="3504918"/>
            <a:ext cx="2904057" cy="644162"/>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进程调度方式</a:t>
            </a:r>
          </a:p>
        </p:txBody>
      </p:sp>
      <p:sp>
        <p:nvSpPr>
          <p:cNvPr id="7"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11759" y="4149080"/>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kern="0" dirty="0">
                <a:solidFill>
                  <a:prstClr val="white"/>
                </a:solidFill>
                <a:latin typeface="黑体" pitchFamily="2" charset="-122"/>
                <a:ea typeface="黑体" pitchFamily="2" charset="-122"/>
              </a:rPr>
              <a:t>进程调度算法</a:t>
            </a:r>
            <a:endPar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endParaRPr>
          </a:p>
        </p:txBody>
      </p:sp>
      <p:grpSp>
        <p:nvGrpSpPr>
          <p:cNvPr id="10" name="组合 9">
            <a:extLst>
              <a:ext uri="{FF2B5EF4-FFF2-40B4-BE49-F238E27FC236}">
                <a16:creationId xmlns="" xmlns:a16="http://schemas.microsoft.com/office/drawing/2014/main" id="{A84F19A9-B4EF-4341-A0B4-AC0317AF6C67}"/>
              </a:ext>
            </a:extLst>
          </p:cNvPr>
          <p:cNvGrpSpPr/>
          <p:nvPr/>
        </p:nvGrpSpPr>
        <p:grpSpPr>
          <a:xfrm>
            <a:off x="2992693" y="878200"/>
            <a:ext cx="6085995" cy="504056"/>
            <a:chOff x="2992693" y="878200"/>
            <a:chExt cx="6085995" cy="504056"/>
          </a:xfrm>
        </p:grpSpPr>
        <p:sp>
          <p:nvSpPr>
            <p:cNvPr id="14" name="剪去单角的矩形 3">
              <a:extLst>
                <a:ext uri="{FF2B5EF4-FFF2-40B4-BE49-F238E27FC236}">
                  <a16:creationId xmlns="" xmlns:a16="http://schemas.microsoft.com/office/drawing/2014/main" id="{37628E96-48AF-46BB-A92C-177A65575224}"/>
                </a:ext>
              </a:extLst>
            </p:cNvPr>
            <p:cNvSpPr/>
            <p:nvPr/>
          </p:nvSpPr>
          <p:spPr>
            <a:xfrm>
              <a:off x="2992693"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轮转法</a:t>
              </a:r>
            </a:p>
          </p:txBody>
        </p:sp>
        <p:sp>
          <p:nvSpPr>
            <p:cNvPr id="15" name="剪去单角的矩形 4">
              <a:extLst>
                <a:ext uri="{FF2B5EF4-FFF2-40B4-BE49-F238E27FC236}">
                  <a16:creationId xmlns="" xmlns:a16="http://schemas.microsoft.com/office/drawing/2014/main" id="{691B4EDB-DB4B-496A-9879-73EAF005503C}"/>
                </a:ext>
              </a:extLst>
            </p:cNvPr>
            <p:cNvSpPr/>
            <p:nvPr/>
          </p:nvSpPr>
          <p:spPr>
            <a:xfrm>
              <a:off x="4499992" y="878200"/>
              <a:ext cx="1507299"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优先级</a:t>
              </a:r>
            </a:p>
          </p:txBody>
        </p:sp>
        <p:sp>
          <p:nvSpPr>
            <p:cNvPr id="16" name="剪去单角的矩形 4">
              <a:extLst>
                <a:ext uri="{FF2B5EF4-FFF2-40B4-BE49-F238E27FC236}">
                  <a16:creationId xmlns="" xmlns:a16="http://schemas.microsoft.com/office/drawing/2014/main" id="{F26060A6-6214-4D50-9EE4-C959D1D8839D}"/>
                </a:ext>
              </a:extLst>
            </p:cNvPr>
            <p:cNvSpPr/>
            <p:nvPr/>
          </p:nvSpPr>
          <p:spPr>
            <a:xfrm>
              <a:off x="6031845" y="878200"/>
              <a:ext cx="129614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多队列</a:t>
              </a:r>
            </a:p>
          </p:txBody>
        </p:sp>
        <p:sp>
          <p:nvSpPr>
            <p:cNvPr id="18" name="剪去单角的矩形 4">
              <a:extLst>
                <a:ext uri="{FF2B5EF4-FFF2-40B4-BE49-F238E27FC236}">
                  <a16:creationId xmlns="" xmlns:a16="http://schemas.microsoft.com/office/drawing/2014/main" id="{C3D80D8C-00C4-4AC4-8313-1079CA951BC2}"/>
                </a:ext>
              </a:extLst>
            </p:cNvPr>
            <p:cNvSpPr/>
            <p:nvPr/>
          </p:nvSpPr>
          <p:spPr>
            <a:xfrm>
              <a:off x="7327987" y="878200"/>
              <a:ext cx="1750701"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多级反馈队列</a:t>
              </a:r>
            </a:p>
          </p:txBody>
        </p:sp>
      </p:grpSp>
      <p:sp>
        <p:nvSpPr>
          <p:cNvPr id="13" name="Text Box 4">
            <a:extLst>
              <a:ext uri="{FF2B5EF4-FFF2-40B4-BE49-F238E27FC236}">
                <a16:creationId xmlns="" xmlns:a16="http://schemas.microsoft.com/office/drawing/2014/main" id="{E425AF3D-5677-43E0-9B7B-57A799E4FFAD}"/>
              </a:ext>
            </a:extLst>
          </p:cNvPr>
          <p:cNvSpPr txBox="1">
            <a:spLocks noChangeArrowheads="1"/>
          </p:cNvSpPr>
          <p:nvPr/>
        </p:nvSpPr>
        <p:spPr bwMode="auto">
          <a:xfrm>
            <a:off x="3308252" y="1819375"/>
            <a:ext cx="5511240" cy="579437"/>
          </a:xfrm>
          <a:prstGeom prst="rect">
            <a:avLst/>
          </a:prstGeom>
          <a:noFill/>
          <a:ln w="9525" algn="ctr">
            <a:noFill/>
            <a:miter lim="800000"/>
            <a:headEnd/>
            <a:tailEnd/>
          </a:ln>
        </p:spPr>
        <p:txBody>
          <a:bodyPr wrap="square">
            <a:spAutoFit/>
          </a:bodyPr>
          <a:lstStyle/>
          <a:p>
            <a:pPr algn="l"/>
            <a:r>
              <a:rPr lang="zh-CN" altLang="en-US" sz="3200" b="1" dirty="0">
                <a:solidFill>
                  <a:srgbClr val="FFC000"/>
                </a:solidFill>
                <a:latin typeface="黑体" pitchFamily="2" charset="-122"/>
                <a:ea typeface="黑体" pitchFamily="2" charset="-122"/>
              </a:rPr>
              <a:t>多级反馈队列调度算法的性能 </a:t>
            </a:r>
          </a:p>
        </p:txBody>
      </p:sp>
      <p:sp>
        <p:nvSpPr>
          <p:cNvPr id="19" name="Text Box 5">
            <a:extLst>
              <a:ext uri="{FF2B5EF4-FFF2-40B4-BE49-F238E27FC236}">
                <a16:creationId xmlns="" xmlns:a16="http://schemas.microsoft.com/office/drawing/2014/main" id="{60335ED1-F435-4458-BBB7-A7185B3A3816}"/>
              </a:ext>
            </a:extLst>
          </p:cNvPr>
          <p:cNvSpPr txBox="1">
            <a:spLocks noChangeArrowheads="1"/>
          </p:cNvSpPr>
          <p:nvPr/>
        </p:nvSpPr>
        <p:spPr bwMode="auto">
          <a:xfrm>
            <a:off x="3377121" y="2895341"/>
            <a:ext cx="5442371" cy="3323987"/>
          </a:xfrm>
          <a:prstGeom prst="rect">
            <a:avLst/>
          </a:prstGeom>
          <a:noFill/>
          <a:ln w="9525">
            <a:noFill/>
            <a:miter lim="800000"/>
            <a:headEnd/>
            <a:tailEnd/>
          </a:ln>
        </p:spPr>
        <p:txBody>
          <a:bodyPr wrap="square">
            <a:spAutoFit/>
          </a:bodyPr>
          <a:lstStyle/>
          <a:p>
            <a:pPr indent="-457200" algn="just">
              <a:lnSpc>
                <a:spcPct val="150000"/>
              </a:lnSpc>
              <a:buFont typeface="Wingdings" pitchFamily="2" charset="2"/>
              <a:buChar char="u"/>
            </a:pPr>
            <a:r>
              <a:rPr lang="zh-CN" altLang="en-US" sz="2000" b="1" dirty="0">
                <a:solidFill>
                  <a:srgbClr val="FFC000"/>
                </a:solidFill>
                <a:latin typeface="黑体" pitchFamily="2" charset="-122"/>
                <a:ea typeface="黑体" pitchFamily="2" charset="-122"/>
              </a:rPr>
              <a:t>终端型作业用户</a:t>
            </a:r>
            <a:endParaRPr lang="en-US" altLang="zh-CN" sz="2000" b="1" dirty="0">
              <a:solidFill>
                <a:srgbClr val="FFC000"/>
              </a:solidFill>
              <a:latin typeface="黑体" pitchFamily="2" charset="-122"/>
              <a:ea typeface="黑体" pitchFamily="2" charset="-122"/>
            </a:endParaRPr>
          </a:p>
          <a:p>
            <a:pPr lvl="2" indent="-457200" algn="just">
              <a:lnSpc>
                <a:spcPct val="150000"/>
              </a:lnSpc>
              <a:buFont typeface="Wingdings" pitchFamily="2" charset="2"/>
              <a:buChar char="u"/>
            </a:pPr>
            <a:r>
              <a:rPr lang="zh-CN" altLang="en-US" sz="2000" dirty="0">
                <a:solidFill>
                  <a:schemeClr val="tx1"/>
                </a:solidFill>
                <a:latin typeface="黑体" pitchFamily="2" charset="-122"/>
                <a:ea typeface="黑体" pitchFamily="2" charset="-122"/>
              </a:rPr>
              <a:t>在第一队列中完成，作业短，交互型； </a:t>
            </a:r>
          </a:p>
          <a:p>
            <a:pPr indent="-457200" algn="just">
              <a:lnSpc>
                <a:spcPct val="150000"/>
              </a:lnSpc>
              <a:buFont typeface="Wingdings" pitchFamily="2" charset="2"/>
              <a:buChar char="u"/>
            </a:pPr>
            <a:r>
              <a:rPr lang="zh-CN" altLang="en-US" sz="2000" b="1" dirty="0">
                <a:solidFill>
                  <a:srgbClr val="FFC000"/>
                </a:solidFill>
                <a:latin typeface="黑体" pitchFamily="2" charset="-122"/>
                <a:ea typeface="黑体" pitchFamily="2" charset="-122"/>
              </a:rPr>
              <a:t>短批处理作业用户</a:t>
            </a:r>
            <a:endParaRPr lang="en-US" altLang="zh-CN" sz="2000" b="1" dirty="0">
              <a:solidFill>
                <a:srgbClr val="FFC000"/>
              </a:solidFill>
              <a:latin typeface="黑体" pitchFamily="2" charset="-122"/>
              <a:ea typeface="黑体" pitchFamily="2" charset="-122"/>
            </a:endParaRPr>
          </a:p>
          <a:p>
            <a:pPr lvl="2" indent="-457200" algn="just">
              <a:lnSpc>
                <a:spcPct val="150000"/>
              </a:lnSpc>
              <a:buFont typeface="Wingdings" pitchFamily="2" charset="2"/>
              <a:buChar char="u"/>
            </a:pPr>
            <a:r>
              <a:rPr lang="zh-CN" altLang="en-US" sz="2000" dirty="0">
                <a:solidFill>
                  <a:schemeClr val="tx1"/>
                </a:solidFill>
                <a:latin typeface="黑体" pitchFamily="2" charset="-122"/>
                <a:ea typeface="黑体" pitchFamily="2" charset="-122"/>
              </a:rPr>
              <a:t>周期时间较短，通常三个队列即可完成</a:t>
            </a:r>
            <a:r>
              <a:rPr lang="zh-CN" altLang="en-US" sz="2000" dirty="0">
                <a:solidFill>
                  <a:prstClr val="black"/>
                </a:solidFill>
                <a:latin typeface="黑体" pitchFamily="2" charset="-122"/>
                <a:ea typeface="黑体" pitchFamily="2" charset="-122"/>
              </a:rPr>
              <a:t>；</a:t>
            </a:r>
          </a:p>
          <a:p>
            <a:pPr indent="-457200" algn="just">
              <a:lnSpc>
                <a:spcPct val="150000"/>
              </a:lnSpc>
              <a:buFont typeface="Wingdings" pitchFamily="2" charset="2"/>
              <a:buChar char="u"/>
            </a:pPr>
            <a:r>
              <a:rPr lang="zh-CN" altLang="en-US" sz="2000" b="1" dirty="0">
                <a:solidFill>
                  <a:srgbClr val="FFC000"/>
                </a:solidFill>
                <a:latin typeface="黑体" pitchFamily="2" charset="-122"/>
                <a:ea typeface="黑体" pitchFamily="2" charset="-122"/>
              </a:rPr>
              <a:t>长批处理作业用户</a:t>
            </a:r>
            <a:endParaRPr lang="en-US" altLang="zh-CN" sz="2000" b="1" dirty="0">
              <a:solidFill>
                <a:srgbClr val="FFC000"/>
              </a:solidFill>
              <a:latin typeface="黑体" pitchFamily="2" charset="-122"/>
              <a:ea typeface="黑体" pitchFamily="2" charset="-122"/>
            </a:endParaRPr>
          </a:p>
          <a:p>
            <a:pPr lvl="2" indent="-457200" algn="just">
              <a:lnSpc>
                <a:spcPct val="150000"/>
              </a:lnSpc>
              <a:buFont typeface="Wingdings" pitchFamily="2" charset="2"/>
              <a:buChar char="u"/>
            </a:pPr>
            <a:r>
              <a:rPr lang="zh-CN" altLang="en-US" sz="2000" dirty="0">
                <a:solidFill>
                  <a:schemeClr val="tx1"/>
                </a:solidFill>
                <a:latin typeface="黑体" pitchFamily="2" charset="-122"/>
                <a:ea typeface="黑体" pitchFamily="2" charset="-122"/>
              </a:rPr>
              <a:t>依次在前</a:t>
            </a:r>
            <a:r>
              <a:rPr lang="en-US" altLang="zh-CN" sz="2000" dirty="0">
                <a:solidFill>
                  <a:schemeClr val="tx1"/>
                </a:solidFill>
                <a:latin typeface="黑体" pitchFamily="2" charset="-122"/>
                <a:ea typeface="黑体" pitchFamily="2" charset="-122"/>
              </a:rPr>
              <a:t>n</a:t>
            </a:r>
            <a:r>
              <a:rPr lang="zh-CN" altLang="en-US" sz="2000" dirty="0">
                <a:solidFill>
                  <a:schemeClr val="tx1"/>
                </a:solidFill>
                <a:latin typeface="黑体" pitchFamily="2" charset="-122"/>
                <a:ea typeface="黑体" pitchFamily="2" charset="-122"/>
              </a:rPr>
              <a:t>个队列中执行，然后再按轮转方式运行。</a:t>
            </a:r>
          </a:p>
        </p:txBody>
      </p:sp>
    </p:spTree>
    <p:extLst>
      <p:ext uri="{BB962C8B-B14F-4D97-AF65-F5344CB8AC3E}">
        <p14:creationId xmlns:p14="http://schemas.microsoft.com/office/powerpoint/2010/main" val="212559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ChangeArrowheads="1"/>
          </p:cNvSpPr>
          <p:nvPr/>
        </p:nvSpPr>
        <p:spPr bwMode="auto">
          <a:xfrm>
            <a:off x="899592" y="188640"/>
            <a:ext cx="6870700" cy="609600"/>
          </a:xfrm>
          <a:prstGeom prst="rect">
            <a:avLst/>
          </a:prstGeom>
          <a:noFill/>
          <a:ln w="9525">
            <a:noFill/>
            <a:miter lim="800000"/>
            <a:headEnd/>
            <a:tailEnd/>
          </a:ln>
        </p:spPr>
        <p:txBody>
          <a:bodyPr/>
          <a:lstStyle/>
          <a:p>
            <a:r>
              <a:rPr kumimoji="0" lang="zh-CN" altLang="en-US" sz="4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 纲</a:t>
            </a:r>
          </a:p>
        </p:txBody>
      </p:sp>
      <p:graphicFrame>
        <p:nvGraphicFramePr>
          <p:cNvPr id="3" name="表格 2"/>
          <p:cNvGraphicFramePr>
            <a:graphicFrameLocks noGrp="1"/>
          </p:cNvGraphicFramePr>
          <p:nvPr>
            <p:extLst>
              <p:ext uri="{D42A27DB-BD31-4B8C-83A1-F6EECF244321}">
                <p14:modId xmlns:p14="http://schemas.microsoft.com/office/powerpoint/2010/main" val="2718082346"/>
              </p:ext>
            </p:extLst>
          </p:nvPr>
        </p:nvGraphicFramePr>
        <p:xfrm>
          <a:off x="1259632" y="1628800"/>
          <a:ext cx="6408712" cy="3901875"/>
        </p:xfrm>
        <a:graphic>
          <a:graphicData uri="http://schemas.openxmlformats.org/drawingml/2006/table">
            <a:tbl>
              <a:tblPr>
                <a:tableStyleId>{5C22544A-7EE6-4342-B048-85BDC9FD1C3A}</a:tableStyleId>
              </a:tblPr>
              <a:tblGrid>
                <a:gridCol w="6408712"/>
              </a:tblGrid>
              <a:tr h="504056">
                <a:tc>
                  <a:txBody>
                    <a:bodyPr/>
                    <a:lstStyle/>
                    <a:p>
                      <a:pPr marL="0" algn="l" defTabSz="457207" rtl="0" eaLnBrk="1" fontAlgn="ctr" latinLnBrk="0" hangingPunct="1"/>
                      <a:r>
                        <a:rPr lang="en-US" altLang="zh-CN" sz="2800" b="1" u="none" strike="noStrike"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3.1  </a:t>
                      </a:r>
                      <a:r>
                        <a:rPr lang="zh-CN" altLang="en-US" sz="2800" b="1" u="none" strike="noStrike"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处理机调度的层次和调度算法</a:t>
                      </a:r>
                    </a:p>
                  </a:txBody>
                  <a:tcPr marL="7620" marR="7620" marT="7620" marB="0" anchor="ctr">
                    <a:solidFill>
                      <a:schemeClr val="bg2">
                        <a:lumMod val="50000"/>
                      </a:schemeClr>
                    </a:solidFill>
                  </a:tcPr>
                </a:tc>
              </a:tr>
              <a:tr h="504056">
                <a:tc>
                  <a:txBody>
                    <a:bodyPr/>
                    <a:lstStyle/>
                    <a:p>
                      <a:pPr algn="l" fontAlgn="ctr"/>
                      <a:r>
                        <a:rPr lang="en-US" sz="2800" b="1"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  </a:t>
                      </a:r>
                      <a:r>
                        <a:rPr lang="zh-CN" altLang="en-US" sz="2800" b="1"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作业与作业调度</a:t>
                      </a:r>
                      <a:endPar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2">
                        <a:lumMod val="50000"/>
                      </a:schemeClr>
                    </a:solidFill>
                  </a:tcPr>
                </a:tc>
              </a:tr>
              <a:tr h="504056">
                <a:tc>
                  <a:txBody>
                    <a:bodyPr/>
                    <a:lstStyle/>
                    <a:p>
                      <a:pPr marL="0" algn="l" defTabSz="457207" rtl="0" eaLnBrk="1" fontAlgn="ctr" latinLnBrk="0" hangingPunct="1"/>
                      <a:r>
                        <a:rPr lang="en-US" sz="2800" b="1" u="none" strike="noStrike"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3.3  </a:t>
                      </a:r>
                      <a:r>
                        <a:rPr lang="zh-CN" altLang="en-US" sz="2800" b="1" u="none" strike="noStrike"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进程调度</a:t>
                      </a:r>
                      <a:endParaRPr lang="zh-CN" altLang="en-US" sz="2800" b="1" u="none" strike="noStrike"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a:txBody>
                  <a:tcPr marL="7620" marR="7620" marT="7620" marB="0" anchor="ctr">
                    <a:solidFill>
                      <a:schemeClr val="bg2">
                        <a:lumMod val="50000"/>
                      </a:schemeClr>
                    </a:solidFill>
                  </a:tcPr>
                </a:tc>
              </a:tr>
              <a:tr h="432048">
                <a:tc>
                  <a:txBody>
                    <a:bodyPr/>
                    <a:lstStyle/>
                    <a:p>
                      <a:pPr algn="l" fontAlgn="ctr"/>
                      <a:r>
                        <a:rPr lang="en-US" altLang="zh-CN" sz="2800" b="1" i="0" u="none" strike="noStrike" dirty="0" smtClean="0">
                          <a:solidFill>
                            <a:schemeClr val="accent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3.4  </a:t>
                      </a:r>
                      <a:r>
                        <a:rPr lang="zh-CN" altLang="en-US" sz="2800" b="1" i="0" u="none" strike="noStrike" dirty="0" smtClean="0">
                          <a:solidFill>
                            <a:schemeClr val="accent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 </a:t>
                      </a:r>
                    </a:p>
                  </a:txBody>
                  <a:tcPr marL="7620" marR="7620" marT="7620" marB="0" anchor="ctr">
                    <a:solidFill>
                      <a:schemeClr val="bg2">
                        <a:lumMod val="60000"/>
                        <a:lumOff val="40000"/>
                      </a:schemeClr>
                    </a:solidFill>
                  </a:tcPr>
                </a:tc>
              </a:tr>
              <a:tr h="517368">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3.5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死锁概述</a:t>
                      </a:r>
                    </a:p>
                  </a:txBody>
                  <a:tcPr marL="7620" marR="7620" marT="7620" marB="0" anchor="ctr">
                    <a:solidFill>
                      <a:schemeClr val="bg2">
                        <a:lumMod val="50000"/>
                      </a:schemeClr>
                    </a:solidFill>
                  </a:tcPr>
                </a:tc>
              </a:tr>
              <a:tr h="479333">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3.6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预防死锁</a:t>
                      </a:r>
                    </a:p>
                  </a:txBody>
                  <a:tcPr marL="7620" marR="7620" marT="7620" marB="0" anchor="ctr">
                    <a:solidFill>
                      <a:schemeClr val="bg2">
                        <a:lumMod val="50000"/>
                      </a:schemeClr>
                    </a:solidFill>
                  </a:tcPr>
                </a:tc>
              </a:tr>
              <a:tr h="479333">
                <a:tc>
                  <a:txBody>
                    <a:bodyPr/>
                    <a:lstStyle/>
                    <a:p>
                      <a:pPr marL="0" marR="0" indent="0" algn="l" defTabSz="457207" rtl="0" eaLnBrk="1" fontAlgn="ctr" latinLnBrk="0" hangingPunct="1">
                        <a:lnSpc>
                          <a:spcPct val="100000"/>
                        </a:lnSpc>
                        <a:spcBef>
                          <a:spcPts val="0"/>
                        </a:spcBef>
                        <a:spcAft>
                          <a:spcPts val="0"/>
                        </a:spcAft>
                        <a:buClrTx/>
                        <a:buSzTx/>
                        <a:buFontTx/>
                        <a:buNone/>
                        <a:tabLst/>
                        <a:defRPr/>
                      </a:pP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3.7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避免死锁</a:t>
                      </a:r>
                    </a:p>
                  </a:txBody>
                  <a:tcPr marL="7620" marR="7620" marT="7620" marB="0" anchor="ctr">
                    <a:solidFill>
                      <a:schemeClr val="bg2">
                        <a:lumMod val="50000"/>
                      </a:schemeClr>
                    </a:solidFill>
                  </a:tcPr>
                </a:tc>
              </a:tr>
              <a:tr h="479333">
                <a:tc>
                  <a:txBody>
                    <a:bodyPr/>
                    <a:lstStyle/>
                    <a:p>
                      <a:pPr algn="l" fontAlgn="ctr"/>
                      <a:r>
                        <a:rPr lang="en-US" altLang="zh-CN"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3.8  </a:t>
                      </a:r>
                      <a:r>
                        <a:rPr lang="zh-CN" altLang="en-US" sz="2800" b="1" i="0" u="none" strike="noStrike"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死锁的检测与解除</a:t>
                      </a:r>
                    </a:p>
                  </a:txBody>
                  <a:tcPr marL="7620" marR="7620" marT="7620" marB="0" anchor="ctr">
                    <a:solidFill>
                      <a:schemeClr val="bg2">
                        <a:lumMod val="50000"/>
                      </a:schemeClr>
                    </a:solidFill>
                  </a:tcPr>
                </a:tc>
              </a:tr>
            </a:tbl>
          </a:graphicData>
        </a:graphic>
      </p:graphicFrame>
    </p:spTree>
    <p:extLst>
      <p:ext uri="{BB962C8B-B14F-4D97-AF65-F5344CB8AC3E}">
        <p14:creationId xmlns:p14="http://schemas.microsoft.com/office/powerpoint/2010/main" val="29485250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800601"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ext uri="{D42A27DB-BD31-4B8C-83A1-F6EECF244321}">
                <p14:modId xmlns:p14="http://schemas.microsoft.com/office/powerpoint/2010/main" val="1665553473"/>
              </p:ext>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3">
            <a:extLst>
              <a:ext uri="{FF2B5EF4-FFF2-40B4-BE49-F238E27FC236}">
                <a16:creationId xmlns="" xmlns:a16="http://schemas.microsoft.com/office/drawing/2014/main" id="{ED014CDE-8267-4BB5-AF7D-8A38C7107F57}"/>
              </a:ext>
            </a:extLst>
          </p:cNvPr>
          <p:cNvSpPr txBox="1">
            <a:spLocks noChangeArrowheads="1"/>
          </p:cNvSpPr>
          <p:nvPr/>
        </p:nvSpPr>
        <p:spPr bwMode="auto">
          <a:xfrm>
            <a:off x="3491880" y="2060848"/>
            <a:ext cx="5344418" cy="29523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eaLnBrk="1" hangingPunct="1">
              <a:lnSpc>
                <a:spcPct val="150000"/>
              </a:lnSpc>
            </a:pPr>
            <a:r>
              <a:rPr kumimoji="0" lang="zh-CN" altLang="en-US" sz="2400" kern="0" dirty="0">
                <a:latin typeface="华文楷体" panose="02010600040101010101" pitchFamily="2" charset="-122"/>
                <a:ea typeface="华文楷体" panose="02010600040101010101" pitchFamily="2" charset="-122"/>
              </a:rPr>
              <a:t>实时进程或任务，用来反应或控制某个外部事件，</a:t>
            </a:r>
            <a:r>
              <a:rPr kumimoji="0" lang="zh-CN" altLang="en-US" sz="2400" kern="0" dirty="0">
                <a:solidFill>
                  <a:srgbClr val="FF0000"/>
                </a:solidFill>
                <a:latin typeface="华文楷体" panose="02010600040101010101" pitchFamily="2" charset="-122"/>
                <a:ea typeface="华文楷体" panose="02010600040101010101" pitchFamily="2" charset="-122"/>
              </a:rPr>
              <a:t>带有某种程度的紧迫性</a:t>
            </a:r>
            <a:r>
              <a:rPr kumimoji="0" lang="zh-CN" altLang="en-US" sz="2400" kern="0" dirty="0">
                <a:latin typeface="华文楷体" panose="02010600040101010101" pitchFamily="2" charset="-122"/>
                <a:ea typeface="华文楷体" panose="02010600040101010101" pitchFamily="2" charset="-122"/>
              </a:rPr>
              <a:t>，对调度提出了</a:t>
            </a:r>
            <a:r>
              <a:rPr kumimoji="0" lang="zh-CN" altLang="en-US" sz="2400" b="1" kern="0" dirty="0">
                <a:solidFill>
                  <a:srgbClr val="7030A0"/>
                </a:solidFill>
                <a:latin typeface="华文楷体" panose="02010600040101010101" pitchFamily="2" charset="-122"/>
                <a:ea typeface="华文楷体" panose="02010600040101010101" pitchFamily="2" charset="-122"/>
              </a:rPr>
              <a:t>特殊要求</a:t>
            </a:r>
            <a:endParaRPr kumimoji="0" lang="en-US" altLang="zh-CN" sz="2400" kern="0" dirty="0">
              <a:latin typeface="华文楷体" panose="02010600040101010101" pitchFamily="2" charset="-122"/>
              <a:ea typeface="华文楷体" panose="02010600040101010101" pitchFamily="2" charset="-122"/>
            </a:endParaRPr>
          </a:p>
          <a:p>
            <a:pPr eaLnBrk="1" hangingPunct="1">
              <a:lnSpc>
                <a:spcPct val="150000"/>
              </a:lnSpc>
            </a:pPr>
            <a:r>
              <a:rPr kumimoji="0" lang="zh-CN" altLang="en-US" sz="2400" kern="0" dirty="0">
                <a:latin typeface="华文楷体" panose="02010600040101010101" pitchFamily="2" charset="-122"/>
                <a:ea typeface="华文楷体" panose="02010600040101010101" pitchFamily="2" charset="-122"/>
              </a:rPr>
              <a:t>实时调度必须满足实时任务对</a:t>
            </a:r>
            <a:r>
              <a:rPr kumimoji="0" lang="zh-CN" altLang="en-US" sz="2400" kern="0" dirty="0">
                <a:solidFill>
                  <a:srgbClr val="FF0000"/>
                </a:solidFill>
                <a:latin typeface="华文楷体" panose="02010600040101010101" pitchFamily="2" charset="-122"/>
                <a:ea typeface="华文楷体" panose="02010600040101010101" pitchFamily="2" charset="-122"/>
              </a:rPr>
              <a:t>截止时间</a:t>
            </a:r>
            <a:r>
              <a:rPr kumimoji="0" lang="zh-CN" altLang="en-US" sz="2400" kern="0" dirty="0">
                <a:latin typeface="华文楷体" panose="02010600040101010101" pitchFamily="2" charset="-122"/>
                <a:ea typeface="华文楷体" panose="02010600040101010101" pitchFamily="2" charset="-122"/>
              </a:rPr>
              <a:t>的要求</a:t>
            </a:r>
          </a:p>
        </p:txBody>
      </p:sp>
      <p:pic>
        <p:nvPicPr>
          <p:cNvPr id="2" name="图片 1"/>
          <p:cNvPicPr>
            <a:picLocks noChangeAspect="1"/>
          </p:cNvPicPr>
          <p:nvPr/>
        </p:nvPicPr>
        <p:blipFill>
          <a:blip r:embed="rId2"/>
          <a:stretch>
            <a:fillRect/>
          </a:stretch>
        </p:blipFill>
        <p:spPr>
          <a:xfrm>
            <a:off x="235185" y="2636912"/>
            <a:ext cx="2500611" cy="2148830"/>
          </a:xfrm>
          <a:prstGeom prst="rect">
            <a:avLst/>
          </a:prstGeom>
        </p:spPr>
      </p:pic>
    </p:spTree>
    <p:extLst>
      <p:ext uri="{BB962C8B-B14F-4D97-AF65-F5344CB8AC3E}">
        <p14:creationId xmlns:p14="http://schemas.microsoft.com/office/powerpoint/2010/main" val="160392915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8" name="Text Box 5"/>
          <p:cNvSpPr txBox="1">
            <a:spLocks noChangeArrowheads="1"/>
          </p:cNvSpPr>
          <p:nvPr/>
        </p:nvSpPr>
        <p:spPr bwMode="auto">
          <a:xfrm>
            <a:off x="4283968" y="2660899"/>
            <a:ext cx="4160838" cy="2400300"/>
          </a:xfrm>
          <a:prstGeom prst="rect">
            <a:avLst/>
          </a:prstGeom>
          <a:noFill/>
          <a:ln w="9525">
            <a:noFill/>
            <a:miter lim="800000"/>
            <a:headEnd/>
            <a:tailEnd/>
          </a:ln>
        </p:spPr>
        <p:txBody>
          <a:bodyPr wrap="none">
            <a:spAutoFit/>
          </a:bodyPr>
          <a:lstStyle/>
          <a:p>
            <a:pPr marL="457200" indent="-457200" algn="l">
              <a:lnSpc>
                <a:spcPct val="150000"/>
              </a:lnSpc>
              <a:buFontTx/>
              <a:buAutoNum type="arabicParenBoth"/>
            </a:pPr>
            <a:r>
              <a:rPr lang="zh-CN" altLang="en-US" sz="2000" b="1" dirty="0">
                <a:solidFill>
                  <a:schemeClr val="tx1"/>
                </a:solidFill>
                <a:latin typeface="黑体" pitchFamily="2" charset="-122"/>
                <a:ea typeface="黑体" pitchFamily="2" charset="-122"/>
              </a:rPr>
              <a:t>就绪时间</a:t>
            </a:r>
          </a:p>
          <a:p>
            <a:pPr marL="457200" indent="-457200" algn="l">
              <a:lnSpc>
                <a:spcPct val="150000"/>
              </a:lnSpc>
            </a:pPr>
            <a:r>
              <a:rPr lang="en-US" altLang="zh-CN" sz="2000" b="1" dirty="0">
                <a:solidFill>
                  <a:schemeClr val="tx1"/>
                </a:solidFill>
                <a:latin typeface="黑体" pitchFamily="2" charset="-122"/>
                <a:ea typeface="黑体" pitchFamily="2" charset="-122"/>
              </a:rPr>
              <a:t>(2) </a:t>
            </a:r>
            <a:r>
              <a:rPr lang="zh-CN" altLang="en-US" sz="2000" b="1" dirty="0">
                <a:solidFill>
                  <a:schemeClr val="tx1"/>
                </a:solidFill>
                <a:latin typeface="黑体" pitchFamily="2" charset="-122"/>
                <a:ea typeface="黑体" pitchFamily="2" charset="-122"/>
              </a:rPr>
              <a:t>开始截止时间和完成截止时间 </a:t>
            </a:r>
          </a:p>
          <a:p>
            <a:pPr marL="457200" indent="-457200" algn="l">
              <a:lnSpc>
                <a:spcPct val="150000"/>
              </a:lnSpc>
            </a:pPr>
            <a:r>
              <a:rPr lang="en-US" altLang="zh-CN" sz="2000" b="1" dirty="0">
                <a:solidFill>
                  <a:schemeClr val="tx1"/>
                </a:solidFill>
                <a:latin typeface="黑体" pitchFamily="2" charset="-122"/>
                <a:ea typeface="黑体" pitchFamily="2" charset="-122"/>
              </a:rPr>
              <a:t>(3) </a:t>
            </a:r>
            <a:r>
              <a:rPr lang="zh-CN" altLang="en-US" sz="2000" b="1" dirty="0">
                <a:solidFill>
                  <a:schemeClr val="tx1"/>
                </a:solidFill>
                <a:latin typeface="黑体" pitchFamily="2" charset="-122"/>
                <a:ea typeface="黑体" pitchFamily="2" charset="-122"/>
              </a:rPr>
              <a:t>处理时间 </a:t>
            </a:r>
          </a:p>
          <a:p>
            <a:pPr marL="457200" indent="-457200" algn="l">
              <a:lnSpc>
                <a:spcPct val="150000"/>
              </a:lnSpc>
            </a:pPr>
            <a:r>
              <a:rPr lang="en-US" altLang="zh-CN" sz="2000" b="1" dirty="0">
                <a:solidFill>
                  <a:schemeClr val="tx1"/>
                </a:solidFill>
                <a:latin typeface="黑体" pitchFamily="2" charset="-122"/>
                <a:ea typeface="黑体" pitchFamily="2" charset="-122"/>
              </a:rPr>
              <a:t>(4) </a:t>
            </a:r>
            <a:r>
              <a:rPr lang="zh-CN" altLang="en-US" sz="2000" b="1" dirty="0">
                <a:solidFill>
                  <a:schemeClr val="tx1"/>
                </a:solidFill>
                <a:latin typeface="黑体" pitchFamily="2" charset="-122"/>
                <a:ea typeface="黑体" pitchFamily="2" charset="-122"/>
              </a:rPr>
              <a:t>资源要求 </a:t>
            </a:r>
          </a:p>
          <a:p>
            <a:pPr marL="457200" indent="-457200" algn="l">
              <a:lnSpc>
                <a:spcPct val="150000"/>
              </a:lnSpc>
            </a:pPr>
            <a:r>
              <a:rPr lang="en-US" altLang="zh-CN" sz="2000" b="1" dirty="0">
                <a:solidFill>
                  <a:schemeClr val="tx1"/>
                </a:solidFill>
                <a:latin typeface="黑体" pitchFamily="2" charset="-122"/>
                <a:ea typeface="黑体" pitchFamily="2" charset="-122"/>
              </a:rPr>
              <a:t>(5) </a:t>
            </a:r>
            <a:r>
              <a:rPr lang="zh-CN" altLang="en-US" sz="2000" b="1" dirty="0">
                <a:solidFill>
                  <a:schemeClr val="tx1"/>
                </a:solidFill>
                <a:latin typeface="黑体" pitchFamily="2" charset="-122"/>
                <a:ea typeface="黑体" pitchFamily="2" charset="-122"/>
              </a:rPr>
              <a:t>优先级  </a:t>
            </a:r>
          </a:p>
        </p:txBody>
      </p:sp>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grpSp>
        <p:nvGrpSpPr>
          <p:cNvPr id="13" name="组合 12"/>
          <p:cNvGrpSpPr/>
          <p:nvPr/>
        </p:nvGrpSpPr>
        <p:grpSpPr>
          <a:xfrm>
            <a:off x="4644008" y="2708920"/>
            <a:ext cx="2957512" cy="1897590"/>
            <a:chOff x="4283968" y="2636911"/>
            <a:chExt cx="3240360" cy="1897590"/>
          </a:xfrm>
        </p:grpSpPr>
        <p:sp>
          <p:nvSpPr>
            <p:cNvPr id="6"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283968" y="2636911"/>
              <a:ext cx="3240360" cy="406667"/>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实现实时调度算法的基本条件</a:t>
              </a:r>
            </a:p>
          </p:txBody>
        </p:sp>
        <p:sp>
          <p:nvSpPr>
            <p:cNvPr id="7"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283968" y="3043579"/>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prstClr val="white"/>
                  </a:solidFill>
                  <a:latin typeface="黑体" pitchFamily="2" charset="-122"/>
                  <a:ea typeface="黑体" pitchFamily="2" charset="-122"/>
                </a:rPr>
                <a:t>实时调度算法的分类</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8"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429000"/>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prstClr val="white"/>
                  </a:solidFill>
                  <a:latin typeface="黑体" pitchFamily="2" charset="-122"/>
                  <a:ea typeface="黑体" pitchFamily="2" charset="-122"/>
                </a:rPr>
                <a:t>最早截至时间优先算法</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9"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789040"/>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prstClr val="white"/>
                  </a:solidFill>
                  <a:latin typeface="黑体" pitchFamily="2" charset="-122"/>
                  <a:ea typeface="黑体" pitchFamily="2" charset="-122"/>
                </a:rPr>
                <a:t>最低松弛度优先算法</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14"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4174461"/>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prstClr val="white"/>
                  </a:solidFill>
                  <a:latin typeface="黑体" pitchFamily="2" charset="-122"/>
                  <a:ea typeface="黑体" pitchFamily="2" charset="-122"/>
                </a:rPr>
                <a:t>优先级倒置</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grpSp>
      <p:sp>
        <p:nvSpPr>
          <p:cNvPr id="16" name="Text Box 4"/>
          <p:cNvSpPr txBox="1">
            <a:spLocks noChangeArrowheads="1"/>
          </p:cNvSpPr>
          <p:nvPr/>
        </p:nvSpPr>
        <p:spPr bwMode="auto">
          <a:xfrm>
            <a:off x="3059832" y="928049"/>
            <a:ext cx="5756275" cy="642941"/>
          </a:xfrm>
          <a:prstGeom prst="rect">
            <a:avLst/>
          </a:prstGeom>
          <a:solidFill>
            <a:srgbClr val="FFFFCC"/>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ctr" anchorCtr="0">
            <a:noAutofit/>
          </a:bodyPr>
          <a:lstStyle/>
          <a:p>
            <a:pPr algn="l">
              <a:spcBef>
                <a:spcPts val="1200"/>
              </a:spcBef>
              <a:spcAft>
                <a:spcPts val="1200"/>
              </a:spcAft>
            </a:pPr>
            <a:r>
              <a:rPr lang="en-US" altLang="zh-CN" b="1" dirty="0">
                <a:solidFill>
                  <a:srgbClr val="FF0000"/>
                </a:solidFill>
                <a:latin typeface="黑体" pitchFamily="2" charset="-122"/>
                <a:ea typeface="黑体" pitchFamily="2" charset="-122"/>
              </a:rPr>
              <a:t>1. </a:t>
            </a:r>
            <a:r>
              <a:rPr lang="zh-CN" altLang="en-US" b="1" dirty="0">
                <a:solidFill>
                  <a:srgbClr val="FF0000"/>
                </a:solidFill>
                <a:latin typeface="黑体" pitchFamily="2" charset="-122"/>
                <a:ea typeface="黑体" pitchFamily="2" charset="-122"/>
              </a:rPr>
              <a:t>提供必要的信息（向调度程序提供） </a:t>
            </a:r>
          </a:p>
        </p:txBody>
      </p:sp>
    </p:spTree>
    <p:extLst>
      <p:ext uri="{BB962C8B-B14F-4D97-AF65-F5344CB8AC3E}">
        <p14:creationId xmlns:p14="http://schemas.microsoft.com/office/powerpoint/2010/main" val="19065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744 -3.33333E-6 L -0.28333 -0.00046 L -0.50798 -0.00671 " pathEditMode="relative" rAng="0" ptsTypes="AAA">
                                      <p:cBhvr>
                                        <p:cTn id="6" dur="2000" fill="hold"/>
                                        <p:tgtEl>
                                          <p:spTgt spid="13"/>
                                        </p:tgtEl>
                                        <p:attrNameLst>
                                          <p:attrName>ppt_x</p:attrName>
                                          <p:attrName>ppt_y</p:attrName>
                                        </p:attrNameLst>
                                      </p:cBhvr>
                                      <p:rCtr x="-26771" y="-34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584577"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5" name="Rectangle 8"/>
          <p:cNvSpPr>
            <a:spLocks noChangeArrowheads="1"/>
          </p:cNvSpPr>
          <p:nvPr/>
        </p:nvSpPr>
        <p:spPr bwMode="auto">
          <a:xfrm>
            <a:off x="11759" y="2881458"/>
            <a:ext cx="2904057" cy="62346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高级调度</a:t>
            </a:r>
          </a:p>
        </p:txBody>
      </p:sp>
      <p:sp>
        <p:nvSpPr>
          <p:cNvPr id="6" name="Rectangle 8"/>
          <p:cNvSpPr>
            <a:spLocks noChangeArrowheads="1"/>
          </p:cNvSpPr>
          <p:nvPr/>
        </p:nvSpPr>
        <p:spPr bwMode="auto">
          <a:xfrm>
            <a:off x="11759" y="3504918"/>
            <a:ext cx="2904057" cy="644162"/>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黑体" pitchFamily="2" charset="-122"/>
                <a:ea typeface="黑体" pitchFamily="2" charset="-122"/>
                <a:cs typeface="+mn-cs"/>
              </a:rPr>
              <a:t>低级调度</a:t>
            </a:r>
          </a:p>
        </p:txBody>
      </p:sp>
      <p:sp>
        <p:nvSpPr>
          <p:cNvPr id="7" name="Rectangle 7"/>
          <p:cNvSpPr>
            <a:spLocks noChangeArrowheads="1"/>
          </p:cNvSpPr>
          <p:nvPr/>
        </p:nvSpPr>
        <p:spPr bwMode="auto">
          <a:xfrm>
            <a:off x="11759" y="4149080"/>
            <a:ext cx="2904057" cy="62346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中级调度</a:t>
            </a:r>
          </a:p>
        </p:txBody>
      </p:sp>
      <p:sp>
        <p:nvSpPr>
          <p:cNvPr id="8" name="Rectangle 4"/>
          <p:cNvSpPr>
            <a:spLocks noChangeArrowheads="1"/>
          </p:cNvSpPr>
          <p:nvPr/>
        </p:nvSpPr>
        <p:spPr bwMode="auto">
          <a:xfrm>
            <a:off x="3031341" y="864292"/>
            <a:ext cx="5976664" cy="2759129"/>
          </a:xfrm>
          <a:prstGeom prst="rect">
            <a:avLst/>
          </a:prstGeom>
          <a:solidFill>
            <a:srgbClr val="FFC000"/>
          </a:solidFill>
          <a:ln w="9525">
            <a:noFill/>
            <a:miter lim="800000"/>
            <a:headEnd/>
            <a:tailEnd/>
          </a:ln>
        </p:spPr>
        <p:txBody>
          <a:bodyPr/>
          <a:lstStyle/>
          <a:p>
            <a:pPr marL="457200" lvl="0" indent="-457200" algn="just" defTabSz="873125">
              <a:lnSpc>
                <a:spcPct val="150000"/>
              </a:lnSpc>
              <a:buFont typeface="+mj-lt"/>
              <a:buAutoNum type="arabicPeriod"/>
            </a:pPr>
            <a:r>
              <a:rPr kumimoji="0" lang="zh-CN" altLang="en-US" sz="1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 中级调度又称中程调度</a:t>
            </a:r>
            <a:r>
              <a:rPr kumimoji="0" lang="en-US" altLang="zh-CN" sz="1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t>
            </a:r>
            <a:r>
              <a:rPr kumimoji="0" lang="en-US" altLang="zh-CN" sz="1400"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Medium-Term Scheduling</a:t>
            </a:r>
            <a:r>
              <a:rPr kumimoji="0" lang="en-US" altLang="zh-CN" sz="1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t>
            </a:r>
          </a:p>
          <a:p>
            <a:pPr marL="457200" lvl="0" indent="-457200" algn="just" defTabSz="873125">
              <a:lnSpc>
                <a:spcPct val="150000"/>
              </a:lnSpc>
              <a:buFont typeface="+mj-lt"/>
              <a:buAutoNum type="arabicPeriod"/>
            </a:pPr>
            <a:r>
              <a:rPr kumimoji="0" lang="zh-CN" altLang="en-US" sz="1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 引入中级调度的主要目的，是为了</a:t>
            </a:r>
            <a:r>
              <a:rPr kumimoji="0" lang="zh-CN" altLang="en-US" sz="1400" b="1" dirty="0">
                <a:solidFill>
                  <a:srgbClr val="150BE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提高内存利用率和系统吞吐量</a:t>
            </a:r>
            <a:endParaRPr kumimoji="0" lang="en-US" altLang="zh-CN" sz="1400" b="1" dirty="0">
              <a:solidFill>
                <a:srgbClr val="150BE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a:p>
            <a:pPr marL="457200" lvl="0" indent="-457200" algn="just" defTabSz="873125">
              <a:lnSpc>
                <a:spcPct val="150000"/>
              </a:lnSpc>
              <a:buFont typeface="+mj-lt"/>
              <a:buAutoNum type="arabicPeriod"/>
            </a:pPr>
            <a:r>
              <a:rPr kumimoji="0" lang="zh-CN" altLang="en-US" sz="1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 使那些</a:t>
            </a:r>
            <a:r>
              <a:rPr kumimoji="0" lang="zh-CN" altLang="en-US" sz="1400"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暂时不能运行</a:t>
            </a:r>
            <a:r>
              <a:rPr kumimoji="0" lang="zh-CN" altLang="en-US" sz="1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的进程不再占用宝贵的内存资源，将它们调至外存上去等待，把此时的进程状态称为就绪驻外存状态或</a:t>
            </a:r>
            <a:r>
              <a:rPr kumimoji="0" lang="zh-CN" altLang="en-US" sz="1400"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挂起状态</a:t>
            </a:r>
            <a:endParaRPr kumimoji="0" lang="en-US" altLang="zh-CN" sz="1400"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a:p>
            <a:pPr marL="457200" lvl="0" indent="-457200" algn="just" defTabSz="873125">
              <a:lnSpc>
                <a:spcPct val="150000"/>
              </a:lnSpc>
              <a:buFont typeface="+mj-lt"/>
              <a:buAutoNum type="arabicPeriod"/>
            </a:pPr>
            <a:r>
              <a:rPr kumimoji="0" lang="zh-CN" altLang="en-US" sz="1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 当这些进程重又具备运行条件、且内存又稍有空闲时，由中级调度来决定把外存上的那些又具备运行条件的就绪进程，重新调入内存，并修改其状态为就绪状态，挂在就绪队列上等待进程调度</a:t>
            </a:r>
            <a:endParaRPr kumimoji="0" lang="en-US" altLang="zh-CN" sz="1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a:p>
            <a:pPr marL="457200" lvl="0" indent="-457200" algn="just" defTabSz="873125">
              <a:lnSpc>
                <a:spcPct val="150000"/>
              </a:lnSpc>
              <a:buFont typeface="+mj-lt"/>
              <a:buAutoNum type="arabicPeriod"/>
            </a:pPr>
            <a:r>
              <a:rPr kumimoji="0" lang="en-US" altLang="zh-CN" sz="1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 </a:t>
            </a:r>
            <a:r>
              <a:rPr kumimoji="0" lang="zh-CN" altLang="en-US" sz="1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对换</a:t>
            </a:r>
            <a:r>
              <a:rPr kumimoji="0" lang="en-US" altLang="zh-CN" sz="1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t>
            </a:r>
            <a:r>
              <a:rPr kumimoji="0" lang="zh-CN" altLang="en-US" sz="1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存储器管理</a:t>
            </a:r>
            <a:r>
              <a:rPr kumimoji="0" lang="en-US" altLang="zh-CN" sz="1400" b="1" dirty="0" smtClean="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t>
            </a:r>
            <a:r>
              <a:rPr kumimoji="0" lang="zh-CN" altLang="en-US" sz="1400" b="1" dirty="0" smtClean="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t>
            </a:r>
            <a:r>
              <a:rPr lang="zh-CN" altLang="en-US" sz="1400" b="1" dirty="0" smtClean="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 </a:t>
            </a:r>
            <a:r>
              <a:rPr lang="zh-CN" altLang="en-US" sz="1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短期</a:t>
            </a:r>
            <a:r>
              <a:rPr lang="zh-CN" altLang="en-US" sz="1400"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调整系统负荷</a:t>
            </a:r>
            <a:r>
              <a:rPr lang="zh-CN" altLang="en-US" sz="14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，平顺系统操作</a:t>
            </a:r>
          </a:p>
        </p:txBody>
      </p:sp>
      <p:pic>
        <p:nvPicPr>
          <p:cNvPr id="9" name="图片 8"/>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65217" y="5308667"/>
            <a:ext cx="2386236" cy="1579688"/>
          </a:xfrm>
          <a:prstGeom prst="rect">
            <a:avLst/>
          </a:prstGeom>
        </p:spPr>
      </p:pic>
      <p:pic>
        <p:nvPicPr>
          <p:cNvPr id="10" name="图片 9"/>
          <p:cNvPicPr>
            <a:picLocks noChangeAspect="1"/>
          </p:cNvPicPr>
          <p:nvPr/>
        </p:nvPicPr>
        <p:blipFill>
          <a:blip r:embed="rId4">
            <a:extLst>
              <a:ext uri="{BEBA8EAE-BF5A-486C-A8C5-ECC9F3942E4B}">
                <a14:imgProps xmlns:a14="http://schemas.microsoft.com/office/drawing/2010/main">
                  <a14:imgLayer r:embed="rId5">
                    <a14:imgEffect>
                      <a14:backgroundRemoval t="2850" b="97668" l="10000" r="90000"/>
                    </a14:imgEffect>
                  </a14:imgLayer>
                </a14:imgProps>
              </a:ext>
            </a:extLst>
          </a:blip>
          <a:stretch>
            <a:fillRect/>
          </a:stretch>
        </p:blipFill>
        <p:spPr>
          <a:xfrm>
            <a:off x="3387090" y="3655420"/>
            <a:ext cx="2661074" cy="2054349"/>
          </a:xfrm>
          <a:prstGeom prst="rect">
            <a:avLst/>
          </a:prstGeom>
        </p:spPr>
      </p:pic>
      <p:cxnSp>
        <p:nvCxnSpPr>
          <p:cNvPr id="13" name="肘形连接符 12"/>
          <p:cNvCxnSpPr/>
          <p:nvPr/>
        </p:nvCxnSpPr>
        <p:spPr>
          <a:xfrm>
            <a:off x="5868144" y="4682594"/>
            <a:ext cx="1410657" cy="874816"/>
          </a:xfrm>
          <a:prstGeom prst="bentConnector2">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100699" y="4941168"/>
            <a:ext cx="800219" cy="461665"/>
          </a:xfrm>
          <a:prstGeom prst="rect">
            <a:avLst/>
          </a:prstGeom>
          <a:noFill/>
        </p:spPr>
        <p:txBody>
          <a:bodyPr wrap="none" rtlCol="0">
            <a:spAutoFit/>
          </a:bodyPr>
          <a:lstStyle/>
          <a:p>
            <a:r>
              <a:rPr lang="zh-CN" altLang="en-US" b="1" dirty="0" smtClean="0">
                <a:solidFill>
                  <a:schemeClr val="tx1"/>
                </a:solidFill>
                <a:latin typeface="华文楷体" panose="02010600040101010101" pitchFamily="2" charset="-122"/>
                <a:ea typeface="华文楷体" panose="02010600040101010101" pitchFamily="2" charset="-122"/>
              </a:rPr>
              <a:t>进程</a:t>
            </a:r>
            <a:endParaRPr lang="zh-CN" altLang="en-US" b="1" dirty="0">
              <a:solidFill>
                <a:schemeClr val="tx1"/>
              </a:solidFill>
              <a:latin typeface="华文楷体" panose="02010600040101010101" pitchFamily="2" charset="-122"/>
              <a:ea typeface="华文楷体" panose="02010600040101010101" pitchFamily="2" charset="-122"/>
            </a:endParaRPr>
          </a:p>
        </p:txBody>
      </p:sp>
      <p:sp>
        <p:nvSpPr>
          <p:cNvPr id="15" name="文本框 14"/>
          <p:cNvSpPr txBox="1"/>
          <p:nvPr/>
        </p:nvSpPr>
        <p:spPr>
          <a:xfrm>
            <a:off x="7340242" y="4847002"/>
            <a:ext cx="800220" cy="461665"/>
          </a:xfrm>
          <a:prstGeom prst="rect">
            <a:avLst/>
          </a:prstGeom>
          <a:noFill/>
        </p:spPr>
        <p:txBody>
          <a:bodyPr wrap="none" rtlCol="0">
            <a:spAutoFit/>
          </a:bodyPr>
          <a:lstStyle/>
          <a:p>
            <a:r>
              <a:rPr lang="zh-CN" altLang="en-US" b="1" dirty="0" smtClean="0">
                <a:solidFill>
                  <a:schemeClr val="tx1"/>
                </a:solidFill>
                <a:latin typeface="华文楷体" panose="02010600040101010101" pitchFamily="2" charset="-122"/>
                <a:ea typeface="华文楷体" panose="02010600040101010101" pitchFamily="2" charset="-122"/>
              </a:rPr>
              <a:t>进程</a:t>
            </a:r>
            <a:endParaRPr lang="zh-CN" altLang="en-US" b="1" dirty="0">
              <a:solidFill>
                <a:schemeClr val="tx1"/>
              </a:solidFill>
              <a:latin typeface="华文楷体" panose="02010600040101010101" pitchFamily="2" charset="-122"/>
              <a:ea typeface="华文楷体" panose="02010600040101010101" pitchFamily="2" charset="-122"/>
            </a:endParaRPr>
          </a:p>
        </p:txBody>
      </p:sp>
      <p:pic>
        <p:nvPicPr>
          <p:cNvPr id="16" name="图片 15"/>
          <p:cNvPicPr>
            <a:picLocks noChangeAspect="1"/>
          </p:cNvPicPr>
          <p:nvPr/>
        </p:nvPicPr>
        <p:blipFill>
          <a:blip r:embed="rId6">
            <a:extLst>
              <a:ext uri="{BEBA8EAE-BF5A-486C-A8C5-ECC9F3942E4B}">
                <a14:imgProps xmlns:a14="http://schemas.microsoft.com/office/drawing/2010/main">
                  <a14:imgLayer r:embed="rId7">
                    <a14:imgEffect>
                      <a14:backgroundRemoval t="0" b="90000" l="10000" r="90000">
                        <a14:foregroundMark x1="33556" y1="47879" x2="33556" y2="47879"/>
                        <a14:foregroundMark x1="27556" y1="40000" x2="38444" y2="51212"/>
                        <a14:foregroundMark x1="36889" y1="40909" x2="44222" y2="39091"/>
                        <a14:foregroundMark x1="26000" y1="42121" x2="23556" y2="55152"/>
                        <a14:foregroundMark x1="22000" y1="49697" x2="19556" y2="59091"/>
                        <a14:foregroundMark x1="55111" y1="49091" x2="52000" y2="64848"/>
                        <a14:foregroundMark x1="62667" y1="19091" x2="58222" y2="38485"/>
                      </a14:backgroundRemoval>
                    </a14:imgEffect>
                  </a14:imgLayer>
                </a14:imgProps>
              </a:ext>
            </a:extLst>
          </a:blip>
          <a:stretch>
            <a:fillRect/>
          </a:stretch>
        </p:blipFill>
        <p:spPr>
          <a:xfrm>
            <a:off x="3733330" y="5233432"/>
            <a:ext cx="2286343" cy="1145442"/>
          </a:xfrm>
          <a:prstGeom prst="rect">
            <a:avLst/>
          </a:prstGeom>
        </p:spPr>
      </p:pic>
      <p:sp>
        <p:nvSpPr>
          <p:cNvPr id="18" name="文本框 17"/>
          <p:cNvSpPr txBox="1"/>
          <p:nvPr/>
        </p:nvSpPr>
        <p:spPr>
          <a:xfrm>
            <a:off x="3914056" y="6069712"/>
            <a:ext cx="1723549" cy="830997"/>
          </a:xfrm>
          <a:prstGeom prst="rect">
            <a:avLst/>
          </a:prstGeom>
          <a:noFill/>
        </p:spPr>
        <p:txBody>
          <a:bodyPr wrap="none" rtlCol="0">
            <a:spAutoFit/>
          </a:bodyPr>
          <a:lstStyle/>
          <a:p>
            <a:r>
              <a:rPr lang="zh-CN" altLang="en-US" b="1" dirty="0" smtClean="0">
                <a:solidFill>
                  <a:schemeClr val="tx1"/>
                </a:solidFill>
                <a:latin typeface="华文楷体" panose="02010600040101010101" pitchFamily="2" charset="-122"/>
                <a:ea typeface="华文楷体" panose="02010600040101010101" pitchFamily="2" charset="-122"/>
              </a:rPr>
              <a:t>我让谁进出</a:t>
            </a:r>
            <a:endParaRPr lang="en-US" altLang="zh-CN" b="1" dirty="0" smtClean="0">
              <a:solidFill>
                <a:schemeClr val="tx1"/>
              </a:solidFill>
              <a:latin typeface="华文楷体" panose="02010600040101010101" pitchFamily="2" charset="-122"/>
              <a:ea typeface="华文楷体" panose="02010600040101010101" pitchFamily="2" charset="-122"/>
            </a:endParaRPr>
          </a:p>
          <a:p>
            <a:r>
              <a:rPr lang="zh-CN" altLang="en-US" b="1" dirty="0" smtClean="0">
                <a:solidFill>
                  <a:schemeClr val="tx1"/>
                </a:solidFill>
                <a:latin typeface="华文楷体" panose="02010600040101010101" pitchFamily="2" charset="-122"/>
                <a:ea typeface="华文楷体" panose="02010600040101010101" pitchFamily="2" charset="-122"/>
              </a:rPr>
              <a:t>才可以！</a:t>
            </a:r>
            <a:endParaRPr lang="zh-CN" altLang="en-US" b="1" dirty="0">
              <a:solidFill>
                <a:schemeClr val="tx1"/>
              </a:solidFill>
              <a:latin typeface="华文楷体" panose="02010600040101010101" pitchFamily="2" charset="-122"/>
              <a:ea typeface="华文楷体" panose="02010600040101010101" pitchFamily="2" charset="-122"/>
            </a:endParaRPr>
          </a:p>
        </p:txBody>
      </p:sp>
      <p:pic>
        <p:nvPicPr>
          <p:cNvPr id="19" name="图片 18"/>
          <p:cNvPicPr>
            <a:picLocks noChangeAspect="1"/>
          </p:cNvPicPr>
          <p:nvPr/>
        </p:nvPicPr>
        <p:blipFill>
          <a:blip r:embed="rId8">
            <a:extLst>
              <a:ext uri="{BEBA8EAE-BF5A-486C-A8C5-ECC9F3942E4B}">
                <a14:imgProps xmlns:a14="http://schemas.microsoft.com/office/drawing/2010/main">
                  <a14:imgLayer r:embed="rId9">
                    <a14:imgEffect>
                      <a14:backgroundRemoval t="10000" b="90000" l="0" r="100000"/>
                    </a14:imgEffect>
                  </a14:imgLayer>
                </a14:imgProps>
              </a:ext>
            </a:extLst>
          </a:blip>
          <a:stretch>
            <a:fillRect/>
          </a:stretch>
        </p:blipFill>
        <p:spPr>
          <a:xfrm>
            <a:off x="5868144" y="5557410"/>
            <a:ext cx="2821314" cy="1471990"/>
          </a:xfrm>
          <a:prstGeom prst="rect">
            <a:avLst/>
          </a:prstGeom>
        </p:spPr>
      </p:pic>
      <p:cxnSp>
        <p:nvCxnSpPr>
          <p:cNvPr id="3" name="肘形连接符 2"/>
          <p:cNvCxnSpPr/>
          <p:nvPr/>
        </p:nvCxnSpPr>
        <p:spPr>
          <a:xfrm rot="10800000" flipV="1">
            <a:off x="2123728" y="4772539"/>
            <a:ext cx="1609602" cy="937229"/>
          </a:xfrm>
          <a:prstGeom prst="bentConnector3">
            <a:avLst>
              <a:gd name="adj1" fmla="val 98798"/>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7754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297606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sp>
        <p:nvSpPr>
          <p:cNvPr id="16" name="Text Box 4"/>
          <p:cNvSpPr txBox="1">
            <a:spLocks noChangeArrowheads="1"/>
          </p:cNvSpPr>
          <p:nvPr/>
        </p:nvSpPr>
        <p:spPr bwMode="auto">
          <a:xfrm>
            <a:off x="3059833" y="928049"/>
            <a:ext cx="2808312" cy="642941"/>
          </a:xfrm>
          <a:prstGeom prst="rect">
            <a:avLst/>
          </a:prstGeom>
          <a:solidFill>
            <a:srgbClr val="FFFFCC"/>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ctr" anchorCtr="0">
            <a:noAutofit/>
          </a:bodyPr>
          <a:lstStyle/>
          <a:p>
            <a:pPr>
              <a:spcBef>
                <a:spcPts val="1200"/>
              </a:spcBef>
              <a:spcAft>
                <a:spcPts val="1200"/>
              </a:spcAft>
            </a:pPr>
            <a:r>
              <a:rPr lang="en-US" altLang="zh-CN" b="1" dirty="0">
                <a:solidFill>
                  <a:srgbClr val="FF0000"/>
                </a:solidFill>
                <a:latin typeface="黑体" pitchFamily="2" charset="-122"/>
                <a:ea typeface="黑体" pitchFamily="2" charset="-122"/>
              </a:rPr>
              <a:t>2. </a:t>
            </a:r>
            <a:r>
              <a:rPr lang="zh-CN" altLang="en-US" b="1" dirty="0">
                <a:solidFill>
                  <a:srgbClr val="FF0000"/>
                </a:solidFill>
                <a:latin typeface="黑体" pitchFamily="2" charset="-122"/>
                <a:ea typeface="黑体" pitchFamily="2" charset="-122"/>
              </a:rPr>
              <a:t>系统处理能力强 </a:t>
            </a:r>
          </a:p>
        </p:txBody>
      </p:sp>
      <p:sp>
        <p:nvSpPr>
          <p:cNvPr id="15" name="Text Box 5"/>
          <p:cNvSpPr txBox="1">
            <a:spLocks noChangeArrowheads="1"/>
          </p:cNvSpPr>
          <p:nvPr/>
        </p:nvSpPr>
        <p:spPr bwMode="auto">
          <a:xfrm>
            <a:off x="3149586" y="1828070"/>
            <a:ext cx="5832649" cy="3277820"/>
          </a:xfrm>
          <a:prstGeom prst="rect">
            <a:avLst/>
          </a:prstGeom>
          <a:noFill/>
          <a:ln w="9525">
            <a:noFill/>
            <a:miter lim="800000"/>
            <a:headEnd/>
            <a:tailEnd/>
          </a:ln>
        </p:spPr>
        <p:txBody>
          <a:bodyPr wrap="square">
            <a:spAutoFit/>
          </a:bodyPr>
          <a:lstStyle/>
          <a:p>
            <a:pPr algn="just">
              <a:lnSpc>
                <a:spcPct val="150000"/>
              </a:lnSpc>
              <a:spcBef>
                <a:spcPct val="50000"/>
              </a:spcBef>
              <a:buFont typeface="Wingdings" pitchFamily="2" charset="2"/>
              <a:buChar char="l"/>
            </a:pPr>
            <a:r>
              <a:rPr lang="en-US" altLang="zh-CN" sz="1800" b="1" dirty="0">
                <a:solidFill>
                  <a:schemeClr val="tx1"/>
                </a:solidFill>
                <a:latin typeface="黑体" pitchFamily="2" charset="-122"/>
                <a:ea typeface="黑体" pitchFamily="2" charset="-122"/>
              </a:rPr>
              <a:t>  </a:t>
            </a:r>
            <a:r>
              <a:rPr lang="zh-CN" altLang="en-US" sz="1800" b="1" dirty="0">
                <a:solidFill>
                  <a:schemeClr val="tx1"/>
                </a:solidFill>
                <a:latin typeface="黑体" pitchFamily="2" charset="-122"/>
                <a:ea typeface="黑体" pitchFamily="2" charset="-122"/>
              </a:rPr>
              <a:t>实时系统中通常都有着多个实时任务</a:t>
            </a:r>
            <a:endParaRPr lang="en-US" altLang="zh-CN" sz="1800" b="1" dirty="0">
              <a:solidFill>
                <a:schemeClr val="tx1"/>
              </a:solidFill>
              <a:latin typeface="黑体" pitchFamily="2" charset="-122"/>
              <a:ea typeface="黑体" pitchFamily="2" charset="-122"/>
            </a:endParaRPr>
          </a:p>
          <a:p>
            <a:pPr algn="just">
              <a:lnSpc>
                <a:spcPct val="150000"/>
              </a:lnSpc>
              <a:spcBef>
                <a:spcPct val="50000"/>
              </a:spcBef>
              <a:buFont typeface="Wingdings" pitchFamily="2" charset="2"/>
              <a:buChar char="l"/>
            </a:pPr>
            <a:r>
              <a:rPr lang="zh-CN" altLang="en-US" sz="1800" b="1" dirty="0">
                <a:solidFill>
                  <a:schemeClr val="tx1"/>
                </a:solidFill>
                <a:latin typeface="黑体" pitchFamily="2" charset="-122"/>
                <a:ea typeface="黑体" pitchFamily="2" charset="-122"/>
              </a:rPr>
              <a:t>  若处理机的处理能力不够强，则有可能因处理机忙不过来而使某些实时任务不能得到及时处理， 从而导致发生难以预料的后果</a:t>
            </a:r>
            <a:endParaRPr lang="en-US" altLang="zh-CN" sz="1800" b="1" dirty="0">
              <a:solidFill>
                <a:schemeClr val="tx1"/>
              </a:solidFill>
              <a:latin typeface="黑体" pitchFamily="2" charset="-122"/>
              <a:ea typeface="黑体" pitchFamily="2" charset="-122"/>
            </a:endParaRPr>
          </a:p>
          <a:p>
            <a:pPr algn="just">
              <a:lnSpc>
                <a:spcPct val="150000"/>
              </a:lnSpc>
              <a:spcBef>
                <a:spcPct val="50000"/>
              </a:spcBef>
              <a:buFont typeface="Wingdings" pitchFamily="2" charset="2"/>
              <a:buChar char="l"/>
            </a:pPr>
            <a:r>
              <a:rPr lang="zh-CN" altLang="en-US" sz="1800" b="1" dirty="0">
                <a:solidFill>
                  <a:schemeClr val="tx1"/>
                </a:solidFill>
                <a:latin typeface="黑体" pitchFamily="2" charset="-122"/>
                <a:ea typeface="黑体" pitchFamily="2" charset="-122"/>
              </a:rPr>
              <a:t>  假定系统中有</a:t>
            </a:r>
            <a:r>
              <a:rPr lang="en-US" altLang="zh-CN" sz="1800" b="1" i="1" dirty="0">
                <a:solidFill>
                  <a:schemeClr val="tx1"/>
                </a:solidFill>
                <a:latin typeface="黑体" pitchFamily="2" charset="-122"/>
                <a:ea typeface="黑体" pitchFamily="2" charset="-122"/>
              </a:rPr>
              <a:t>m</a:t>
            </a:r>
            <a:r>
              <a:rPr lang="zh-CN" altLang="en-US" sz="1800" b="1" dirty="0">
                <a:solidFill>
                  <a:schemeClr val="tx1"/>
                </a:solidFill>
                <a:latin typeface="黑体" pitchFamily="2" charset="-122"/>
                <a:ea typeface="黑体" pitchFamily="2" charset="-122"/>
              </a:rPr>
              <a:t>个周期性的硬实时任务，它们的处理时间可表示为</a:t>
            </a:r>
            <a:r>
              <a:rPr lang="en-US" altLang="zh-CN" sz="1800" b="1" i="1" dirty="0" err="1">
                <a:solidFill>
                  <a:schemeClr val="tx1"/>
                </a:solidFill>
                <a:latin typeface="黑体" pitchFamily="2" charset="-122"/>
                <a:ea typeface="黑体" pitchFamily="2" charset="-122"/>
              </a:rPr>
              <a:t>C</a:t>
            </a:r>
            <a:r>
              <a:rPr lang="en-US" altLang="zh-CN" sz="1800" b="1" i="1" baseline="-25000" dirty="0" err="1">
                <a:solidFill>
                  <a:schemeClr val="tx1"/>
                </a:solidFill>
                <a:latin typeface="黑体" pitchFamily="2" charset="-122"/>
                <a:ea typeface="黑体" pitchFamily="2" charset="-122"/>
              </a:rPr>
              <a:t>i</a:t>
            </a:r>
            <a:r>
              <a:rPr lang="zh-CN" altLang="en-US" sz="1800" b="1" dirty="0">
                <a:solidFill>
                  <a:schemeClr val="tx1"/>
                </a:solidFill>
                <a:latin typeface="黑体" pitchFamily="2" charset="-122"/>
                <a:ea typeface="黑体" pitchFamily="2" charset="-122"/>
              </a:rPr>
              <a:t>，周期时间表示为</a:t>
            </a:r>
            <a:r>
              <a:rPr lang="en-US" altLang="zh-CN" sz="1800" b="1" i="1" dirty="0">
                <a:solidFill>
                  <a:schemeClr val="tx1"/>
                </a:solidFill>
                <a:latin typeface="黑体" pitchFamily="2" charset="-122"/>
                <a:ea typeface="黑体" pitchFamily="2" charset="-122"/>
              </a:rPr>
              <a:t>P</a:t>
            </a:r>
            <a:r>
              <a:rPr lang="en-US" altLang="zh-CN" sz="1800" b="1" i="1" baseline="-25000" dirty="0">
                <a:solidFill>
                  <a:schemeClr val="tx1"/>
                </a:solidFill>
                <a:latin typeface="黑体" pitchFamily="2" charset="-122"/>
                <a:ea typeface="黑体" pitchFamily="2" charset="-122"/>
              </a:rPr>
              <a:t>i</a:t>
            </a:r>
            <a:r>
              <a:rPr lang="zh-CN" altLang="en-US" sz="1800" b="1" dirty="0">
                <a:solidFill>
                  <a:schemeClr val="tx1"/>
                </a:solidFill>
                <a:latin typeface="黑体" pitchFamily="2" charset="-122"/>
                <a:ea typeface="黑体" pitchFamily="2" charset="-122"/>
              </a:rPr>
              <a:t>，则在单处理机情况下，必须满足下面的限制条件： </a:t>
            </a:r>
          </a:p>
        </p:txBody>
      </p:sp>
      <p:graphicFrame>
        <p:nvGraphicFramePr>
          <p:cNvPr id="19" name="Object 6"/>
          <p:cNvGraphicFramePr>
            <a:graphicFrameLocks noChangeAspect="1"/>
          </p:cNvGraphicFramePr>
          <p:nvPr>
            <p:extLst>
              <p:ext uri="{D42A27DB-BD31-4B8C-83A1-F6EECF244321}">
                <p14:modId xmlns:p14="http://schemas.microsoft.com/office/powerpoint/2010/main" val="3570197542"/>
              </p:ext>
            </p:extLst>
          </p:nvPr>
        </p:nvGraphicFramePr>
        <p:xfrm>
          <a:off x="5580112" y="5358057"/>
          <a:ext cx="1676400" cy="1247775"/>
        </p:xfrm>
        <a:graphic>
          <a:graphicData uri="http://schemas.openxmlformats.org/presentationml/2006/ole">
            <mc:AlternateContent xmlns:mc="http://schemas.openxmlformats.org/markup-compatibility/2006">
              <mc:Choice xmlns:v="urn:schemas-microsoft-com:vml" Requires="v">
                <p:oleObj spid="_x0000_s4153" name="Equation" r:id="rId3" imgW="596880" imgH="444240" progId="Equation.3">
                  <p:embed/>
                </p:oleObj>
              </mc:Choice>
              <mc:Fallback>
                <p:oleObj name="Equation" r:id="rId3" imgW="59688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5358057"/>
                        <a:ext cx="1676400" cy="1247775"/>
                      </a:xfrm>
                      <a:prstGeom prst="rect">
                        <a:avLst/>
                      </a:prstGeom>
                      <a:solidFill>
                        <a:schemeClr val="tx1"/>
                      </a:solidFill>
                    </p:spPr>
                  </p:pic>
                </p:oleObj>
              </mc:Fallback>
            </mc:AlternateContent>
          </a:graphicData>
        </a:graphic>
      </p:graphicFrame>
      <p:grpSp>
        <p:nvGrpSpPr>
          <p:cNvPr id="20" name="组合 19"/>
          <p:cNvGrpSpPr/>
          <p:nvPr/>
        </p:nvGrpSpPr>
        <p:grpSpPr>
          <a:xfrm>
            <a:off x="-3945" y="2708920"/>
            <a:ext cx="2957512" cy="1897590"/>
            <a:chOff x="4283968" y="2636911"/>
            <a:chExt cx="3240360" cy="1897590"/>
          </a:xfrm>
        </p:grpSpPr>
        <p:sp>
          <p:nvSpPr>
            <p:cNvPr id="21"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283968" y="2636911"/>
              <a:ext cx="3240360" cy="406667"/>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实现实时调度算法的基本条件</a:t>
              </a:r>
            </a:p>
          </p:txBody>
        </p:sp>
        <p:sp>
          <p:nvSpPr>
            <p:cNvPr id="22"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283968" y="3043579"/>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prstClr val="white"/>
                  </a:solidFill>
                  <a:latin typeface="黑体" pitchFamily="2" charset="-122"/>
                  <a:ea typeface="黑体" pitchFamily="2" charset="-122"/>
                </a:rPr>
                <a:t>实时调度算法的分类</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23"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429000"/>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prstClr val="white"/>
                  </a:solidFill>
                  <a:latin typeface="黑体" pitchFamily="2" charset="-122"/>
                  <a:ea typeface="黑体" pitchFamily="2" charset="-122"/>
                </a:rPr>
                <a:t>最早截至时间优先算法</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24"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789040"/>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prstClr val="white"/>
                  </a:solidFill>
                  <a:latin typeface="黑体" pitchFamily="2" charset="-122"/>
                  <a:ea typeface="黑体" pitchFamily="2" charset="-122"/>
                </a:rPr>
                <a:t>最低松弛度优先算法</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25"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4174461"/>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prstClr val="white"/>
                  </a:solidFill>
                  <a:latin typeface="黑体" pitchFamily="2" charset="-122"/>
                  <a:ea typeface="黑体" pitchFamily="2" charset="-122"/>
                </a:rPr>
                <a:t>优先级倒置</a:t>
              </a:r>
            </a:p>
          </p:txBody>
        </p:sp>
      </p:grpSp>
    </p:spTree>
    <p:extLst>
      <p:ext uri="{BB962C8B-B14F-4D97-AF65-F5344CB8AC3E}">
        <p14:creationId xmlns:p14="http://schemas.microsoft.com/office/powerpoint/2010/main" val="42540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sp>
        <p:nvSpPr>
          <p:cNvPr id="16" name="Text Box 4"/>
          <p:cNvSpPr txBox="1">
            <a:spLocks noChangeArrowheads="1"/>
          </p:cNvSpPr>
          <p:nvPr/>
        </p:nvSpPr>
        <p:spPr bwMode="auto">
          <a:xfrm>
            <a:off x="3059833" y="928049"/>
            <a:ext cx="3528392" cy="642941"/>
          </a:xfrm>
          <a:prstGeom prst="rect">
            <a:avLst/>
          </a:prstGeom>
          <a:solidFill>
            <a:srgbClr val="FFFFCC"/>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ctr" anchorCtr="0">
            <a:noAutofit/>
          </a:bodyPr>
          <a:lstStyle/>
          <a:p>
            <a:pPr>
              <a:spcBef>
                <a:spcPts val="1200"/>
              </a:spcBef>
              <a:spcAft>
                <a:spcPts val="1200"/>
              </a:spcAft>
            </a:pPr>
            <a:r>
              <a:rPr lang="en-US" altLang="zh-CN" b="1" dirty="0">
                <a:solidFill>
                  <a:srgbClr val="FF0000"/>
                </a:solidFill>
                <a:latin typeface="黑体" pitchFamily="2" charset="-122"/>
                <a:ea typeface="黑体" pitchFamily="2" charset="-122"/>
              </a:rPr>
              <a:t>3. </a:t>
            </a:r>
            <a:r>
              <a:rPr lang="zh-CN" altLang="en-US" b="1" dirty="0">
                <a:solidFill>
                  <a:srgbClr val="FF0000"/>
                </a:solidFill>
                <a:latin typeface="黑体" pitchFamily="2" charset="-122"/>
                <a:ea typeface="黑体" pitchFamily="2" charset="-122"/>
              </a:rPr>
              <a:t>采用抢占式调度机制 </a:t>
            </a:r>
          </a:p>
        </p:txBody>
      </p:sp>
      <p:sp>
        <p:nvSpPr>
          <p:cNvPr id="8" name="Text Box 5"/>
          <p:cNvSpPr txBox="1">
            <a:spLocks noChangeArrowheads="1"/>
          </p:cNvSpPr>
          <p:nvPr/>
        </p:nvSpPr>
        <p:spPr bwMode="auto">
          <a:xfrm>
            <a:off x="3059832" y="1785938"/>
            <a:ext cx="5904656" cy="4482766"/>
          </a:xfrm>
          <a:prstGeom prst="rect">
            <a:avLst/>
          </a:prstGeom>
          <a:noFill/>
          <a:ln w="9525">
            <a:noFill/>
            <a:miter lim="800000"/>
            <a:headEnd/>
            <a:tailEnd/>
          </a:ln>
        </p:spPr>
        <p:txBody>
          <a:bodyPr wrap="square">
            <a:spAutoFit/>
          </a:bodyPr>
          <a:lstStyle/>
          <a:p>
            <a:pPr algn="just">
              <a:lnSpc>
                <a:spcPct val="135000"/>
              </a:lnSpc>
              <a:spcBef>
                <a:spcPct val="50000"/>
              </a:spcBef>
              <a:buFont typeface="Wingdings" pitchFamily="2" charset="2"/>
              <a:buChar char="l"/>
            </a:pPr>
            <a:r>
              <a:rPr lang="en-US" altLang="zh-CN" sz="1800" b="1" dirty="0">
                <a:solidFill>
                  <a:schemeClr val="tx1"/>
                </a:solidFill>
                <a:latin typeface="黑体" pitchFamily="2" charset="-122"/>
                <a:ea typeface="黑体" pitchFamily="2" charset="-122"/>
              </a:rPr>
              <a:t>  </a:t>
            </a:r>
            <a:r>
              <a:rPr lang="zh-CN" altLang="en-US" sz="1800" b="1" dirty="0">
                <a:solidFill>
                  <a:schemeClr val="tx1"/>
                </a:solidFill>
                <a:latin typeface="黑体" pitchFamily="2" charset="-122"/>
                <a:ea typeface="黑体" pitchFamily="2" charset="-122"/>
              </a:rPr>
              <a:t>当一个优先权更高的任务到达时，允许将当前任务暂时挂起，而</a:t>
            </a:r>
            <a:r>
              <a:rPr lang="zh-CN" altLang="en-US" sz="1800" b="1" dirty="0">
                <a:solidFill>
                  <a:srgbClr val="FF0000"/>
                </a:solidFill>
                <a:latin typeface="黑体" pitchFamily="2" charset="-122"/>
                <a:ea typeface="黑体" pitchFamily="2" charset="-122"/>
              </a:rPr>
              <a:t>令高优先权任务立即投入运行</a:t>
            </a:r>
            <a:r>
              <a:rPr lang="zh-CN" altLang="en-US" sz="1800" b="1" dirty="0">
                <a:solidFill>
                  <a:schemeClr val="tx1"/>
                </a:solidFill>
                <a:latin typeface="黑体" pitchFamily="2" charset="-122"/>
                <a:ea typeface="黑体" pitchFamily="2" charset="-122"/>
              </a:rPr>
              <a:t>，这样便可满足该硬实时任务对截止时间的要求。这种</a:t>
            </a:r>
            <a:r>
              <a:rPr lang="zh-CN" altLang="en-US" sz="1800" b="1" dirty="0">
                <a:solidFill>
                  <a:srgbClr val="0000FF"/>
                </a:solidFill>
                <a:latin typeface="黑体" pitchFamily="2" charset="-122"/>
                <a:ea typeface="黑体" pitchFamily="2" charset="-122"/>
              </a:rPr>
              <a:t>调度机制比较复杂</a:t>
            </a:r>
            <a:endParaRPr lang="zh-CN" altLang="en-US" sz="1800" b="1" dirty="0">
              <a:solidFill>
                <a:prstClr val="black"/>
              </a:solidFill>
              <a:latin typeface="黑体" pitchFamily="2" charset="-122"/>
              <a:ea typeface="黑体" pitchFamily="2" charset="-122"/>
            </a:endParaRPr>
          </a:p>
          <a:p>
            <a:pPr algn="just">
              <a:lnSpc>
                <a:spcPct val="135000"/>
              </a:lnSpc>
              <a:spcBef>
                <a:spcPct val="50000"/>
              </a:spcBef>
              <a:buFont typeface="Wingdings" pitchFamily="2" charset="2"/>
              <a:buChar char="l"/>
            </a:pPr>
            <a:r>
              <a:rPr lang="zh-CN" altLang="en-US" sz="1800" b="1" dirty="0">
                <a:solidFill>
                  <a:schemeClr val="tx1"/>
                </a:solidFill>
                <a:latin typeface="黑体" pitchFamily="2" charset="-122"/>
                <a:ea typeface="黑体" pitchFamily="2" charset="-122"/>
              </a:rPr>
              <a:t>  对于一些小的实时系统，如果能</a:t>
            </a:r>
            <a:r>
              <a:rPr lang="zh-CN" altLang="en-US" sz="1800" b="1" dirty="0">
                <a:solidFill>
                  <a:srgbClr val="FF0000"/>
                </a:solidFill>
                <a:latin typeface="黑体" pitchFamily="2" charset="-122"/>
                <a:ea typeface="黑体" pitchFamily="2" charset="-122"/>
              </a:rPr>
              <a:t>预知</a:t>
            </a:r>
            <a:r>
              <a:rPr lang="zh-CN" altLang="en-US" sz="1800" b="1" dirty="0">
                <a:solidFill>
                  <a:schemeClr val="tx1"/>
                </a:solidFill>
                <a:latin typeface="黑体" pitchFamily="2" charset="-122"/>
                <a:ea typeface="黑体" pitchFamily="2" charset="-122"/>
              </a:rPr>
              <a:t>任务的开始截止时间，则对实时任务的调度</a:t>
            </a:r>
            <a:r>
              <a:rPr lang="zh-CN" altLang="en-US" sz="1800" b="1" dirty="0">
                <a:solidFill>
                  <a:srgbClr val="FF0000"/>
                </a:solidFill>
                <a:latin typeface="黑体" pitchFamily="2" charset="-122"/>
                <a:ea typeface="黑体" pitchFamily="2" charset="-122"/>
              </a:rPr>
              <a:t>可采用非抢占调度</a:t>
            </a:r>
            <a:r>
              <a:rPr lang="zh-CN" altLang="en-US" sz="1800" b="1" dirty="0">
                <a:solidFill>
                  <a:schemeClr val="tx1"/>
                </a:solidFill>
                <a:latin typeface="黑体" pitchFamily="2" charset="-122"/>
                <a:ea typeface="黑体" pitchFamily="2" charset="-122"/>
              </a:rPr>
              <a:t>机制，</a:t>
            </a:r>
            <a:r>
              <a:rPr lang="zh-CN" altLang="en-US" sz="1800" b="1" dirty="0">
                <a:solidFill>
                  <a:srgbClr val="FF0000"/>
                </a:solidFill>
                <a:latin typeface="黑体" pitchFamily="2" charset="-122"/>
                <a:ea typeface="黑体" pitchFamily="2" charset="-122"/>
              </a:rPr>
              <a:t>简化</a:t>
            </a:r>
            <a:r>
              <a:rPr lang="zh-CN" altLang="en-US" sz="1800" b="1" dirty="0">
                <a:solidFill>
                  <a:schemeClr val="tx1"/>
                </a:solidFill>
                <a:latin typeface="黑体" pitchFamily="2" charset="-122"/>
                <a:ea typeface="黑体" pitchFamily="2" charset="-122"/>
              </a:rPr>
              <a:t>调度程序和对任务调度时所花费的系统开销。</a:t>
            </a:r>
            <a:endParaRPr lang="en-US" altLang="zh-CN" sz="1800" b="1" dirty="0">
              <a:solidFill>
                <a:schemeClr val="tx1"/>
              </a:solidFill>
              <a:latin typeface="黑体" pitchFamily="2" charset="-122"/>
              <a:ea typeface="黑体" pitchFamily="2" charset="-122"/>
            </a:endParaRPr>
          </a:p>
          <a:p>
            <a:pPr lvl="1" algn="just">
              <a:lnSpc>
                <a:spcPct val="135000"/>
              </a:lnSpc>
              <a:spcBef>
                <a:spcPct val="50000"/>
              </a:spcBef>
            </a:pPr>
            <a:r>
              <a:rPr lang="zh-CN" altLang="en-US" sz="1800" b="1" i="1" dirty="0">
                <a:solidFill>
                  <a:schemeClr val="tx1"/>
                </a:solidFill>
                <a:latin typeface="黑体" pitchFamily="2" charset="-122"/>
                <a:ea typeface="黑体" pitchFamily="2" charset="-122"/>
              </a:rPr>
              <a:t>但在设计这种调度机制时，应</a:t>
            </a:r>
            <a:r>
              <a:rPr lang="zh-CN" altLang="en-US" sz="1800" b="1" i="1" dirty="0">
                <a:solidFill>
                  <a:srgbClr val="6600FF"/>
                </a:solidFill>
                <a:latin typeface="黑体" pitchFamily="2" charset="-122"/>
                <a:ea typeface="黑体" pitchFamily="2" charset="-122"/>
              </a:rPr>
              <a:t>使所有的实时任务都比较小，</a:t>
            </a:r>
            <a:r>
              <a:rPr lang="zh-CN" altLang="en-US" sz="1800" b="1" i="1" dirty="0">
                <a:solidFill>
                  <a:schemeClr val="tx1"/>
                </a:solidFill>
                <a:latin typeface="黑体" pitchFamily="2" charset="-122"/>
                <a:ea typeface="黑体" pitchFamily="2" charset="-122"/>
              </a:rPr>
              <a:t>并在执行完关键性程序和临界区后，能及时地</a:t>
            </a:r>
            <a:r>
              <a:rPr lang="zh-CN" altLang="en-US" sz="1800" b="1" i="1" dirty="0">
                <a:solidFill>
                  <a:srgbClr val="FF0000"/>
                </a:solidFill>
                <a:latin typeface="黑体" pitchFamily="2" charset="-122"/>
                <a:ea typeface="黑体" pitchFamily="2" charset="-122"/>
              </a:rPr>
              <a:t>将自己阻塞起来</a:t>
            </a:r>
            <a:r>
              <a:rPr lang="zh-CN" altLang="en-US" sz="1800" b="1" i="1" dirty="0">
                <a:solidFill>
                  <a:schemeClr val="tx1"/>
                </a:solidFill>
                <a:latin typeface="黑体" pitchFamily="2" charset="-122"/>
                <a:ea typeface="黑体" pitchFamily="2" charset="-122"/>
              </a:rPr>
              <a:t>，以便释放出处理机，供调度程序去调度那种开始截止时间即将到达的任务  </a:t>
            </a:r>
          </a:p>
        </p:txBody>
      </p:sp>
      <p:grpSp>
        <p:nvGrpSpPr>
          <p:cNvPr id="20" name="组合 19"/>
          <p:cNvGrpSpPr/>
          <p:nvPr/>
        </p:nvGrpSpPr>
        <p:grpSpPr>
          <a:xfrm>
            <a:off x="-3945" y="2708920"/>
            <a:ext cx="2957512" cy="1897590"/>
            <a:chOff x="4283968" y="2636911"/>
            <a:chExt cx="3240360" cy="1897590"/>
          </a:xfrm>
        </p:grpSpPr>
        <p:sp>
          <p:nvSpPr>
            <p:cNvPr id="21"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283968" y="2636911"/>
              <a:ext cx="3240360" cy="406667"/>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实现实时调度算法的基本条件</a:t>
              </a:r>
            </a:p>
          </p:txBody>
        </p:sp>
        <p:sp>
          <p:nvSpPr>
            <p:cNvPr id="22"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283968" y="3043579"/>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prstClr val="white"/>
                  </a:solidFill>
                  <a:latin typeface="黑体" pitchFamily="2" charset="-122"/>
                  <a:ea typeface="黑体" pitchFamily="2" charset="-122"/>
                </a:rPr>
                <a:t>实时调度算法的分类</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23"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429000"/>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prstClr val="white"/>
                  </a:solidFill>
                  <a:latin typeface="黑体" pitchFamily="2" charset="-122"/>
                  <a:ea typeface="黑体" pitchFamily="2" charset="-122"/>
                </a:rPr>
                <a:t>最早截至时间优先算法</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24"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789040"/>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prstClr val="white"/>
                  </a:solidFill>
                  <a:latin typeface="黑体" pitchFamily="2" charset="-122"/>
                  <a:ea typeface="黑体" pitchFamily="2" charset="-122"/>
                </a:rPr>
                <a:t>最低松弛度优先算法</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25"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4174461"/>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prstClr val="white"/>
                  </a:solidFill>
                  <a:latin typeface="黑体" pitchFamily="2" charset="-122"/>
                  <a:ea typeface="黑体" pitchFamily="2" charset="-122"/>
                </a:rPr>
                <a:t>优先级倒置</a:t>
              </a:r>
            </a:p>
          </p:txBody>
        </p:sp>
      </p:grpSp>
    </p:spTree>
    <p:extLst>
      <p:ext uri="{BB962C8B-B14F-4D97-AF65-F5344CB8AC3E}">
        <p14:creationId xmlns:p14="http://schemas.microsoft.com/office/powerpoint/2010/main" val="311940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sp>
        <p:nvSpPr>
          <p:cNvPr id="16" name="Text Box 4"/>
          <p:cNvSpPr txBox="1">
            <a:spLocks noChangeArrowheads="1"/>
          </p:cNvSpPr>
          <p:nvPr/>
        </p:nvSpPr>
        <p:spPr bwMode="auto">
          <a:xfrm>
            <a:off x="3059833" y="928049"/>
            <a:ext cx="3096343" cy="642941"/>
          </a:xfrm>
          <a:prstGeom prst="rect">
            <a:avLst/>
          </a:prstGeom>
          <a:solidFill>
            <a:srgbClr val="FFFFCC"/>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ctr" anchorCtr="0">
            <a:noAutofit/>
          </a:bodyPr>
          <a:lstStyle/>
          <a:p>
            <a:pPr>
              <a:spcBef>
                <a:spcPts val="1200"/>
              </a:spcBef>
              <a:spcAft>
                <a:spcPts val="1200"/>
              </a:spcAft>
            </a:pPr>
            <a:r>
              <a:rPr lang="en-US" altLang="zh-CN" b="1" dirty="0">
                <a:solidFill>
                  <a:srgbClr val="FF0000"/>
                </a:solidFill>
                <a:latin typeface="黑体" pitchFamily="2" charset="-122"/>
                <a:ea typeface="黑体" pitchFamily="2" charset="-122"/>
              </a:rPr>
              <a:t>4. </a:t>
            </a:r>
            <a:r>
              <a:rPr lang="zh-CN" altLang="en-US" b="1" dirty="0">
                <a:solidFill>
                  <a:srgbClr val="FF0000"/>
                </a:solidFill>
                <a:latin typeface="黑体" pitchFamily="2" charset="-122"/>
                <a:ea typeface="黑体" pitchFamily="2" charset="-122"/>
              </a:rPr>
              <a:t>具有快速切换机制 </a:t>
            </a:r>
          </a:p>
        </p:txBody>
      </p:sp>
      <p:sp>
        <p:nvSpPr>
          <p:cNvPr id="7" name="Text Box 5"/>
          <p:cNvSpPr txBox="1">
            <a:spLocks noChangeArrowheads="1"/>
          </p:cNvSpPr>
          <p:nvPr/>
        </p:nvSpPr>
        <p:spPr bwMode="auto">
          <a:xfrm>
            <a:off x="3062610" y="1916832"/>
            <a:ext cx="6006602" cy="3785652"/>
          </a:xfrm>
          <a:prstGeom prst="rect">
            <a:avLst/>
          </a:prstGeom>
          <a:noFill/>
          <a:ln w="9525">
            <a:noFill/>
            <a:miter lim="800000"/>
            <a:headEnd/>
            <a:tailEnd/>
          </a:ln>
        </p:spPr>
        <p:txBody>
          <a:bodyPr wrap="square">
            <a:spAutoFit/>
          </a:bodyPr>
          <a:lstStyle/>
          <a:p>
            <a:pPr algn="just">
              <a:lnSpc>
                <a:spcPct val="150000"/>
              </a:lnSpc>
            </a:pPr>
            <a:r>
              <a:rPr lang="en-US" altLang="zh-CN" sz="2000" b="1" dirty="0">
                <a:solidFill>
                  <a:prstClr val="black"/>
                </a:solidFill>
                <a:latin typeface="黑体" pitchFamily="2" charset="-122"/>
                <a:ea typeface="黑体" pitchFamily="2" charset="-122"/>
              </a:rPr>
              <a:t> </a:t>
            </a:r>
          </a:p>
          <a:p>
            <a:pPr algn="just">
              <a:lnSpc>
                <a:spcPct val="150000"/>
              </a:lnSpc>
            </a:pPr>
            <a:r>
              <a:rPr lang="zh-CN" altLang="en-US" sz="2000" b="1" dirty="0">
                <a:solidFill>
                  <a:prstClr val="black"/>
                </a:solidFill>
                <a:latin typeface="黑体" pitchFamily="2" charset="-122"/>
                <a:ea typeface="黑体" pitchFamily="2" charset="-122"/>
              </a:rPr>
              <a:t>    </a:t>
            </a:r>
            <a:r>
              <a:rPr lang="en-US" altLang="zh-CN" sz="2000" b="1" dirty="0">
                <a:solidFill>
                  <a:schemeClr val="tx1"/>
                </a:solidFill>
                <a:latin typeface="黑体" pitchFamily="2" charset="-122"/>
                <a:ea typeface="黑体" pitchFamily="2" charset="-122"/>
              </a:rPr>
              <a:t>(1) </a:t>
            </a:r>
            <a:r>
              <a:rPr lang="zh-CN" altLang="en-US" sz="2000" b="1" dirty="0">
                <a:solidFill>
                  <a:srgbClr val="FF0000"/>
                </a:solidFill>
                <a:latin typeface="黑体" pitchFamily="2" charset="-122"/>
                <a:ea typeface="黑体" pitchFamily="2" charset="-122"/>
              </a:rPr>
              <a:t>对中断的快速响应能力</a:t>
            </a:r>
            <a:r>
              <a:rPr lang="zh-CN" altLang="en-US" sz="2000" b="1" dirty="0">
                <a:solidFill>
                  <a:schemeClr val="tx1"/>
                </a:solidFill>
                <a:latin typeface="黑体" pitchFamily="2" charset="-122"/>
                <a:ea typeface="黑体" pitchFamily="2" charset="-122"/>
              </a:rPr>
              <a:t>。对紧迫的外部事件请求中断能及时响应，要求系统具有快速硬件中断机构，还应使禁止中断的时间间隔尽量短，以免耽误时机</a:t>
            </a:r>
            <a:r>
              <a:rPr lang="en-US" altLang="zh-CN" sz="2000" b="1" dirty="0">
                <a:solidFill>
                  <a:schemeClr val="tx1"/>
                </a:solidFill>
                <a:latin typeface="黑体" pitchFamily="2" charset="-122"/>
                <a:ea typeface="黑体" pitchFamily="2" charset="-122"/>
              </a:rPr>
              <a:t>(</a:t>
            </a:r>
            <a:r>
              <a:rPr lang="zh-CN" altLang="en-US" sz="2000" b="1" dirty="0">
                <a:solidFill>
                  <a:schemeClr val="tx1"/>
                </a:solidFill>
                <a:latin typeface="黑体" pitchFamily="2" charset="-122"/>
                <a:ea typeface="黑体" pitchFamily="2" charset="-122"/>
              </a:rPr>
              <a:t>其它紧迫任务</a:t>
            </a:r>
            <a:r>
              <a:rPr lang="en-US" altLang="zh-CN" sz="2000" b="1" dirty="0">
                <a:solidFill>
                  <a:schemeClr val="tx1"/>
                </a:solidFill>
                <a:latin typeface="黑体" pitchFamily="2" charset="-122"/>
                <a:ea typeface="黑体" pitchFamily="2" charset="-122"/>
              </a:rPr>
              <a:t>)</a:t>
            </a:r>
            <a:endParaRPr lang="zh-CN" altLang="en-US" sz="2000" b="1" dirty="0">
              <a:solidFill>
                <a:schemeClr val="tx1"/>
              </a:solidFill>
              <a:latin typeface="黑体" pitchFamily="2" charset="-122"/>
              <a:ea typeface="黑体" pitchFamily="2" charset="-122"/>
            </a:endParaRPr>
          </a:p>
          <a:p>
            <a:pPr algn="just">
              <a:lnSpc>
                <a:spcPct val="150000"/>
              </a:lnSpc>
            </a:pPr>
            <a:r>
              <a:rPr lang="zh-CN" altLang="en-US" sz="2000" b="1" dirty="0">
                <a:solidFill>
                  <a:schemeClr val="tx1"/>
                </a:solidFill>
                <a:latin typeface="黑体" pitchFamily="2" charset="-122"/>
                <a:ea typeface="黑体" pitchFamily="2" charset="-122"/>
              </a:rPr>
              <a:t>    </a:t>
            </a:r>
            <a:r>
              <a:rPr lang="en-US" altLang="zh-CN" sz="2000" b="1" dirty="0">
                <a:solidFill>
                  <a:schemeClr val="tx1"/>
                </a:solidFill>
                <a:latin typeface="黑体" pitchFamily="2" charset="-122"/>
                <a:ea typeface="黑体" pitchFamily="2" charset="-122"/>
              </a:rPr>
              <a:t>(2) </a:t>
            </a:r>
            <a:r>
              <a:rPr lang="zh-CN" altLang="en-US" sz="2000" b="1" dirty="0">
                <a:solidFill>
                  <a:srgbClr val="FF0000"/>
                </a:solidFill>
                <a:latin typeface="黑体" pitchFamily="2" charset="-122"/>
                <a:ea typeface="黑体" pitchFamily="2" charset="-122"/>
              </a:rPr>
              <a:t>快速的任务分派能力</a:t>
            </a:r>
            <a:r>
              <a:rPr lang="zh-CN" altLang="en-US" sz="2000" b="1" dirty="0">
                <a:solidFill>
                  <a:schemeClr val="tx1"/>
                </a:solidFill>
                <a:latin typeface="黑体" pitchFamily="2" charset="-122"/>
                <a:ea typeface="黑体" pitchFamily="2" charset="-122"/>
              </a:rPr>
              <a:t>。为了提高分派程序进行任务切换时的速度，应使系统中的每个运行功能单位适当的小，以减少任务切换的时间开销</a:t>
            </a:r>
          </a:p>
        </p:txBody>
      </p:sp>
      <p:grpSp>
        <p:nvGrpSpPr>
          <p:cNvPr id="18" name="组合 17"/>
          <p:cNvGrpSpPr/>
          <p:nvPr/>
        </p:nvGrpSpPr>
        <p:grpSpPr>
          <a:xfrm>
            <a:off x="-3945" y="2708920"/>
            <a:ext cx="2957512" cy="1897590"/>
            <a:chOff x="4283968" y="2636911"/>
            <a:chExt cx="3240360" cy="1897590"/>
          </a:xfrm>
        </p:grpSpPr>
        <p:sp>
          <p:nvSpPr>
            <p:cNvPr id="19"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283968" y="2636911"/>
              <a:ext cx="3240360" cy="406667"/>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实现实时调度算法的基本条件</a:t>
              </a:r>
            </a:p>
          </p:txBody>
        </p:sp>
        <p:sp>
          <p:nvSpPr>
            <p:cNvPr id="20"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283968" y="3043579"/>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prstClr val="white"/>
                  </a:solidFill>
                  <a:latin typeface="黑体" pitchFamily="2" charset="-122"/>
                  <a:ea typeface="黑体" pitchFamily="2" charset="-122"/>
                </a:rPr>
                <a:t>实时调度算法的分类</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21"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429000"/>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prstClr val="white"/>
                  </a:solidFill>
                  <a:latin typeface="黑体" pitchFamily="2" charset="-122"/>
                  <a:ea typeface="黑体" pitchFamily="2" charset="-122"/>
                </a:rPr>
                <a:t>最早截至时间优先算法</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22"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789040"/>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prstClr val="white"/>
                  </a:solidFill>
                  <a:latin typeface="黑体" pitchFamily="2" charset="-122"/>
                  <a:ea typeface="黑体" pitchFamily="2" charset="-122"/>
                </a:rPr>
                <a:t>最低松弛度优先算法</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23"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4174461"/>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prstClr val="white"/>
                  </a:solidFill>
                  <a:latin typeface="黑体" pitchFamily="2" charset="-122"/>
                  <a:ea typeface="黑体" pitchFamily="2" charset="-122"/>
                </a:rPr>
                <a:t>优先级倒置</a:t>
              </a:r>
            </a:p>
          </p:txBody>
        </p:sp>
      </p:grpSp>
    </p:spTree>
    <p:extLst>
      <p:ext uri="{BB962C8B-B14F-4D97-AF65-F5344CB8AC3E}">
        <p14:creationId xmlns:p14="http://schemas.microsoft.com/office/powerpoint/2010/main" val="76299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grpSp>
        <p:nvGrpSpPr>
          <p:cNvPr id="6" name="组合 5"/>
          <p:cNvGrpSpPr/>
          <p:nvPr/>
        </p:nvGrpSpPr>
        <p:grpSpPr>
          <a:xfrm>
            <a:off x="-3945" y="2708920"/>
            <a:ext cx="2957512" cy="1897590"/>
            <a:chOff x="4283968" y="2636911"/>
            <a:chExt cx="3240360" cy="1897590"/>
          </a:xfrm>
        </p:grpSpPr>
        <p:sp>
          <p:nvSpPr>
            <p:cNvPr id="7"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283968" y="2636911"/>
              <a:ext cx="3240360" cy="406667"/>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实现实时调度算法的基本条件</a:t>
              </a:r>
            </a:p>
          </p:txBody>
        </p:sp>
        <p:sp>
          <p:nvSpPr>
            <p:cNvPr id="8"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283968" y="3043579"/>
              <a:ext cx="3240360" cy="385421"/>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rgbClr val="FF0000"/>
                  </a:solidFill>
                  <a:latin typeface="黑体" pitchFamily="2" charset="-122"/>
                  <a:ea typeface="黑体" pitchFamily="2" charset="-122"/>
                </a:rPr>
                <a:t>实时调度算法的分类</a:t>
              </a:r>
              <a:endParaRPr kumimoji="0" lang="zh-CN" altLang="en-US" sz="16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9"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429000"/>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prstClr val="white"/>
                  </a:solidFill>
                  <a:latin typeface="黑体" pitchFamily="2" charset="-122"/>
                  <a:ea typeface="黑体" pitchFamily="2" charset="-122"/>
                </a:rPr>
                <a:t>最早截至时间优先算法</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10"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789040"/>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prstClr val="white"/>
                  </a:solidFill>
                  <a:latin typeface="黑体" pitchFamily="2" charset="-122"/>
                  <a:ea typeface="黑体" pitchFamily="2" charset="-122"/>
                </a:rPr>
                <a:t>最低松弛度优先算法</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12"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4174461"/>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prstClr val="white"/>
                  </a:solidFill>
                  <a:latin typeface="黑体" pitchFamily="2" charset="-122"/>
                  <a:ea typeface="黑体" pitchFamily="2" charset="-122"/>
                </a:rPr>
                <a:t>优先级倒置</a:t>
              </a:r>
            </a:p>
          </p:txBody>
        </p:sp>
      </p:grpSp>
      <p:grpSp>
        <p:nvGrpSpPr>
          <p:cNvPr id="13" name="Group 5"/>
          <p:cNvGrpSpPr>
            <a:grpSpLocks/>
          </p:cNvGrpSpPr>
          <p:nvPr/>
        </p:nvGrpSpPr>
        <p:grpSpPr bwMode="auto">
          <a:xfrm>
            <a:off x="3635896" y="1535161"/>
            <a:ext cx="4700587" cy="4624388"/>
            <a:chOff x="1215" y="1298"/>
            <a:chExt cx="2961" cy="2913"/>
          </a:xfrm>
        </p:grpSpPr>
        <p:sp>
          <p:nvSpPr>
            <p:cNvPr id="14" name="Text Box 6"/>
            <p:cNvSpPr txBox="1">
              <a:spLocks noChangeArrowheads="1"/>
            </p:cNvSpPr>
            <p:nvPr/>
          </p:nvSpPr>
          <p:spPr bwMode="auto">
            <a:xfrm>
              <a:off x="1215" y="1502"/>
              <a:ext cx="1570" cy="252"/>
            </a:xfrm>
            <a:prstGeom prst="rect">
              <a:avLst/>
            </a:prstGeom>
            <a:noFill/>
            <a:ln w="9525">
              <a:noFill/>
              <a:miter lim="800000"/>
              <a:headEnd/>
              <a:tailEnd/>
            </a:ln>
          </p:spPr>
          <p:txBody>
            <a:bodyPr wrap="none">
              <a:spAutoFit/>
            </a:bodyPr>
            <a:lstStyle/>
            <a:p>
              <a:r>
                <a:rPr kumimoji="1" lang="zh-CN" altLang="en-US" sz="2000" b="1" dirty="0">
                  <a:solidFill>
                    <a:schemeClr val="tx1"/>
                  </a:solidFill>
                  <a:latin typeface="黑体" pitchFamily="2" charset="-122"/>
                  <a:ea typeface="黑体" pitchFamily="2" charset="-122"/>
                </a:rPr>
                <a:t>实时任务性质的不同</a:t>
              </a:r>
            </a:p>
          </p:txBody>
        </p:sp>
        <p:sp>
          <p:nvSpPr>
            <p:cNvPr id="15" name="AutoShape 7"/>
            <p:cNvSpPr>
              <a:spLocks/>
            </p:cNvSpPr>
            <p:nvPr/>
          </p:nvSpPr>
          <p:spPr bwMode="auto">
            <a:xfrm>
              <a:off x="2802" y="1434"/>
              <a:ext cx="45" cy="454"/>
            </a:xfrm>
            <a:prstGeom prst="leftBrace">
              <a:avLst>
                <a:gd name="adj1" fmla="val 84074"/>
                <a:gd name="adj2" fmla="val 50000"/>
              </a:avLst>
            </a:prstGeom>
            <a:noFill/>
            <a:ln w="9525">
              <a:solidFill>
                <a:schemeClr val="tx1"/>
              </a:solidFill>
              <a:round/>
              <a:headEnd/>
              <a:tailEnd/>
            </a:ln>
          </p:spPr>
          <p:txBody>
            <a:bodyPr wrap="none" anchor="ctr"/>
            <a:lstStyle/>
            <a:p>
              <a:endParaRPr lang="zh-CN" altLang="en-US" sz="2000">
                <a:latin typeface="黑体" pitchFamily="2" charset="-122"/>
                <a:ea typeface="黑体" pitchFamily="2" charset="-122"/>
              </a:endParaRPr>
            </a:p>
          </p:txBody>
        </p:sp>
        <p:sp>
          <p:nvSpPr>
            <p:cNvPr id="18" name="Text Box 8"/>
            <p:cNvSpPr txBox="1">
              <a:spLocks noChangeArrowheads="1"/>
            </p:cNvSpPr>
            <p:nvPr/>
          </p:nvSpPr>
          <p:spPr bwMode="auto">
            <a:xfrm>
              <a:off x="2925" y="1298"/>
              <a:ext cx="1247" cy="252"/>
            </a:xfrm>
            <a:prstGeom prst="rect">
              <a:avLst/>
            </a:prstGeom>
            <a:noFill/>
            <a:ln w="9525">
              <a:noFill/>
              <a:miter lim="800000"/>
              <a:headEnd/>
              <a:tailEnd/>
            </a:ln>
          </p:spPr>
          <p:txBody>
            <a:bodyPr wrap="none">
              <a:spAutoFit/>
            </a:bodyPr>
            <a:lstStyle/>
            <a:p>
              <a:r>
                <a:rPr kumimoji="1" lang="zh-CN" altLang="en-US" sz="2000" b="1" dirty="0">
                  <a:solidFill>
                    <a:schemeClr val="tx1"/>
                  </a:solidFill>
                  <a:latin typeface="黑体" pitchFamily="2" charset="-122"/>
                  <a:ea typeface="黑体" pitchFamily="2" charset="-122"/>
                </a:rPr>
                <a:t>硬实时调度算法</a:t>
              </a:r>
            </a:p>
          </p:txBody>
        </p:sp>
        <p:sp>
          <p:nvSpPr>
            <p:cNvPr id="19" name="Text Box 9"/>
            <p:cNvSpPr txBox="1">
              <a:spLocks noChangeArrowheads="1"/>
            </p:cNvSpPr>
            <p:nvPr/>
          </p:nvSpPr>
          <p:spPr bwMode="auto">
            <a:xfrm>
              <a:off x="2929" y="1645"/>
              <a:ext cx="1247" cy="252"/>
            </a:xfrm>
            <a:prstGeom prst="rect">
              <a:avLst/>
            </a:prstGeom>
            <a:noFill/>
            <a:ln w="9525">
              <a:noFill/>
              <a:miter lim="800000"/>
              <a:headEnd/>
              <a:tailEnd/>
            </a:ln>
          </p:spPr>
          <p:txBody>
            <a:bodyPr wrap="none">
              <a:spAutoFit/>
            </a:bodyPr>
            <a:lstStyle/>
            <a:p>
              <a:r>
                <a:rPr kumimoji="1" lang="zh-CN" altLang="en-US" sz="2000" b="1" dirty="0">
                  <a:solidFill>
                    <a:schemeClr val="tx1"/>
                  </a:solidFill>
                  <a:latin typeface="黑体" pitchFamily="2" charset="-122"/>
                  <a:ea typeface="黑体" pitchFamily="2" charset="-122"/>
                </a:rPr>
                <a:t>软实时调度算法</a:t>
              </a:r>
            </a:p>
          </p:txBody>
        </p:sp>
        <p:sp>
          <p:nvSpPr>
            <p:cNvPr id="20" name="Text Box 10"/>
            <p:cNvSpPr txBox="1">
              <a:spLocks noChangeArrowheads="1"/>
            </p:cNvSpPr>
            <p:nvPr/>
          </p:nvSpPr>
          <p:spPr bwMode="auto">
            <a:xfrm>
              <a:off x="1395" y="2222"/>
              <a:ext cx="1247" cy="252"/>
            </a:xfrm>
            <a:prstGeom prst="rect">
              <a:avLst/>
            </a:prstGeom>
            <a:noFill/>
            <a:ln w="9525">
              <a:noFill/>
              <a:miter lim="800000"/>
              <a:headEnd/>
              <a:tailEnd/>
            </a:ln>
          </p:spPr>
          <p:txBody>
            <a:bodyPr wrap="none">
              <a:spAutoFit/>
            </a:bodyPr>
            <a:lstStyle/>
            <a:p>
              <a:r>
                <a:rPr kumimoji="1" lang="zh-CN" altLang="en-US" sz="2000" b="1" dirty="0">
                  <a:solidFill>
                    <a:srgbClr val="FF0000"/>
                  </a:solidFill>
                  <a:latin typeface="黑体" pitchFamily="2" charset="-122"/>
                  <a:ea typeface="黑体" pitchFamily="2" charset="-122"/>
                </a:rPr>
                <a:t>调度方式的不同</a:t>
              </a:r>
            </a:p>
          </p:txBody>
        </p:sp>
        <p:sp>
          <p:nvSpPr>
            <p:cNvPr id="21" name="AutoShape 11"/>
            <p:cNvSpPr>
              <a:spLocks/>
            </p:cNvSpPr>
            <p:nvPr/>
          </p:nvSpPr>
          <p:spPr bwMode="auto">
            <a:xfrm>
              <a:off x="2802" y="2160"/>
              <a:ext cx="45" cy="454"/>
            </a:xfrm>
            <a:prstGeom prst="leftBrace">
              <a:avLst>
                <a:gd name="adj1" fmla="val 84074"/>
                <a:gd name="adj2" fmla="val 50000"/>
              </a:avLst>
            </a:prstGeom>
            <a:noFill/>
            <a:ln w="9525">
              <a:solidFill>
                <a:schemeClr val="tx1"/>
              </a:solidFill>
              <a:round/>
              <a:headEnd/>
              <a:tailEnd/>
            </a:ln>
          </p:spPr>
          <p:txBody>
            <a:bodyPr wrap="none" anchor="ctr"/>
            <a:lstStyle/>
            <a:p>
              <a:endParaRPr lang="zh-CN" altLang="en-US" sz="2000">
                <a:latin typeface="黑体" pitchFamily="2" charset="-122"/>
                <a:ea typeface="黑体" pitchFamily="2" charset="-122"/>
              </a:endParaRPr>
            </a:p>
          </p:txBody>
        </p:sp>
        <p:sp>
          <p:nvSpPr>
            <p:cNvPr id="22" name="Text Box 12"/>
            <p:cNvSpPr txBox="1">
              <a:spLocks noChangeArrowheads="1"/>
            </p:cNvSpPr>
            <p:nvPr/>
          </p:nvSpPr>
          <p:spPr bwMode="auto">
            <a:xfrm>
              <a:off x="2925" y="2024"/>
              <a:ext cx="1247" cy="252"/>
            </a:xfrm>
            <a:prstGeom prst="rect">
              <a:avLst/>
            </a:prstGeom>
            <a:noFill/>
            <a:ln w="9525">
              <a:noFill/>
              <a:miter lim="800000"/>
              <a:headEnd/>
              <a:tailEnd/>
            </a:ln>
          </p:spPr>
          <p:txBody>
            <a:bodyPr wrap="none">
              <a:spAutoFit/>
            </a:bodyPr>
            <a:lstStyle/>
            <a:p>
              <a:r>
                <a:rPr kumimoji="1" lang="zh-CN" altLang="en-US" sz="2000" b="1" dirty="0">
                  <a:solidFill>
                    <a:schemeClr val="tx1"/>
                  </a:solidFill>
                  <a:latin typeface="黑体" pitchFamily="2" charset="-122"/>
                  <a:ea typeface="黑体" pitchFamily="2" charset="-122"/>
                </a:rPr>
                <a:t>非抢占调度算法</a:t>
              </a:r>
            </a:p>
          </p:txBody>
        </p:sp>
        <p:sp>
          <p:nvSpPr>
            <p:cNvPr id="23" name="Text Box 13"/>
            <p:cNvSpPr txBox="1">
              <a:spLocks noChangeArrowheads="1"/>
            </p:cNvSpPr>
            <p:nvPr/>
          </p:nvSpPr>
          <p:spPr bwMode="auto">
            <a:xfrm>
              <a:off x="2929" y="2371"/>
              <a:ext cx="1086" cy="252"/>
            </a:xfrm>
            <a:prstGeom prst="rect">
              <a:avLst/>
            </a:prstGeom>
            <a:noFill/>
            <a:ln w="9525">
              <a:noFill/>
              <a:miter lim="800000"/>
              <a:headEnd/>
              <a:tailEnd/>
            </a:ln>
          </p:spPr>
          <p:txBody>
            <a:bodyPr wrap="none">
              <a:spAutoFit/>
            </a:bodyPr>
            <a:lstStyle/>
            <a:p>
              <a:r>
                <a:rPr kumimoji="1" lang="zh-CN" altLang="en-US" sz="2000" b="1" dirty="0">
                  <a:solidFill>
                    <a:schemeClr val="tx1"/>
                  </a:solidFill>
                  <a:latin typeface="黑体" pitchFamily="2" charset="-122"/>
                  <a:ea typeface="黑体" pitchFamily="2" charset="-122"/>
                </a:rPr>
                <a:t>抢占调度算法</a:t>
              </a:r>
            </a:p>
          </p:txBody>
        </p:sp>
        <p:sp>
          <p:nvSpPr>
            <p:cNvPr id="24" name="Text Box 14"/>
            <p:cNvSpPr txBox="1">
              <a:spLocks noChangeArrowheads="1"/>
            </p:cNvSpPr>
            <p:nvPr/>
          </p:nvSpPr>
          <p:spPr bwMode="auto">
            <a:xfrm>
              <a:off x="1440" y="3032"/>
              <a:ext cx="1247" cy="252"/>
            </a:xfrm>
            <a:prstGeom prst="rect">
              <a:avLst/>
            </a:prstGeom>
            <a:noFill/>
            <a:ln w="9525">
              <a:noFill/>
              <a:miter lim="800000"/>
              <a:headEnd/>
              <a:tailEnd/>
            </a:ln>
          </p:spPr>
          <p:txBody>
            <a:bodyPr wrap="none">
              <a:spAutoFit/>
            </a:bodyPr>
            <a:lstStyle/>
            <a:p>
              <a:r>
                <a:rPr kumimoji="1" lang="zh-CN" altLang="en-US" sz="2000" b="1" dirty="0">
                  <a:solidFill>
                    <a:schemeClr val="tx1"/>
                  </a:solidFill>
                  <a:latin typeface="黑体" pitchFamily="2" charset="-122"/>
                  <a:ea typeface="黑体" pitchFamily="2" charset="-122"/>
                </a:rPr>
                <a:t>调度时间的不同</a:t>
              </a:r>
            </a:p>
          </p:txBody>
        </p:sp>
        <p:sp>
          <p:nvSpPr>
            <p:cNvPr id="25" name="AutoShape 15"/>
            <p:cNvSpPr>
              <a:spLocks/>
            </p:cNvSpPr>
            <p:nvPr/>
          </p:nvSpPr>
          <p:spPr bwMode="auto">
            <a:xfrm>
              <a:off x="2802" y="2976"/>
              <a:ext cx="45" cy="454"/>
            </a:xfrm>
            <a:prstGeom prst="leftBrace">
              <a:avLst>
                <a:gd name="adj1" fmla="val 84074"/>
                <a:gd name="adj2" fmla="val 50000"/>
              </a:avLst>
            </a:prstGeom>
            <a:noFill/>
            <a:ln w="9525">
              <a:solidFill>
                <a:schemeClr val="tx1"/>
              </a:solidFill>
              <a:round/>
              <a:headEnd/>
              <a:tailEnd/>
            </a:ln>
          </p:spPr>
          <p:txBody>
            <a:bodyPr wrap="none" anchor="ctr"/>
            <a:lstStyle/>
            <a:p>
              <a:endParaRPr lang="zh-CN" altLang="en-US" sz="2000">
                <a:latin typeface="黑体" pitchFamily="2" charset="-122"/>
                <a:ea typeface="黑体" pitchFamily="2" charset="-122"/>
              </a:endParaRPr>
            </a:p>
          </p:txBody>
        </p:sp>
        <p:sp>
          <p:nvSpPr>
            <p:cNvPr id="26" name="Text Box 16"/>
            <p:cNvSpPr txBox="1">
              <a:spLocks noChangeArrowheads="1"/>
            </p:cNvSpPr>
            <p:nvPr/>
          </p:nvSpPr>
          <p:spPr bwMode="auto">
            <a:xfrm>
              <a:off x="2925" y="2840"/>
              <a:ext cx="1086" cy="252"/>
            </a:xfrm>
            <a:prstGeom prst="rect">
              <a:avLst/>
            </a:prstGeom>
            <a:noFill/>
            <a:ln w="9525">
              <a:noFill/>
              <a:miter lim="800000"/>
              <a:headEnd/>
              <a:tailEnd/>
            </a:ln>
          </p:spPr>
          <p:txBody>
            <a:bodyPr wrap="none">
              <a:spAutoFit/>
            </a:bodyPr>
            <a:lstStyle/>
            <a:p>
              <a:r>
                <a:rPr kumimoji="1" lang="zh-CN" altLang="en-US" sz="2000" b="1" dirty="0">
                  <a:solidFill>
                    <a:schemeClr val="tx1"/>
                  </a:solidFill>
                  <a:latin typeface="黑体" pitchFamily="2" charset="-122"/>
                  <a:ea typeface="黑体" pitchFamily="2" charset="-122"/>
                </a:rPr>
                <a:t>静态调度算法</a:t>
              </a:r>
            </a:p>
          </p:txBody>
        </p:sp>
        <p:sp>
          <p:nvSpPr>
            <p:cNvPr id="27" name="Text Box 17"/>
            <p:cNvSpPr txBox="1">
              <a:spLocks noChangeArrowheads="1"/>
            </p:cNvSpPr>
            <p:nvPr/>
          </p:nvSpPr>
          <p:spPr bwMode="auto">
            <a:xfrm>
              <a:off x="2929" y="3187"/>
              <a:ext cx="1086" cy="252"/>
            </a:xfrm>
            <a:prstGeom prst="rect">
              <a:avLst/>
            </a:prstGeom>
            <a:noFill/>
            <a:ln w="9525">
              <a:noFill/>
              <a:miter lim="800000"/>
              <a:headEnd/>
              <a:tailEnd/>
            </a:ln>
          </p:spPr>
          <p:txBody>
            <a:bodyPr wrap="none">
              <a:spAutoFit/>
            </a:bodyPr>
            <a:lstStyle/>
            <a:p>
              <a:r>
                <a:rPr kumimoji="1" lang="zh-CN" altLang="en-US" sz="2000" b="1" dirty="0">
                  <a:solidFill>
                    <a:schemeClr val="tx1"/>
                  </a:solidFill>
                  <a:latin typeface="黑体" pitchFamily="2" charset="-122"/>
                  <a:ea typeface="黑体" pitchFamily="2" charset="-122"/>
                </a:rPr>
                <a:t>动态调度算法</a:t>
              </a:r>
            </a:p>
          </p:txBody>
        </p:sp>
        <p:sp>
          <p:nvSpPr>
            <p:cNvPr id="28" name="Text Box 18"/>
            <p:cNvSpPr txBox="1">
              <a:spLocks noChangeArrowheads="1"/>
            </p:cNvSpPr>
            <p:nvPr/>
          </p:nvSpPr>
          <p:spPr bwMode="auto">
            <a:xfrm>
              <a:off x="1530" y="3842"/>
              <a:ext cx="1086" cy="252"/>
            </a:xfrm>
            <a:prstGeom prst="rect">
              <a:avLst/>
            </a:prstGeom>
            <a:noFill/>
            <a:ln w="9525">
              <a:noFill/>
              <a:miter lim="800000"/>
              <a:headEnd/>
              <a:tailEnd/>
            </a:ln>
          </p:spPr>
          <p:txBody>
            <a:bodyPr wrap="none">
              <a:spAutoFit/>
            </a:bodyPr>
            <a:lstStyle/>
            <a:p>
              <a:r>
                <a:rPr kumimoji="1" lang="zh-CN" altLang="en-US" sz="2000" b="1" dirty="0">
                  <a:solidFill>
                    <a:schemeClr val="tx1"/>
                  </a:solidFill>
                  <a:latin typeface="黑体" pitchFamily="2" charset="-122"/>
                  <a:ea typeface="黑体" pitchFamily="2" charset="-122"/>
                </a:rPr>
                <a:t>多处理机环境</a:t>
              </a:r>
            </a:p>
          </p:txBody>
        </p:sp>
        <p:sp>
          <p:nvSpPr>
            <p:cNvPr id="29" name="AutoShape 19"/>
            <p:cNvSpPr>
              <a:spLocks/>
            </p:cNvSpPr>
            <p:nvPr/>
          </p:nvSpPr>
          <p:spPr bwMode="auto">
            <a:xfrm>
              <a:off x="2802" y="3748"/>
              <a:ext cx="45" cy="454"/>
            </a:xfrm>
            <a:prstGeom prst="leftBrace">
              <a:avLst>
                <a:gd name="adj1" fmla="val 84074"/>
                <a:gd name="adj2" fmla="val 50000"/>
              </a:avLst>
            </a:prstGeom>
            <a:noFill/>
            <a:ln w="9525">
              <a:solidFill>
                <a:schemeClr val="tx1"/>
              </a:solidFill>
              <a:round/>
              <a:headEnd/>
              <a:tailEnd/>
            </a:ln>
          </p:spPr>
          <p:txBody>
            <a:bodyPr wrap="none" anchor="ctr"/>
            <a:lstStyle/>
            <a:p>
              <a:endParaRPr lang="zh-CN" altLang="en-US" sz="2000">
                <a:latin typeface="黑体" pitchFamily="2" charset="-122"/>
                <a:ea typeface="黑体" pitchFamily="2" charset="-122"/>
              </a:endParaRPr>
            </a:p>
          </p:txBody>
        </p:sp>
        <p:sp>
          <p:nvSpPr>
            <p:cNvPr id="30" name="Text Box 20"/>
            <p:cNvSpPr txBox="1">
              <a:spLocks noChangeArrowheads="1"/>
            </p:cNvSpPr>
            <p:nvPr/>
          </p:nvSpPr>
          <p:spPr bwMode="auto">
            <a:xfrm>
              <a:off x="2925" y="3612"/>
              <a:ext cx="1247" cy="252"/>
            </a:xfrm>
            <a:prstGeom prst="rect">
              <a:avLst/>
            </a:prstGeom>
            <a:noFill/>
            <a:ln w="9525">
              <a:noFill/>
              <a:miter lim="800000"/>
              <a:headEnd/>
              <a:tailEnd/>
            </a:ln>
          </p:spPr>
          <p:txBody>
            <a:bodyPr wrap="none">
              <a:spAutoFit/>
            </a:bodyPr>
            <a:lstStyle/>
            <a:p>
              <a:r>
                <a:rPr kumimoji="1" lang="zh-CN" altLang="en-US" sz="2000" b="1" dirty="0">
                  <a:solidFill>
                    <a:schemeClr val="tx1"/>
                  </a:solidFill>
                  <a:latin typeface="黑体" pitchFamily="2" charset="-122"/>
                  <a:ea typeface="黑体" pitchFamily="2" charset="-122"/>
                </a:rPr>
                <a:t>集中式调度算法</a:t>
              </a:r>
            </a:p>
          </p:txBody>
        </p:sp>
        <p:sp>
          <p:nvSpPr>
            <p:cNvPr id="31" name="Text Box 21"/>
            <p:cNvSpPr txBox="1">
              <a:spLocks noChangeArrowheads="1"/>
            </p:cNvSpPr>
            <p:nvPr/>
          </p:nvSpPr>
          <p:spPr bwMode="auto">
            <a:xfrm>
              <a:off x="2929" y="3959"/>
              <a:ext cx="1247" cy="252"/>
            </a:xfrm>
            <a:prstGeom prst="rect">
              <a:avLst/>
            </a:prstGeom>
            <a:noFill/>
            <a:ln w="9525">
              <a:noFill/>
              <a:miter lim="800000"/>
              <a:headEnd/>
              <a:tailEnd/>
            </a:ln>
          </p:spPr>
          <p:txBody>
            <a:bodyPr wrap="none">
              <a:spAutoFit/>
            </a:bodyPr>
            <a:lstStyle/>
            <a:p>
              <a:r>
                <a:rPr kumimoji="1" lang="zh-CN" altLang="en-US" sz="2000" b="1" dirty="0">
                  <a:solidFill>
                    <a:schemeClr val="tx1"/>
                  </a:solidFill>
                  <a:latin typeface="黑体" pitchFamily="2" charset="-122"/>
                  <a:ea typeface="黑体" pitchFamily="2" charset="-122"/>
                </a:rPr>
                <a:t>分布式调度算法</a:t>
              </a:r>
            </a:p>
          </p:txBody>
        </p:sp>
      </p:grpSp>
    </p:spTree>
    <p:extLst>
      <p:ext uri="{BB962C8B-B14F-4D97-AF65-F5344CB8AC3E}">
        <p14:creationId xmlns:p14="http://schemas.microsoft.com/office/powerpoint/2010/main" val="390491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grpSp>
        <p:nvGrpSpPr>
          <p:cNvPr id="6" name="组合 5"/>
          <p:cNvGrpSpPr/>
          <p:nvPr/>
        </p:nvGrpSpPr>
        <p:grpSpPr>
          <a:xfrm>
            <a:off x="-3945" y="2708920"/>
            <a:ext cx="2957512" cy="1897590"/>
            <a:chOff x="4283968" y="2636911"/>
            <a:chExt cx="3240360" cy="1897590"/>
          </a:xfrm>
        </p:grpSpPr>
        <p:sp>
          <p:nvSpPr>
            <p:cNvPr id="7"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283968" y="2636911"/>
              <a:ext cx="3240360" cy="406667"/>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实现实时调度算法的基本条件</a:t>
              </a:r>
            </a:p>
          </p:txBody>
        </p:sp>
        <p:sp>
          <p:nvSpPr>
            <p:cNvPr id="8"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283968" y="3043579"/>
              <a:ext cx="3240360" cy="385421"/>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rgbClr val="FF0000"/>
                  </a:solidFill>
                  <a:latin typeface="黑体" pitchFamily="2" charset="-122"/>
                  <a:ea typeface="黑体" pitchFamily="2" charset="-122"/>
                </a:rPr>
                <a:t>实时调度算法的分类</a:t>
              </a:r>
              <a:endParaRPr kumimoji="0" lang="zh-CN" altLang="en-US" sz="16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9"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429000"/>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prstClr val="white"/>
                  </a:solidFill>
                  <a:latin typeface="黑体" pitchFamily="2" charset="-122"/>
                  <a:ea typeface="黑体" pitchFamily="2" charset="-122"/>
                </a:rPr>
                <a:t>最早截至时间优先算法</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10"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789040"/>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prstClr val="white"/>
                  </a:solidFill>
                  <a:latin typeface="黑体" pitchFamily="2" charset="-122"/>
                  <a:ea typeface="黑体" pitchFamily="2" charset="-122"/>
                </a:rPr>
                <a:t>最低松弛度优先算法</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12"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4174461"/>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prstClr val="white"/>
                  </a:solidFill>
                  <a:latin typeface="黑体" pitchFamily="2" charset="-122"/>
                  <a:ea typeface="黑体" pitchFamily="2" charset="-122"/>
                </a:rPr>
                <a:t>优先级倒置</a:t>
              </a:r>
            </a:p>
          </p:txBody>
        </p:sp>
      </p:grpSp>
      <p:grpSp>
        <p:nvGrpSpPr>
          <p:cNvPr id="2" name="组合 1"/>
          <p:cNvGrpSpPr/>
          <p:nvPr/>
        </p:nvGrpSpPr>
        <p:grpSpPr>
          <a:xfrm>
            <a:off x="2987824" y="836712"/>
            <a:ext cx="6156174" cy="504056"/>
            <a:chOff x="2987824" y="836712"/>
            <a:chExt cx="6156174" cy="504056"/>
          </a:xfrm>
        </p:grpSpPr>
        <p:sp>
          <p:nvSpPr>
            <p:cNvPr id="32" name="剪去单角的矩形 3">
              <a:extLst>
                <a:ext uri="{FF2B5EF4-FFF2-40B4-BE49-F238E27FC236}">
                  <a16:creationId xmlns="" xmlns:a16="http://schemas.microsoft.com/office/drawing/2014/main" id="{2E8CCCC2-BF83-4A9C-98B7-DE7018B02F1C}"/>
                </a:ext>
              </a:extLst>
            </p:cNvPr>
            <p:cNvSpPr/>
            <p:nvPr/>
          </p:nvSpPr>
          <p:spPr>
            <a:xfrm>
              <a:off x="2987824" y="836712"/>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非抢占方式</a:t>
              </a:r>
            </a:p>
          </p:txBody>
        </p:sp>
        <p:sp>
          <p:nvSpPr>
            <p:cNvPr id="33" name="剪去单角的矩形 4">
              <a:extLst>
                <a:ext uri="{FF2B5EF4-FFF2-40B4-BE49-F238E27FC236}">
                  <a16:creationId xmlns="" xmlns:a16="http://schemas.microsoft.com/office/drawing/2014/main" id="{C7538620-D075-411A-B662-8237EB58736C}"/>
                </a:ext>
              </a:extLst>
            </p:cNvPr>
            <p:cNvSpPr/>
            <p:nvPr/>
          </p:nvSpPr>
          <p:spPr>
            <a:xfrm>
              <a:off x="5975645" y="836712"/>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抢占方式</a:t>
              </a:r>
            </a:p>
          </p:txBody>
        </p:sp>
      </p:grpSp>
      <p:sp>
        <p:nvSpPr>
          <p:cNvPr id="34" name="Text Box 5"/>
          <p:cNvSpPr txBox="1">
            <a:spLocks noChangeArrowheads="1"/>
          </p:cNvSpPr>
          <p:nvPr/>
        </p:nvSpPr>
        <p:spPr bwMode="auto">
          <a:xfrm>
            <a:off x="2988269" y="1301683"/>
            <a:ext cx="2749471" cy="707886"/>
          </a:xfrm>
          <a:prstGeom prst="rect">
            <a:avLst/>
          </a:prstGeom>
          <a:noFill/>
          <a:ln w="9525">
            <a:noFill/>
            <a:miter lim="800000"/>
            <a:headEnd/>
            <a:tailEnd/>
          </a:ln>
        </p:spPr>
        <p:txBody>
          <a:bodyPr wrap="none">
            <a:spAutoFit/>
          </a:bodyPr>
          <a:lstStyle/>
          <a:p>
            <a:pPr algn="l">
              <a:lnSpc>
                <a:spcPct val="200000"/>
              </a:lnSpc>
            </a:pPr>
            <a:r>
              <a:rPr lang="zh-CN" altLang="en-US" sz="2000" b="1" dirty="0">
                <a:solidFill>
                  <a:schemeClr val="tx1"/>
                </a:solidFill>
                <a:latin typeface="华文楷体" panose="02010600040101010101" pitchFamily="2" charset="-122"/>
                <a:ea typeface="华文楷体" panose="02010600040101010101" pitchFamily="2" charset="-122"/>
              </a:rPr>
              <a:t>非抢占式</a:t>
            </a:r>
            <a:r>
              <a:rPr lang="zh-CN" altLang="en-US" sz="2000" b="1" dirty="0">
                <a:solidFill>
                  <a:srgbClr val="FFC000"/>
                </a:solidFill>
                <a:latin typeface="华文楷体" panose="02010600040101010101" pitchFamily="2" charset="-122"/>
                <a:ea typeface="华文楷体" panose="02010600040101010101" pitchFamily="2" charset="-122"/>
              </a:rPr>
              <a:t>轮转</a:t>
            </a:r>
            <a:r>
              <a:rPr lang="zh-CN" altLang="en-US" sz="2000" b="1" dirty="0">
                <a:solidFill>
                  <a:schemeClr val="tx1"/>
                </a:solidFill>
                <a:latin typeface="华文楷体" panose="02010600040101010101" pitchFamily="2" charset="-122"/>
                <a:ea typeface="华文楷体" panose="02010600040101010101" pitchFamily="2" charset="-122"/>
              </a:rPr>
              <a:t>调度算法</a:t>
            </a:r>
          </a:p>
        </p:txBody>
      </p:sp>
      <p:pic>
        <p:nvPicPr>
          <p:cNvPr id="35" name="Picture 6"/>
          <p:cNvPicPr>
            <a:picLocks noChangeAspect="1" noChangeArrowheads="1"/>
          </p:cNvPicPr>
          <p:nvPr/>
        </p:nvPicPr>
        <p:blipFill>
          <a:blip r:embed="rId2" cstate="print"/>
          <a:srcRect/>
          <a:stretch>
            <a:fillRect/>
          </a:stretch>
        </p:blipFill>
        <p:spPr bwMode="auto">
          <a:xfrm>
            <a:off x="3157755" y="2320214"/>
            <a:ext cx="5816312" cy="2797357"/>
          </a:xfrm>
          <a:prstGeom prst="rect">
            <a:avLst/>
          </a:prstGeom>
          <a:noFill/>
          <a:ln w="9525">
            <a:noFill/>
            <a:miter lim="800000"/>
            <a:headEnd/>
            <a:tailEnd/>
          </a:ln>
        </p:spPr>
      </p:pic>
      <p:sp>
        <p:nvSpPr>
          <p:cNvPr id="36" name="Text Box 5"/>
          <p:cNvSpPr txBox="1">
            <a:spLocks noChangeArrowheads="1"/>
          </p:cNvSpPr>
          <p:nvPr/>
        </p:nvSpPr>
        <p:spPr bwMode="auto">
          <a:xfrm>
            <a:off x="3257599" y="5715464"/>
            <a:ext cx="5616624" cy="584775"/>
          </a:xfrm>
          <a:prstGeom prst="rect">
            <a:avLst/>
          </a:prstGeom>
          <a:solidFill>
            <a:sysClr val="window" lastClr="FFFFFF"/>
          </a:solidFill>
          <a:ln w="9525">
            <a:noFill/>
            <a:miter lim="800000"/>
            <a:headEnd/>
            <a:tailEnd/>
          </a:ln>
        </p:spPr>
        <p:txBody>
          <a:bodyPr wrap="square">
            <a:spAutoFit/>
          </a:bodyPr>
          <a:lstStyle/>
          <a:p>
            <a:pPr marL="457200" marR="0" lvl="0" indent="-457200" algn="l" defTabSz="914400" eaLnBrk="1" fontAlgn="auto" latinLnBrk="0" hangingPunct="1">
              <a:lnSpc>
                <a:spcPct val="2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C00000"/>
                </a:solidFill>
                <a:effectLst/>
                <a:uLnTx/>
                <a:uFillTx/>
                <a:latin typeface="黑体" pitchFamily="2" charset="-122"/>
                <a:ea typeface="黑体" pitchFamily="2" charset="-122"/>
              </a:rPr>
              <a:t>常用于工业生产群控系统，可获得数秒至数十秒的响应时间</a:t>
            </a:r>
          </a:p>
        </p:txBody>
      </p:sp>
    </p:spTree>
    <p:extLst>
      <p:ext uri="{BB962C8B-B14F-4D97-AF65-F5344CB8AC3E}">
        <p14:creationId xmlns:p14="http://schemas.microsoft.com/office/powerpoint/2010/main" val="263719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ppt_x"/>
                                          </p:val>
                                        </p:tav>
                                        <p:tav tm="100000">
                                          <p:val>
                                            <p:strVal val="#ppt_x"/>
                                          </p:val>
                                        </p:tav>
                                      </p:tavLst>
                                    </p:anim>
                                    <p:anim calcmode="lin" valueType="num">
                                      <p:cBhvr additive="base">
                                        <p:cTn id="2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grpSp>
        <p:nvGrpSpPr>
          <p:cNvPr id="6" name="组合 5"/>
          <p:cNvGrpSpPr/>
          <p:nvPr/>
        </p:nvGrpSpPr>
        <p:grpSpPr>
          <a:xfrm>
            <a:off x="-3945" y="2708920"/>
            <a:ext cx="2957512" cy="1897590"/>
            <a:chOff x="4283968" y="2636911"/>
            <a:chExt cx="3240360" cy="1897590"/>
          </a:xfrm>
        </p:grpSpPr>
        <p:sp>
          <p:nvSpPr>
            <p:cNvPr id="7"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283968" y="2636911"/>
              <a:ext cx="3240360" cy="406667"/>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实现实时调度算法的基本条件</a:t>
              </a:r>
            </a:p>
          </p:txBody>
        </p:sp>
        <p:sp>
          <p:nvSpPr>
            <p:cNvPr id="8"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283968" y="3043579"/>
              <a:ext cx="3240360" cy="385421"/>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rgbClr val="FF0000"/>
                  </a:solidFill>
                  <a:latin typeface="黑体" pitchFamily="2" charset="-122"/>
                  <a:ea typeface="黑体" pitchFamily="2" charset="-122"/>
                </a:rPr>
                <a:t>实时调度算法的分类</a:t>
              </a:r>
              <a:endParaRPr kumimoji="0" lang="zh-CN" altLang="en-US" sz="16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9"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429000"/>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prstClr val="white"/>
                  </a:solidFill>
                  <a:latin typeface="黑体" pitchFamily="2" charset="-122"/>
                  <a:ea typeface="黑体" pitchFamily="2" charset="-122"/>
                </a:rPr>
                <a:t>最早截至时间优先算法</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10"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789040"/>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prstClr val="white"/>
                  </a:solidFill>
                  <a:latin typeface="黑体" pitchFamily="2" charset="-122"/>
                  <a:ea typeface="黑体" pitchFamily="2" charset="-122"/>
                </a:rPr>
                <a:t>最低松弛度优先算法</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12"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4174461"/>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prstClr val="white"/>
                  </a:solidFill>
                  <a:latin typeface="黑体" pitchFamily="2" charset="-122"/>
                  <a:ea typeface="黑体" pitchFamily="2" charset="-122"/>
                </a:rPr>
                <a:t>优先级倒置</a:t>
              </a:r>
            </a:p>
          </p:txBody>
        </p:sp>
      </p:grpSp>
      <p:grpSp>
        <p:nvGrpSpPr>
          <p:cNvPr id="2" name="组合 1"/>
          <p:cNvGrpSpPr/>
          <p:nvPr/>
        </p:nvGrpSpPr>
        <p:grpSpPr>
          <a:xfrm>
            <a:off x="2987824" y="836712"/>
            <a:ext cx="6156174" cy="504056"/>
            <a:chOff x="2987824" y="836712"/>
            <a:chExt cx="6156174" cy="504056"/>
          </a:xfrm>
        </p:grpSpPr>
        <p:sp>
          <p:nvSpPr>
            <p:cNvPr id="32" name="剪去单角的矩形 3">
              <a:extLst>
                <a:ext uri="{FF2B5EF4-FFF2-40B4-BE49-F238E27FC236}">
                  <a16:creationId xmlns="" xmlns:a16="http://schemas.microsoft.com/office/drawing/2014/main" id="{2E8CCCC2-BF83-4A9C-98B7-DE7018B02F1C}"/>
                </a:ext>
              </a:extLst>
            </p:cNvPr>
            <p:cNvSpPr/>
            <p:nvPr/>
          </p:nvSpPr>
          <p:spPr>
            <a:xfrm>
              <a:off x="2987824" y="836712"/>
              <a:ext cx="2987824"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非抢占方式</a:t>
              </a:r>
            </a:p>
          </p:txBody>
        </p:sp>
        <p:sp>
          <p:nvSpPr>
            <p:cNvPr id="33" name="剪去单角的矩形 4">
              <a:extLst>
                <a:ext uri="{FF2B5EF4-FFF2-40B4-BE49-F238E27FC236}">
                  <a16:creationId xmlns="" xmlns:a16="http://schemas.microsoft.com/office/drawing/2014/main" id="{C7538620-D075-411A-B662-8237EB58736C}"/>
                </a:ext>
              </a:extLst>
            </p:cNvPr>
            <p:cNvSpPr/>
            <p:nvPr/>
          </p:nvSpPr>
          <p:spPr>
            <a:xfrm>
              <a:off x="5975645" y="836712"/>
              <a:ext cx="3168353"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抢占方式</a:t>
              </a:r>
            </a:p>
          </p:txBody>
        </p:sp>
      </p:grpSp>
      <p:sp>
        <p:nvSpPr>
          <p:cNvPr id="34" name="Text Box 5"/>
          <p:cNvSpPr txBox="1">
            <a:spLocks noChangeArrowheads="1"/>
          </p:cNvSpPr>
          <p:nvPr/>
        </p:nvSpPr>
        <p:spPr bwMode="auto">
          <a:xfrm>
            <a:off x="2988269" y="1301683"/>
            <a:ext cx="3227165" cy="597279"/>
          </a:xfrm>
          <a:prstGeom prst="rect">
            <a:avLst/>
          </a:prstGeom>
          <a:noFill/>
          <a:ln w="9525">
            <a:noFill/>
            <a:miter lim="800000"/>
            <a:headEnd/>
            <a:tailEnd/>
          </a:ln>
        </p:spPr>
        <p:txBody>
          <a:bodyPr wrap="none">
            <a:spAutoFit/>
          </a:bodyPr>
          <a:lstStyle/>
          <a:p>
            <a:pPr marL="457200" indent="-457200" algn="l">
              <a:lnSpc>
                <a:spcPct val="200000"/>
              </a:lnSpc>
              <a:buFontTx/>
              <a:buAutoNum type="arabicParenBoth"/>
            </a:pPr>
            <a:r>
              <a:rPr lang="zh-CN" altLang="en-US" sz="2000" b="1" dirty="0">
                <a:solidFill>
                  <a:schemeClr val="tx1"/>
                </a:solidFill>
                <a:latin typeface="黑体" pitchFamily="2" charset="-122"/>
                <a:ea typeface="黑体" pitchFamily="2" charset="-122"/>
              </a:rPr>
              <a:t>非抢占式</a:t>
            </a:r>
            <a:r>
              <a:rPr lang="zh-CN" altLang="en-US" sz="2000" b="1" dirty="0">
                <a:solidFill>
                  <a:srgbClr val="FFC000"/>
                </a:solidFill>
                <a:latin typeface="黑体" pitchFamily="2" charset="-122"/>
                <a:ea typeface="黑体" pitchFamily="2" charset="-122"/>
              </a:rPr>
              <a:t>优先</a:t>
            </a:r>
            <a:r>
              <a:rPr lang="zh-CN" altLang="en-US" sz="2000" b="1" dirty="0">
                <a:solidFill>
                  <a:schemeClr val="tx1"/>
                </a:solidFill>
                <a:latin typeface="黑体" pitchFamily="2" charset="-122"/>
                <a:ea typeface="黑体" pitchFamily="2" charset="-122"/>
              </a:rPr>
              <a:t>调度算法</a:t>
            </a:r>
          </a:p>
        </p:txBody>
      </p:sp>
      <p:pic>
        <p:nvPicPr>
          <p:cNvPr id="18" name="Picture 5"/>
          <p:cNvPicPr>
            <a:picLocks noChangeAspect="1" noChangeArrowheads="1"/>
          </p:cNvPicPr>
          <p:nvPr/>
        </p:nvPicPr>
        <p:blipFill>
          <a:blip r:embed="rId2" cstate="print"/>
          <a:srcRect/>
          <a:stretch>
            <a:fillRect/>
          </a:stretch>
        </p:blipFill>
        <p:spPr bwMode="auto">
          <a:xfrm>
            <a:off x="3152717" y="2327646"/>
            <a:ext cx="5826388" cy="3039418"/>
          </a:xfrm>
          <a:prstGeom prst="rect">
            <a:avLst/>
          </a:prstGeom>
          <a:noFill/>
          <a:ln w="9525">
            <a:noFill/>
            <a:miter lim="800000"/>
            <a:headEnd/>
            <a:tailEnd/>
          </a:ln>
        </p:spPr>
      </p:pic>
      <p:sp>
        <p:nvSpPr>
          <p:cNvPr id="20" name="Text Box 5"/>
          <p:cNvSpPr txBox="1">
            <a:spLocks noChangeArrowheads="1"/>
          </p:cNvSpPr>
          <p:nvPr/>
        </p:nvSpPr>
        <p:spPr bwMode="auto">
          <a:xfrm>
            <a:off x="3936538" y="5758519"/>
            <a:ext cx="4078213" cy="708025"/>
          </a:xfrm>
          <a:prstGeom prst="rect">
            <a:avLst/>
          </a:prstGeom>
          <a:solidFill>
            <a:sysClr val="window" lastClr="FFFFFF"/>
          </a:solidFill>
          <a:ln w="9525">
            <a:noFill/>
            <a:miter lim="800000"/>
            <a:headEnd/>
            <a:tailEnd/>
          </a:ln>
        </p:spPr>
        <p:txBody>
          <a:bodyPr wrap="square">
            <a:spAutoFit/>
          </a:bodyPr>
          <a:lstStyle/>
          <a:p>
            <a:pPr marL="457200" marR="0" lvl="0" indent="-457200" algn="l" defTabSz="914400" eaLnBrk="1" fontAlgn="auto" latinLnBrk="0" hangingPunct="1">
              <a:lnSpc>
                <a:spcPct val="2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C00000"/>
                </a:solidFill>
                <a:effectLst/>
                <a:uLnTx/>
                <a:uFillTx/>
                <a:latin typeface="黑体" pitchFamily="2" charset="-122"/>
                <a:ea typeface="黑体" pitchFamily="2" charset="-122"/>
              </a:rPr>
              <a:t>可获得数秒至数百毫秒的响应时间</a:t>
            </a:r>
          </a:p>
        </p:txBody>
      </p:sp>
    </p:spTree>
    <p:extLst>
      <p:ext uri="{BB962C8B-B14F-4D97-AF65-F5344CB8AC3E}">
        <p14:creationId xmlns:p14="http://schemas.microsoft.com/office/powerpoint/2010/main" val="416604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grpSp>
        <p:nvGrpSpPr>
          <p:cNvPr id="6" name="组合 5"/>
          <p:cNvGrpSpPr/>
          <p:nvPr/>
        </p:nvGrpSpPr>
        <p:grpSpPr>
          <a:xfrm>
            <a:off x="-3945" y="2708920"/>
            <a:ext cx="2957512" cy="1897590"/>
            <a:chOff x="4283968" y="2636911"/>
            <a:chExt cx="3240360" cy="1897590"/>
          </a:xfrm>
        </p:grpSpPr>
        <p:sp>
          <p:nvSpPr>
            <p:cNvPr id="7"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283968" y="2636911"/>
              <a:ext cx="3240360" cy="406667"/>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实现实时调度算法的基本条件</a:t>
              </a:r>
            </a:p>
          </p:txBody>
        </p:sp>
        <p:sp>
          <p:nvSpPr>
            <p:cNvPr id="8"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283968" y="3043579"/>
              <a:ext cx="3240360" cy="385421"/>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rgbClr val="FF0000"/>
                  </a:solidFill>
                  <a:latin typeface="黑体" pitchFamily="2" charset="-122"/>
                  <a:ea typeface="黑体" pitchFamily="2" charset="-122"/>
                </a:rPr>
                <a:t>实时调度算法的分类</a:t>
              </a:r>
              <a:endParaRPr kumimoji="0" lang="zh-CN" altLang="en-US" sz="16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9"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429000"/>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prstClr val="white"/>
                  </a:solidFill>
                  <a:latin typeface="黑体" pitchFamily="2" charset="-122"/>
                  <a:ea typeface="黑体" pitchFamily="2" charset="-122"/>
                </a:rPr>
                <a:t>最早截至时间优先算法</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10"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789040"/>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prstClr val="white"/>
                  </a:solidFill>
                  <a:latin typeface="黑体" pitchFamily="2" charset="-122"/>
                  <a:ea typeface="黑体" pitchFamily="2" charset="-122"/>
                </a:rPr>
                <a:t>最低松弛度优先算法</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12"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4174461"/>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prstClr val="white"/>
                  </a:solidFill>
                  <a:latin typeface="黑体" pitchFamily="2" charset="-122"/>
                  <a:ea typeface="黑体" pitchFamily="2" charset="-122"/>
                </a:rPr>
                <a:t>优先级倒置</a:t>
              </a:r>
            </a:p>
          </p:txBody>
        </p:sp>
      </p:grpSp>
      <p:grpSp>
        <p:nvGrpSpPr>
          <p:cNvPr id="2" name="组合 1"/>
          <p:cNvGrpSpPr/>
          <p:nvPr/>
        </p:nvGrpSpPr>
        <p:grpSpPr>
          <a:xfrm>
            <a:off x="2987824" y="836712"/>
            <a:ext cx="6156174" cy="504056"/>
            <a:chOff x="2987824" y="836712"/>
            <a:chExt cx="6156174" cy="504056"/>
          </a:xfrm>
        </p:grpSpPr>
        <p:sp>
          <p:nvSpPr>
            <p:cNvPr id="32" name="剪去单角的矩形 3">
              <a:extLst>
                <a:ext uri="{FF2B5EF4-FFF2-40B4-BE49-F238E27FC236}">
                  <a16:creationId xmlns="" xmlns:a16="http://schemas.microsoft.com/office/drawing/2014/main" id="{2E8CCCC2-BF83-4A9C-98B7-DE7018B02F1C}"/>
                </a:ext>
              </a:extLst>
            </p:cNvPr>
            <p:cNvSpPr/>
            <p:nvPr/>
          </p:nvSpPr>
          <p:spPr>
            <a:xfrm>
              <a:off x="2987824" y="836712"/>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非抢占方式</a:t>
              </a:r>
            </a:p>
          </p:txBody>
        </p:sp>
        <p:sp>
          <p:nvSpPr>
            <p:cNvPr id="33" name="剪去单角的矩形 4">
              <a:extLst>
                <a:ext uri="{FF2B5EF4-FFF2-40B4-BE49-F238E27FC236}">
                  <a16:creationId xmlns="" xmlns:a16="http://schemas.microsoft.com/office/drawing/2014/main" id="{C7538620-D075-411A-B662-8237EB58736C}"/>
                </a:ext>
              </a:extLst>
            </p:cNvPr>
            <p:cNvSpPr/>
            <p:nvPr/>
          </p:nvSpPr>
          <p:spPr>
            <a:xfrm>
              <a:off x="5975645" y="836712"/>
              <a:ext cx="3168353"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抢占方式</a:t>
              </a:r>
            </a:p>
          </p:txBody>
        </p:sp>
      </p:grpSp>
      <p:sp>
        <p:nvSpPr>
          <p:cNvPr id="34" name="Text Box 5"/>
          <p:cNvSpPr txBox="1">
            <a:spLocks noChangeArrowheads="1"/>
          </p:cNvSpPr>
          <p:nvPr/>
        </p:nvSpPr>
        <p:spPr bwMode="auto">
          <a:xfrm>
            <a:off x="2988269" y="1301683"/>
            <a:ext cx="5033750" cy="597279"/>
          </a:xfrm>
          <a:prstGeom prst="rect">
            <a:avLst/>
          </a:prstGeom>
          <a:noFill/>
          <a:ln w="9525">
            <a:noFill/>
            <a:miter lim="800000"/>
            <a:headEnd/>
            <a:tailEnd/>
          </a:ln>
        </p:spPr>
        <p:txBody>
          <a:bodyPr wrap="none">
            <a:spAutoFit/>
          </a:bodyPr>
          <a:lstStyle/>
          <a:p>
            <a:pPr marL="457200" indent="-457200" algn="l">
              <a:lnSpc>
                <a:spcPct val="200000"/>
              </a:lnSpc>
              <a:buFontTx/>
              <a:buAutoNum type="arabicParenBoth"/>
            </a:pPr>
            <a:r>
              <a:rPr lang="zh-CN" altLang="en-US" sz="2000" b="1" dirty="0">
                <a:solidFill>
                  <a:schemeClr val="tx1"/>
                </a:solidFill>
                <a:latin typeface="黑体" pitchFamily="2" charset="-122"/>
                <a:ea typeface="黑体" pitchFamily="2" charset="-122"/>
              </a:rPr>
              <a:t>基于时钟中断的</a:t>
            </a:r>
            <a:r>
              <a:rPr lang="zh-CN" altLang="en-US" sz="2000" b="1" dirty="0">
                <a:solidFill>
                  <a:srgbClr val="FFC000"/>
                </a:solidFill>
                <a:latin typeface="黑体" pitchFamily="2" charset="-122"/>
                <a:ea typeface="黑体" pitchFamily="2" charset="-122"/>
              </a:rPr>
              <a:t>抢占式优先权</a:t>
            </a:r>
            <a:r>
              <a:rPr lang="zh-CN" altLang="en-US" sz="2000" b="1" dirty="0">
                <a:solidFill>
                  <a:schemeClr val="tx1"/>
                </a:solidFill>
                <a:latin typeface="黑体" pitchFamily="2" charset="-122"/>
                <a:ea typeface="黑体" pitchFamily="2" charset="-122"/>
              </a:rPr>
              <a:t>调度算法</a:t>
            </a:r>
          </a:p>
        </p:txBody>
      </p:sp>
      <p:pic>
        <p:nvPicPr>
          <p:cNvPr id="19" name="Picture 6"/>
          <p:cNvPicPr>
            <a:picLocks noChangeAspect="1" noChangeArrowheads="1"/>
          </p:cNvPicPr>
          <p:nvPr/>
        </p:nvPicPr>
        <p:blipFill>
          <a:blip r:embed="rId2" cstate="print"/>
          <a:srcRect/>
          <a:stretch>
            <a:fillRect/>
          </a:stretch>
        </p:blipFill>
        <p:spPr bwMode="auto">
          <a:xfrm>
            <a:off x="3091258" y="2450816"/>
            <a:ext cx="5949306" cy="2715568"/>
          </a:xfrm>
          <a:prstGeom prst="rect">
            <a:avLst/>
          </a:prstGeom>
          <a:noFill/>
          <a:ln w="9525">
            <a:noFill/>
            <a:miter lim="800000"/>
            <a:headEnd/>
            <a:tailEnd/>
          </a:ln>
        </p:spPr>
      </p:pic>
      <p:sp>
        <p:nvSpPr>
          <p:cNvPr id="21" name="Text Box 5"/>
          <p:cNvSpPr txBox="1">
            <a:spLocks noChangeArrowheads="1"/>
          </p:cNvSpPr>
          <p:nvPr/>
        </p:nvSpPr>
        <p:spPr bwMode="auto">
          <a:xfrm>
            <a:off x="3091258" y="5658179"/>
            <a:ext cx="5877272" cy="708025"/>
          </a:xfrm>
          <a:prstGeom prst="rect">
            <a:avLst/>
          </a:prstGeom>
          <a:solidFill>
            <a:sysClr val="window" lastClr="FFFFFF"/>
          </a:solidFill>
          <a:ln w="9525">
            <a:noFill/>
            <a:miter lim="800000"/>
            <a:headEnd/>
            <a:tailEnd/>
          </a:ln>
        </p:spPr>
        <p:txBody>
          <a:bodyPr wrap="square">
            <a:spAutoFit/>
          </a:bodyPr>
          <a:lstStyle/>
          <a:p>
            <a:pPr marL="457200" marR="0" lvl="0" indent="-457200" algn="l" defTabSz="914400" eaLnBrk="1" fontAlgn="auto" latinLnBrk="0" hangingPunct="1">
              <a:lnSpc>
                <a:spcPct val="2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C00000"/>
                </a:solidFill>
                <a:effectLst/>
                <a:uLnTx/>
                <a:uFillTx/>
                <a:latin typeface="黑体" pitchFamily="2" charset="-122"/>
                <a:ea typeface="黑体" pitchFamily="2" charset="-122"/>
              </a:rPr>
              <a:t>较好的响应效果，调度延迟降为几十毫秒至几毫秒</a:t>
            </a:r>
          </a:p>
        </p:txBody>
      </p:sp>
    </p:spTree>
    <p:extLst>
      <p:ext uri="{BB962C8B-B14F-4D97-AF65-F5344CB8AC3E}">
        <p14:creationId xmlns:p14="http://schemas.microsoft.com/office/powerpoint/2010/main" val="276243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grpSp>
        <p:nvGrpSpPr>
          <p:cNvPr id="6" name="组合 5"/>
          <p:cNvGrpSpPr/>
          <p:nvPr/>
        </p:nvGrpSpPr>
        <p:grpSpPr>
          <a:xfrm>
            <a:off x="-3945" y="2708920"/>
            <a:ext cx="2957512" cy="1897590"/>
            <a:chOff x="4283968" y="2636911"/>
            <a:chExt cx="3240360" cy="1897590"/>
          </a:xfrm>
        </p:grpSpPr>
        <p:sp>
          <p:nvSpPr>
            <p:cNvPr id="7"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283968" y="2636911"/>
              <a:ext cx="3240360" cy="406667"/>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实现实时调度算法的基本条件</a:t>
              </a:r>
            </a:p>
          </p:txBody>
        </p:sp>
        <p:sp>
          <p:nvSpPr>
            <p:cNvPr id="8"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283968" y="3043579"/>
              <a:ext cx="3240360" cy="385421"/>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rgbClr val="FF0000"/>
                  </a:solidFill>
                  <a:latin typeface="黑体" pitchFamily="2" charset="-122"/>
                  <a:ea typeface="黑体" pitchFamily="2" charset="-122"/>
                </a:rPr>
                <a:t>实时调度算法的分类</a:t>
              </a:r>
              <a:endParaRPr kumimoji="0" lang="zh-CN" altLang="en-US" sz="16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9"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429000"/>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prstClr val="white"/>
                  </a:solidFill>
                  <a:latin typeface="黑体" pitchFamily="2" charset="-122"/>
                  <a:ea typeface="黑体" pitchFamily="2" charset="-122"/>
                </a:rPr>
                <a:t>最早截至时间优先算法</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10"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789040"/>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prstClr val="white"/>
                  </a:solidFill>
                  <a:latin typeface="黑体" pitchFamily="2" charset="-122"/>
                  <a:ea typeface="黑体" pitchFamily="2" charset="-122"/>
                </a:rPr>
                <a:t>最低松弛度优先算法</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12"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4174461"/>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prstClr val="white"/>
                  </a:solidFill>
                  <a:latin typeface="黑体" pitchFamily="2" charset="-122"/>
                  <a:ea typeface="黑体" pitchFamily="2" charset="-122"/>
                </a:rPr>
                <a:t>优先级倒置</a:t>
              </a:r>
            </a:p>
          </p:txBody>
        </p:sp>
      </p:grpSp>
      <p:grpSp>
        <p:nvGrpSpPr>
          <p:cNvPr id="2" name="组合 1"/>
          <p:cNvGrpSpPr/>
          <p:nvPr/>
        </p:nvGrpSpPr>
        <p:grpSpPr>
          <a:xfrm>
            <a:off x="2987824" y="836712"/>
            <a:ext cx="6156174" cy="504056"/>
            <a:chOff x="2987824" y="836712"/>
            <a:chExt cx="6156174" cy="504056"/>
          </a:xfrm>
        </p:grpSpPr>
        <p:sp>
          <p:nvSpPr>
            <p:cNvPr id="32" name="剪去单角的矩形 3">
              <a:extLst>
                <a:ext uri="{FF2B5EF4-FFF2-40B4-BE49-F238E27FC236}">
                  <a16:creationId xmlns="" xmlns:a16="http://schemas.microsoft.com/office/drawing/2014/main" id="{2E8CCCC2-BF83-4A9C-98B7-DE7018B02F1C}"/>
                </a:ext>
              </a:extLst>
            </p:cNvPr>
            <p:cNvSpPr/>
            <p:nvPr/>
          </p:nvSpPr>
          <p:spPr>
            <a:xfrm>
              <a:off x="2987824" y="836712"/>
              <a:ext cx="2987824" cy="504056"/>
            </a:xfrm>
            <a:prstGeom prst="snip1Rect">
              <a:avLst/>
            </a:prstGeom>
            <a:solidFill>
              <a:schemeClr val="bg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非抢占方式</a:t>
              </a:r>
            </a:p>
          </p:txBody>
        </p:sp>
        <p:sp>
          <p:nvSpPr>
            <p:cNvPr id="33" name="剪去单角的矩形 4">
              <a:extLst>
                <a:ext uri="{FF2B5EF4-FFF2-40B4-BE49-F238E27FC236}">
                  <a16:creationId xmlns="" xmlns:a16="http://schemas.microsoft.com/office/drawing/2014/main" id="{C7538620-D075-411A-B662-8237EB58736C}"/>
                </a:ext>
              </a:extLst>
            </p:cNvPr>
            <p:cNvSpPr/>
            <p:nvPr/>
          </p:nvSpPr>
          <p:spPr>
            <a:xfrm>
              <a:off x="5975645" y="836712"/>
              <a:ext cx="3168353" cy="504056"/>
            </a:xfrm>
            <a:prstGeom prst="snip1Rec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抢占方式</a:t>
              </a:r>
            </a:p>
          </p:txBody>
        </p:sp>
      </p:grpSp>
      <p:sp>
        <p:nvSpPr>
          <p:cNvPr id="34" name="Text Box 5"/>
          <p:cNvSpPr txBox="1">
            <a:spLocks noChangeArrowheads="1"/>
          </p:cNvSpPr>
          <p:nvPr/>
        </p:nvSpPr>
        <p:spPr bwMode="auto">
          <a:xfrm>
            <a:off x="2988269" y="1301683"/>
            <a:ext cx="6009979" cy="646331"/>
          </a:xfrm>
          <a:prstGeom prst="rect">
            <a:avLst/>
          </a:prstGeom>
          <a:noFill/>
          <a:ln w="9525">
            <a:noFill/>
            <a:miter lim="800000"/>
            <a:headEnd/>
            <a:tailEnd/>
          </a:ln>
        </p:spPr>
        <p:txBody>
          <a:bodyPr wrap="none">
            <a:spAutoFit/>
          </a:bodyPr>
          <a:lstStyle/>
          <a:p>
            <a:pPr marL="457200" indent="-457200" algn="l">
              <a:lnSpc>
                <a:spcPct val="200000"/>
              </a:lnSpc>
              <a:buFontTx/>
              <a:buAutoNum type="arabicParenBoth"/>
            </a:pPr>
            <a:r>
              <a:rPr lang="zh-CN" altLang="en-US" sz="1800" b="1" dirty="0">
                <a:solidFill>
                  <a:srgbClr val="FFC000"/>
                </a:solidFill>
                <a:latin typeface="黑体" pitchFamily="2" charset="-122"/>
                <a:ea typeface="黑体" pitchFamily="2" charset="-122"/>
              </a:rPr>
              <a:t>立即抢占</a:t>
            </a:r>
            <a:r>
              <a:rPr lang="en-US" altLang="zh-CN" sz="1800" b="1" dirty="0">
                <a:solidFill>
                  <a:schemeClr val="tx1"/>
                </a:solidFill>
                <a:latin typeface="黑体" pitchFamily="2" charset="-122"/>
                <a:ea typeface="黑体" pitchFamily="2" charset="-122"/>
              </a:rPr>
              <a:t>(Immediate Preemption)</a:t>
            </a:r>
            <a:r>
              <a:rPr lang="zh-CN" altLang="en-US" sz="1800" b="1" dirty="0">
                <a:solidFill>
                  <a:schemeClr val="tx1"/>
                </a:solidFill>
                <a:latin typeface="黑体" pitchFamily="2" charset="-122"/>
                <a:ea typeface="黑体" pitchFamily="2" charset="-122"/>
              </a:rPr>
              <a:t>的优先权调度算法</a:t>
            </a:r>
          </a:p>
        </p:txBody>
      </p:sp>
      <p:pic>
        <p:nvPicPr>
          <p:cNvPr id="18" name="Picture 5"/>
          <p:cNvPicPr>
            <a:picLocks noChangeAspect="1" noChangeArrowheads="1"/>
          </p:cNvPicPr>
          <p:nvPr/>
        </p:nvPicPr>
        <p:blipFill>
          <a:blip r:embed="rId2" cstate="print"/>
          <a:srcRect/>
          <a:stretch>
            <a:fillRect/>
          </a:stretch>
        </p:blipFill>
        <p:spPr bwMode="auto">
          <a:xfrm>
            <a:off x="3197746" y="2398812"/>
            <a:ext cx="5834410" cy="2859324"/>
          </a:xfrm>
          <a:prstGeom prst="rect">
            <a:avLst/>
          </a:prstGeom>
          <a:noFill/>
          <a:ln w="9525">
            <a:noFill/>
            <a:miter lim="800000"/>
            <a:headEnd/>
            <a:tailEnd/>
          </a:ln>
        </p:spPr>
      </p:pic>
      <p:sp>
        <p:nvSpPr>
          <p:cNvPr id="20" name="Text Box 5"/>
          <p:cNvSpPr txBox="1">
            <a:spLocks noChangeArrowheads="1"/>
          </p:cNvSpPr>
          <p:nvPr/>
        </p:nvSpPr>
        <p:spPr bwMode="auto">
          <a:xfrm>
            <a:off x="3491880" y="5628693"/>
            <a:ext cx="5445224" cy="597279"/>
          </a:xfrm>
          <a:prstGeom prst="rect">
            <a:avLst/>
          </a:prstGeom>
          <a:solidFill>
            <a:sysClr val="window" lastClr="FFFFFF"/>
          </a:solidFill>
          <a:ln w="9525">
            <a:noFill/>
            <a:miter lim="800000"/>
            <a:headEnd/>
            <a:tailEnd/>
          </a:ln>
        </p:spPr>
        <p:txBody>
          <a:bodyPr wrap="square">
            <a:spAutoFit/>
          </a:bodyPr>
          <a:lstStyle/>
          <a:p>
            <a:pPr marL="457200" marR="0" lvl="0" indent="-457200" algn="l" defTabSz="914400" eaLnBrk="1" fontAlgn="auto" latinLnBrk="0" hangingPunct="1">
              <a:lnSpc>
                <a:spcPct val="2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C00000"/>
                </a:solidFill>
                <a:effectLst/>
                <a:uLnTx/>
                <a:uFillTx/>
                <a:latin typeface="黑体" pitchFamily="2" charset="-122"/>
                <a:ea typeface="黑体" pitchFamily="2" charset="-122"/>
              </a:rPr>
              <a:t>非常快的响应，调度延迟降为几毫秒至</a:t>
            </a:r>
            <a:r>
              <a:rPr kumimoji="0" lang="en-US" altLang="zh-CN" sz="2000" b="1" i="0" u="none" strike="noStrike" kern="0" cap="none" spc="0" normalizeH="0" baseline="0" noProof="0" dirty="0">
                <a:ln>
                  <a:noFill/>
                </a:ln>
                <a:solidFill>
                  <a:srgbClr val="C00000"/>
                </a:solidFill>
                <a:effectLst/>
                <a:uLnTx/>
                <a:uFillTx/>
                <a:latin typeface="黑体" pitchFamily="2" charset="-122"/>
                <a:ea typeface="黑体" pitchFamily="2" charset="-122"/>
              </a:rPr>
              <a:t>100</a:t>
            </a:r>
            <a:r>
              <a:rPr kumimoji="0" lang="zh-CN" altLang="en-US" sz="2000" b="1" i="0" u="none" strike="noStrike" kern="0" cap="none" spc="0" normalizeH="0" baseline="0" noProof="0" dirty="0">
                <a:ln>
                  <a:noFill/>
                </a:ln>
                <a:solidFill>
                  <a:srgbClr val="C00000"/>
                </a:solidFill>
                <a:effectLst/>
                <a:uLnTx/>
                <a:uFillTx/>
                <a:latin typeface="黑体" pitchFamily="2" charset="-122"/>
                <a:ea typeface="黑体" pitchFamily="2" charset="-122"/>
              </a:rPr>
              <a:t>微秒</a:t>
            </a:r>
          </a:p>
        </p:txBody>
      </p:sp>
    </p:spTree>
    <p:extLst>
      <p:ext uri="{BB962C8B-B14F-4D97-AF65-F5344CB8AC3E}">
        <p14:creationId xmlns:p14="http://schemas.microsoft.com/office/powerpoint/2010/main" val="257399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pic>
        <p:nvPicPr>
          <p:cNvPr id="7" name="Picture 4"/>
          <p:cNvPicPr>
            <a:picLocks noChangeAspect="1" noChangeArrowheads="1"/>
          </p:cNvPicPr>
          <p:nvPr/>
        </p:nvPicPr>
        <p:blipFill>
          <a:blip r:embed="rId2" cstate="print"/>
          <a:srcRect/>
          <a:stretch>
            <a:fillRect/>
          </a:stretch>
        </p:blipFill>
        <p:spPr bwMode="auto">
          <a:xfrm>
            <a:off x="323528" y="1196752"/>
            <a:ext cx="8532813" cy="5262563"/>
          </a:xfrm>
          <a:prstGeom prst="rect">
            <a:avLst/>
          </a:prstGeom>
          <a:noFill/>
          <a:ln w="9525">
            <a:noFill/>
            <a:miter lim="800000"/>
            <a:headEnd/>
            <a:tailEnd/>
          </a:ln>
        </p:spPr>
      </p:pic>
    </p:spTree>
    <p:extLst>
      <p:ext uri="{BB962C8B-B14F-4D97-AF65-F5344CB8AC3E}">
        <p14:creationId xmlns:p14="http://schemas.microsoft.com/office/powerpoint/2010/main" val="181439577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grpSp>
        <p:nvGrpSpPr>
          <p:cNvPr id="6" name="组合 5"/>
          <p:cNvGrpSpPr/>
          <p:nvPr/>
        </p:nvGrpSpPr>
        <p:grpSpPr>
          <a:xfrm>
            <a:off x="-3945" y="2708920"/>
            <a:ext cx="2957512" cy="1897590"/>
            <a:chOff x="4283968" y="2636911"/>
            <a:chExt cx="3240360" cy="1897590"/>
          </a:xfrm>
        </p:grpSpPr>
        <p:sp>
          <p:nvSpPr>
            <p:cNvPr id="7"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283968" y="2636911"/>
              <a:ext cx="3240360" cy="406667"/>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实现实时调度算法的基本条件</a:t>
              </a:r>
            </a:p>
          </p:txBody>
        </p:sp>
        <p:sp>
          <p:nvSpPr>
            <p:cNvPr id="8"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283968" y="3043579"/>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chemeClr val="tx1"/>
                  </a:solidFill>
                  <a:latin typeface="黑体" pitchFamily="2" charset="-122"/>
                  <a:ea typeface="黑体" pitchFamily="2" charset="-122"/>
                </a:rPr>
                <a:t>实时调度算法的分类</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9"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429000"/>
              <a:ext cx="3240360" cy="36004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rgbClr val="FF0000"/>
                  </a:solidFill>
                  <a:latin typeface="黑体" pitchFamily="2" charset="-122"/>
                  <a:ea typeface="黑体" pitchFamily="2" charset="-122"/>
                </a:rPr>
                <a:t>最早截至时间优先算法</a:t>
              </a:r>
              <a:endParaRPr kumimoji="0" lang="zh-CN" altLang="en-US" sz="16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10"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789040"/>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prstClr val="white"/>
                  </a:solidFill>
                  <a:latin typeface="黑体" pitchFamily="2" charset="-122"/>
                  <a:ea typeface="黑体" pitchFamily="2" charset="-122"/>
                </a:rPr>
                <a:t>最低松弛度优先算法</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12"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4174461"/>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prstClr val="white"/>
                  </a:solidFill>
                  <a:latin typeface="黑体" pitchFamily="2" charset="-122"/>
                  <a:ea typeface="黑体" pitchFamily="2" charset="-122"/>
                </a:rPr>
                <a:t>优先级倒置</a:t>
              </a:r>
            </a:p>
          </p:txBody>
        </p:sp>
      </p:grpSp>
      <p:sp>
        <p:nvSpPr>
          <p:cNvPr id="19" name="Rectangle 2"/>
          <p:cNvSpPr txBox="1">
            <a:spLocks noChangeArrowheads="1"/>
          </p:cNvSpPr>
          <p:nvPr/>
        </p:nvSpPr>
        <p:spPr bwMode="auto">
          <a:xfrm>
            <a:off x="2987824" y="1117903"/>
            <a:ext cx="6356498" cy="12618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pitchFamily="2" charset="-122"/>
              </a:defRPr>
            </a:lvl2pPr>
            <a:lvl3pPr algn="l" rtl="0" eaLnBrk="0" fontAlgn="base" hangingPunct="0">
              <a:spcBef>
                <a:spcPct val="0"/>
              </a:spcBef>
              <a:spcAft>
                <a:spcPct val="0"/>
              </a:spcAft>
              <a:defRPr sz="4400">
                <a:solidFill>
                  <a:schemeClr val="tx1"/>
                </a:solidFill>
                <a:latin typeface="Arial" charset="0"/>
                <a:ea typeface="宋体" pitchFamily="2" charset="-122"/>
              </a:defRPr>
            </a:lvl3pPr>
            <a:lvl4pPr algn="l" rtl="0" eaLnBrk="0" fontAlgn="base" hangingPunct="0">
              <a:spcBef>
                <a:spcPct val="0"/>
              </a:spcBef>
              <a:spcAft>
                <a:spcPct val="0"/>
              </a:spcAft>
              <a:defRPr sz="4400">
                <a:solidFill>
                  <a:schemeClr val="tx1"/>
                </a:solidFill>
                <a:latin typeface="Arial" charset="0"/>
                <a:ea typeface="宋体" pitchFamily="2" charset="-122"/>
              </a:defRPr>
            </a:lvl4pPr>
            <a:lvl5pPr algn="l" rtl="0" eaLnBrk="0" fontAlgn="base" hangingPunct="0">
              <a:spcBef>
                <a:spcPct val="0"/>
              </a:spcBef>
              <a:spcAft>
                <a:spcPct val="0"/>
              </a:spcAft>
              <a:defRPr sz="4400">
                <a:solidFill>
                  <a:schemeClr val="tx1"/>
                </a:solidFill>
                <a:latin typeface="Arial" charset="0"/>
                <a:ea typeface="宋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a:lstStyle>
          <a:p>
            <a:pPr eaLnBrk="1" hangingPunct="1"/>
            <a:r>
              <a:rPr kumimoji="1" lang="zh-CN" altLang="en-US" sz="2400" b="1" kern="0" dirty="0">
                <a:latin typeface="黑体" pitchFamily="2" charset="-122"/>
                <a:ea typeface="黑体" pitchFamily="2" charset="-122"/>
              </a:rPr>
              <a:t>最早截止时间优先</a:t>
            </a:r>
            <a:r>
              <a:rPr kumimoji="1" lang="en-US" altLang="zh-CN" sz="2400" b="1" kern="0" dirty="0">
                <a:latin typeface="黑体" pitchFamily="2" charset="-122"/>
                <a:ea typeface="黑体" pitchFamily="2" charset="-122"/>
              </a:rPr>
              <a:t/>
            </a:r>
            <a:br>
              <a:rPr kumimoji="1" lang="en-US" altLang="zh-CN" sz="2400" b="1" kern="0" dirty="0">
                <a:latin typeface="黑体" pitchFamily="2" charset="-122"/>
                <a:ea typeface="黑体" pitchFamily="2" charset="-122"/>
              </a:rPr>
            </a:br>
            <a:r>
              <a:rPr kumimoji="1" lang="zh-CN" altLang="en-US" sz="2400" b="1" kern="0" dirty="0">
                <a:latin typeface="黑体" pitchFamily="2" charset="-122"/>
                <a:ea typeface="黑体" pitchFamily="2" charset="-122"/>
              </a:rPr>
              <a:t>      </a:t>
            </a:r>
            <a:r>
              <a:rPr kumimoji="1" lang="en-US" altLang="zh-CN" sz="2400" b="1" kern="0" dirty="0">
                <a:latin typeface="黑体" pitchFamily="2" charset="-122"/>
                <a:ea typeface="黑体" pitchFamily="2" charset="-122"/>
              </a:rPr>
              <a:t>EDF(Earliest Deadline First)</a:t>
            </a:r>
            <a:r>
              <a:rPr kumimoji="1" lang="zh-CN" altLang="en-US" sz="2400" b="1" kern="0" dirty="0">
                <a:latin typeface="黑体" pitchFamily="2" charset="-122"/>
                <a:ea typeface="黑体" pitchFamily="2" charset="-122"/>
              </a:rPr>
              <a:t>算法 </a:t>
            </a:r>
            <a:r>
              <a:rPr kumimoji="1" lang="zh-CN" altLang="en-US" sz="2800" b="1" kern="0" dirty="0">
                <a:latin typeface="黑体" pitchFamily="2" charset="-122"/>
                <a:ea typeface="黑体" pitchFamily="2" charset="-122"/>
              </a:rPr>
              <a:t/>
            </a:r>
            <a:br>
              <a:rPr kumimoji="1" lang="zh-CN" altLang="en-US" sz="2800" b="1" kern="0" dirty="0">
                <a:latin typeface="黑体" pitchFamily="2" charset="-122"/>
                <a:ea typeface="黑体" pitchFamily="2" charset="-122"/>
              </a:rPr>
            </a:br>
            <a:endParaRPr kumimoji="1" lang="zh-CN" altLang="en-US" sz="2800" b="1" kern="0" dirty="0">
              <a:latin typeface="黑体" pitchFamily="2" charset="-122"/>
              <a:ea typeface="黑体" pitchFamily="2" charset="-122"/>
            </a:endParaRPr>
          </a:p>
        </p:txBody>
      </p:sp>
      <p:sp>
        <p:nvSpPr>
          <p:cNvPr id="21" name="Text Box 5"/>
          <p:cNvSpPr txBox="1">
            <a:spLocks noChangeArrowheads="1"/>
          </p:cNvSpPr>
          <p:nvPr/>
        </p:nvSpPr>
        <p:spPr bwMode="auto">
          <a:xfrm>
            <a:off x="3707904" y="2660978"/>
            <a:ext cx="4824536" cy="3046988"/>
          </a:xfrm>
          <a:prstGeom prst="rect">
            <a:avLst/>
          </a:prstGeom>
          <a:noFill/>
          <a:ln w="9525">
            <a:noFill/>
            <a:miter lim="800000"/>
            <a:headEnd/>
            <a:tailEnd/>
          </a:ln>
        </p:spPr>
        <p:txBody>
          <a:bodyPr wrap="square">
            <a:spAutoFit/>
          </a:bodyPr>
          <a:lstStyle/>
          <a:p>
            <a:pPr algn="just">
              <a:lnSpc>
                <a:spcPct val="135000"/>
              </a:lnSpc>
              <a:spcBef>
                <a:spcPct val="50000"/>
              </a:spcBef>
              <a:buFont typeface="Wingdings" pitchFamily="2" charset="2"/>
              <a:buChar char="u"/>
            </a:pPr>
            <a:r>
              <a:rPr lang="zh-CN" altLang="en-US" sz="2000" b="1" dirty="0">
                <a:solidFill>
                  <a:schemeClr val="tx1"/>
                </a:solidFill>
                <a:latin typeface="黑体" pitchFamily="2" charset="-122"/>
                <a:ea typeface="黑体" pitchFamily="2" charset="-122"/>
              </a:rPr>
              <a:t> 根据任务的</a:t>
            </a:r>
            <a:r>
              <a:rPr lang="zh-CN" altLang="en-US" sz="2000" b="1" dirty="0">
                <a:solidFill>
                  <a:srgbClr val="FF0000"/>
                </a:solidFill>
                <a:latin typeface="黑体" pitchFamily="2" charset="-122"/>
                <a:ea typeface="黑体" pitchFamily="2" charset="-122"/>
              </a:rPr>
              <a:t>截止时间</a:t>
            </a:r>
            <a:r>
              <a:rPr lang="zh-CN" altLang="en-US" sz="2000" b="1" dirty="0">
                <a:solidFill>
                  <a:schemeClr val="tx1"/>
                </a:solidFill>
                <a:latin typeface="黑体" pitchFamily="2" charset="-122"/>
                <a:ea typeface="黑体" pitchFamily="2" charset="-122"/>
              </a:rPr>
              <a:t>确定任务的优先级</a:t>
            </a:r>
            <a:endParaRPr lang="en-US" altLang="zh-CN" sz="2000" b="1" dirty="0">
              <a:solidFill>
                <a:schemeClr val="tx1"/>
              </a:solidFill>
              <a:latin typeface="黑体" pitchFamily="2" charset="-122"/>
              <a:ea typeface="黑体" pitchFamily="2" charset="-122"/>
            </a:endParaRPr>
          </a:p>
          <a:p>
            <a:pPr algn="just">
              <a:lnSpc>
                <a:spcPct val="135000"/>
              </a:lnSpc>
              <a:spcBef>
                <a:spcPct val="50000"/>
              </a:spcBef>
              <a:buFont typeface="Wingdings" pitchFamily="2" charset="2"/>
              <a:buChar char="u"/>
            </a:pPr>
            <a:r>
              <a:rPr lang="zh-CN" altLang="en-US" sz="2000" b="1" dirty="0">
                <a:solidFill>
                  <a:schemeClr val="tx1"/>
                </a:solidFill>
                <a:latin typeface="黑体" pitchFamily="2" charset="-122"/>
                <a:ea typeface="黑体" pitchFamily="2" charset="-122"/>
              </a:rPr>
              <a:t> 截止时间越早，优先级越高</a:t>
            </a:r>
            <a:endParaRPr lang="en-US" altLang="zh-CN" sz="2000" b="1" dirty="0">
              <a:solidFill>
                <a:schemeClr val="tx1"/>
              </a:solidFill>
              <a:latin typeface="黑体" pitchFamily="2" charset="-122"/>
              <a:ea typeface="黑体" pitchFamily="2" charset="-122"/>
            </a:endParaRPr>
          </a:p>
          <a:p>
            <a:pPr algn="just">
              <a:lnSpc>
                <a:spcPct val="135000"/>
              </a:lnSpc>
              <a:spcBef>
                <a:spcPct val="50000"/>
              </a:spcBef>
              <a:buFont typeface="Wingdings" pitchFamily="2" charset="2"/>
              <a:buChar char="u"/>
            </a:pPr>
            <a:r>
              <a:rPr lang="en-US" altLang="zh-CN" sz="2000" b="1" dirty="0">
                <a:solidFill>
                  <a:schemeClr val="tx1"/>
                </a:solidFill>
                <a:latin typeface="黑体" pitchFamily="2" charset="-122"/>
                <a:ea typeface="黑体" pitchFamily="2" charset="-122"/>
              </a:rPr>
              <a:t> </a:t>
            </a:r>
            <a:r>
              <a:rPr lang="zh-CN" altLang="en-US" sz="2000" b="1" dirty="0">
                <a:solidFill>
                  <a:schemeClr val="tx1"/>
                </a:solidFill>
                <a:latin typeface="黑体" pitchFamily="2" charset="-122"/>
                <a:ea typeface="黑体" pitchFamily="2" charset="-122"/>
              </a:rPr>
              <a:t>实时任务就绪队列按截止时间排序</a:t>
            </a:r>
            <a:endParaRPr lang="en-US" altLang="zh-CN" sz="2000" b="1" dirty="0">
              <a:solidFill>
                <a:schemeClr val="tx1"/>
              </a:solidFill>
              <a:latin typeface="黑体" pitchFamily="2" charset="-122"/>
              <a:ea typeface="黑体" pitchFamily="2" charset="-122"/>
            </a:endParaRPr>
          </a:p>
          <a:p>
            <a:pPr algn="just">
              <a:lnSpc>
                <a:spcPct val="135000"/>
              </a:lnSpc>
              <a:spcBef>
                <a:spcPct val="50000"/>
              </a:spcBef>
              <a:buFont typeface="Wingdings" pitchFamily="2" charset="2"/>
              <a:buChar char="u"/>
            </a:pPr>
            <a:r>
              <a:rPr lang="zh-CN" altLang="en-US" sz="2000" b="1" dirty="0">
                <a:solidFill>
                  <a:schemeClr val="tx1"/>
                </a:solidFill>
                <a:latin typeface="黑体" pitchFamily="2" charset="-122"/>
                <a:ea typeface="黑体" pitchFamily="2" charset="-122"/>
              </a:rPr>
              <a:t> 可用于</a:t>
            </a:r>
            <a:r>
              <a:rPr lang="zh-CN" altLang="en-US" sz="2000" b="1" dirty="0">
                <a:solidFill>
                  <a:srgbClr val="FF0000"/>
                </a:solidFill>
                <a:latin typeface="黑体" pitchFamily="2" charset="-122"/>
                <a:ea typeface="黑体" pitchFamily="2" charset="-122"/>
              </a:rPr>
              <a:t>抢占式</a:t>
            </a:r>
            <a:r>
              <a:rPr lang="zh-CN" altLang="en-US" sz="2000" b="1" dirty="0">
                <a:solidFill>
                  <a:schemeClr val="tx1"/>
                </a:solidFill>
                <a:latin typeface="黑体" pitchFamily="2" charset="-122"/>
                <a:ea typeface="黑体" pitchFamily="2" charset="-122"/>
              </a:rPr>
              <a:t>调度，也可用于</a:t>
            </a:r>
            <a:r>
              <a:rPr lang="zh-CN" altLang="en-US" sz="2000" b="1" dirty="0">
                <a:solidFill>
                  <a:srgbClr val="FF0000"/>
                </a:solidFill>
                <a:latin typeface="黑体" pitchFamily="2" charset="-122"/>
                <a:ea typeface="黑体" pitchFamily="2" charset="-122"/>
              </a:rPr>
              <a:t>非抢占式</a:t>
            </a:r>
            <a:r>
              <a:rPr lang="zh-CN" altLang="en-US" sz="2000" b="1" dirty="0">
                <a:solidFill>
                  <a:schemeClr val="tx1"/>
                </a:solidFill>
                <a:latin typeface="黑体" pitchFamily="2" charset="-122"/>
                <a:ea typeface="黑体" pitchFamily="2" charset="-122"/>
              </a:rPr>
              <a:t>调度</a:t>
            </a:r>
          </a:p>
        </p:txBody>
      </p:sp>
    </p:spTree>
    <p:extLst>
      <p:ext uri="{BB962C8B-B14F-4D97-AF65-F5344CB8AC3E}">
        <p14:creationId xmlns:p14="http://schemas.microsoft.com/office/powerpoint/2010/main" val="7984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65658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graphicFrame>
        <p:nvGraphicFramePr>
          <p:cNvPr id="5" name="Group 2087"/>
          <p:cNvGraphicFramePr>
            <a:graphicFrameLocks noGrp="1"/>
          </p:cNvGraphicFramePr>
          <p:nvPr>
            <p:extLst>
              <p:ext uri="{D42A27DB-BD31-4B8C-83A1-F6EECF244321}">
                <p14:modId xmlns:p14="http://schemas.microsoft.com/office/powerpoint/2010/main" val="2565402711"/>
              </p:ext>
            </p:extLst>
          </p:nvPr>
        </p:nvGraphicFramePr>
        <p:xfrm>
          <a:off x="3203848" y="908720"/>
          <a:ext cx="5772472" cy="2038985"/>
        </p:xfrm>
        <a:graphic>
          <a:graphicData uri="http://schemas.openxmlformats.org/drawingml/2006/table">
            <a:tbl>
              <a:tblPr/>
              <a:tblGrid>
                <a:gridCol w="1443118">
                  <a:extLst>
                    <a:ext uri="{9D8B030D-6E8A-4147-A177-3AD203B41FA5}">
                      <a16:colId xmlns="" xmlns:a16="http://schemas.microsoft.com/office/drawing/2014/main" val="20000"/>
                    </a:ext>
                  </a:extLst>
                </a:gridCol>
                <a:gridCol w="1443118">
                  <a:extLst>
                    <a:ext uri="{9D8B030D-6E8A-4147-A177-3AD203B41FA5}">
                      <a16:colId xmlns="" xmlns:a16="http://schemas.microsoft.com/office/drawing/2014/main" val="20001"/>
                    </a:ext>
                  </a:extLst>
                </a:gridCol>
                <a:gridCol w="1443118">
                  <a:extLst>
                    <a:ext uri="{9D8B030D-6E8A-4147-A177-3AD203B41FA5}">
                      <a16:colId xmlns="" xmlns:a16="http://schemas.microsoft.com/office/drawing/2014/main" val="20002"/>
                    </a:ext>
                  </a:extLst>
                </a:gridCol>
                <a:gridCol w="1443118">
                  <a:extLst>
                    <a:ext uri="{9D8B030D-6E8A-4147-A177-3AD203B41FA5}">
                      <a16:colId xmlns="" xmlns:a16="http://schemas.microsoft.com/office/drawing/2014/main" val="20003"/>
                    </a:ext>
                  </a:extLst>
                </a:gridCol>
              </a:tblGrid>
              <a:tr h="322263">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ts val="0"/>
                        </a:spcBef>
                        <a:spcAft>
                          <a:spcPct val="0"/>
                        </a:spcAft>
                        <a:buClrTx/>
                        <a:buSzTx/>
                        <a:buFontTx/>
                        <a:buNone/>
                        <a:tabLst/>
                      </a:pPr>
                      <a:r>
                        <a:rPr kumimoji="1" lang="zh-CN" altLang="en-US" sz="18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调度类型</a:t>
                      </a:r>
                    </a:p>
                  </a:txBody>
                  <a:tcP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ts val="0"/>
                        </a:spcBef>
                        <a:spcAft>
                          <a:spcPct val="0"/>
                        </a:spcAft>
                        <a:buClrTx/>
                        <a:buSzTx/>
                        <a:buFontTx/>
                        <a:buNone/>
                        <a:tabLst/>
                      </a:pPr>
                      <a:r>
                        <a:rPr kumimoji="1" lang="zh-CN" altLang="en-US" sz="1800" b="1" i="0" u="none" strike="noStrike" cap="none" normalizeH="0" baseline="0">
                          <a:ln>
                            <a:noFill/>
                          </a:ln>
                          <a:solidFill>
                            <a:srgbClr val="FF0000"/>
                          </a:solidFill>
                          <a:effectLst/>
                          <a:latin typeface="华文楷体" panose="02010600040101010101" pitchFamily="2" charset="-122"/>
                          <a:ea typeface="华文楷体" panose="02010600040101010101" pitchFamily="2" charset="-122"/>
                        </a:rPr>
                        <a:t>运行频率</a:t>
                      </a: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ts val="0"/>
                        </a:spcBef>
                        <a:spcAft>
                          <a:spcPct val="0"/>
                        </a:spcAft>
                        <a:buClrTx/>
                        <a:buSzTx/>
                        <a:buFontTx/>
                        <a:buNone/>
                        <a:tabLst/>
                      </a:pPr>
                      <a:r>
                        <a:rPr kumimoji="1" lang="zh-CN" altLang="en-US" sz="1800" b="1" i="0" u="none" strike="noStrike" cap="none" normalizeH="0" baseline="0">
                          <a:ln>
                            <a:noFill/>
                          </a:ln>
                          <a:solidFill>
                            <a:srgbClr val="FF0000"/>
                          </a:solidFill>
                          <a:effectLst/>
                          <a:latin typeface="华文楷体" panose="02010600040101010101" pitchFamily="2" charset="-122"/>
                          <a:ea typeface="华文楷体" panose="02010600040101010101" pitchFamily="2" charset="-122"/>
                        </a:rPr>
                        <a:t>运行时间</a:t>
                      </a: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ts val="0"/>
                        </a:spcBef>
                        <a:spcAft>
                          <a:spcPct val="0"/>
                        </a:spcAft>
                        <a:buClrTx/>
                        <a:buSzTx/>
                        <a:buFontTx/>
                        <a:buNone/>
                        <a:tabLst/>
                      </a:pPr>
                      <a:r>
                        <a:rPr kumimoji="1" lang="zh-CN" altLang="en-US" sz="1800" b="1" i="0" u="none" strike="noStrike" cap="none" normalizeH="0" baseline="0">
                          <a:ln>
                            <a:noFill/>
                          </a:ln>
                          <a:solidFill>
                            <a:srgbClr val="FF0000"/>
                          </a:solidFill>
                          <a:effectLst/>
                          <a:latin typeface="华文楷体" panose="02010600040101010101" pitchFamily="2" charset="-122"/>
                          <a:ea typeface="华文楷体" panose="02010600040101010101" pitchFamily="2" charset="-122"/>
                        </a:rPr>
                        <a:t>算法复杂性</a:t>
                      </a:r>
                    </a:p>
                  </a:txBody>
                  <a:tcP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20675">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ts val="0"/>
                        </a:spcBef>
                        <a:spcAft>
                          <a:spcPct val="0"/>
                        </a:spcAft>
                        <a:buClrTx/>
                        <a:buSzTx/>
                        <a:buFontTx/>
                        <a:buNone/>
                        <a:tabLst/>
                      </a:pPr>
                      <a:r>
                        <a:rPr kumimoji="1" lang="zh-CN" altLang="en-US" sz="1800" b="1" i="0" u="none" strike="noStrike" kern="1200" cap="none" normalizeH="0" baseline="0" dirty="0" smtClean="0">
                          <a:ln>
                            <a:noFill/>
                          </a:ln>
                          <a:solidFill>
                            <a:schemeClr val="tx1"/>
                          </a:solidFill>
                          <a:effectLst/>
                          <a:latin typeface="华文楷体" panose="02010600040101010101" pitchFamily="2" charset="-122"/>
                          <a:ea typeface="华文楷体" panose="02010600040101010101" pitchFamily="2" charset="-122"/>
                          <a:cs typeface="+mn-cs"/>
                        </a:rPr>
                        <a:t>①低级调度</a:t>
                      </a:r>
                      <a:endParaRPr kumimoji="1" lang="zh-CN" altLang="en-US" sz="1800" b="1" i="0" u="none" strike="noStrike" kern="1200" cap="none" normalizeH="0" baseline="0" dirty="0">
                        <a:ln>
                          <a:noFill/>
                        </a:ln>
                        <a:solidFill>
                          <a:schemeClr val="tx1"/>
                        </a:solidFill>
                        <a:effectLst/>
                        <a:latin typeface="华文楷体" panose="02010600040101010101" pitchFamily="2" charset="-122"/>
                        <a:ea typeface="华文楷体" panose="02010600040101010101" pitchFamily="2" charset="-122"/>
                        <a:cs typeface="+mn-cs"/>
                      </a:endParaRPr>
                    </a:p>
                  </a:txBody>
                  <a:tcP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ts val="0"/>
                        </a:spcBef>
                        <a:spcAft>
                          <a:spcPct val="0"/>
                        </a:spcAft>
                        <a:buClrTx/>
                        <a:buSzTx/>
                        <a:buFontTx/>
                        <a:buNone/>
                        <a:tabLst/>
                      </a:pPr>
                      <a:r>
                        <a:rPr kumimoji="1" lang="zh-CN" altLang="en-US" sz="1800" b="1" i="0" u="none" strike="noStrike" cap="none" normalizeH="0" baseline="0">
                          <a:ln>
                            <a:noFill/>
                          </a:ln>
                          <a:solidFill>
                            <a:schemeClr val="tx1"/>
                          </a:solidFill>
                          <a:effectLst/>
                          <a:latin typeface="华文楷体" panose="02010600040101010101" pitchFamily="2" charset="-122"/>
                          <a:ea typeface="华文楷体" panose="02010600040101010101" pitchFamily="2" charset="-122"/>
                        </a:rPr>
                        <a:t>高</a:t>
                      </a: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ts val="0"/>
                        </a:spcBef>
                        <a:spcAft>
                          <a:spcPct val="0"/>
                        </a:spcAft>
                        <a:buClrTx/>
                        <a:buSzTx/>
                        <a:buFontTx/>
                        <a:buNone/>
                        <a:tabLst/>
                      </a:pPr>
                      <a:r>
                        <a:rPr kumimoji="1" lang="zh-CN" altLang="en-US" sz="1800" b="1" i="0" u="none" strike="noStrike" cap="none" normalizeH="0" baseline="0">
                          <a:ln>
                            <a:noFill/>
                          </a:ln>
                          <a:solidFill>
                            <a:schemeClr val="tx1"/>
                          </a:solidFill>
                          <a:effectLst/>
                          <a:latin typeface="华文楷体" panose="02010600040101010101" pitchFamily="2" charset="-122"/>
                          <a:ea typeface="华文楷体" panose="02010600040101010101" pitchFamily="2" charset="-122"/>
                        </a:rPr>
                        <a:t>短</a:t>
                      </a: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ts val="0"/>
                        </a:spcBef>
                        <a:spcAft>
                          <a:spcPct val="0"/>
                        </a:spcAft>
                        <a:buClrTx/>
                        <a:buSzTx/>
                        <a:buFontTx/>
                        <a:buNone/>
                        <a:tabLst/>
                      </a:pPr>
                      <a:r>
                        <a:rPr kumimoji="1" lang="zh-CN" altLang="en-US" sz="1800" b="1" i="0" u="none" strike="noStrike" cap="none" normalizeH="0" baseline="0">
                          <a:ln>
                            <a:noFill/>
                          </a:ln>
                          <a:solidFill>
                            <a:schemeClr val="tx1"/>
                          </a:solidFill>
                          <a:effectLst/>
                          <a:latin typeface="华文楷体" panose="02010600040101010101" pitchFamily="2" charset="-122"/>
                          <a:ea typeface="华文楷体" panose="02010600040101010101" pitchFamily="2" charset="-122"/>
                        </a:rPr>
                        <a:t>低</a:t>
                      </a:r>
                    </a:p>
                  </a:txBody>
                  <a:tcP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27038">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ts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②</a:t>
                      </a:r>
                      <a:r>
                        <a:rPr kumimoji="1" lang="zh-CN" altLang="en-US" sz="1800" b="1"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rPr>
                        <a:t>中级调度</a:t>
                      </a:r>
                      <a:endParaRPr kumimoji="1" lang="zh-CN" altLang="en-US" sz="18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endParaRPr>
                    </a:p>
                  </a:txBody>
                  <a:tcP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ts val="0"/>
                        </a:spcBef>
                        <a:spcAft>
                          <a:spcPct val="0"/>
                        </a:spcAft>
                        <a:buClrTx/>
                        <a:buSzTx/>
                        <a:buFontTx/>
                        <a:buNone/>
                        <a:tabLst/>
                      </a:pPr>
                      <a:r>
                        <a:rPr kumimoji="1" lang="zh-CN" altLang="en-US" sz="1800" b="1" i="0" u="none" strike="noStrike" cap="none" normalizeH="0" baseline="0">
                          <a:ln>
                            <a:noFill/>
                          </a:ln>
                          <a:solidFill>
                            <a:schemeClr val="tx1"/>
                          </a:solidFill>
                          <a:effectLst/>
                          <a:latin typeface="华文楷体" panose="02010600040101010101" pitchFamily="2" charset="-122"/>
                          <a:ea typeface="华文楷体" panose="02010600040101010101" pitchFamily="2" charset="-122"/>
                        </a:rPr>
                        <a:t>中等</a:t>
                      </a: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ts val="0"/>
                        </a:spcBef>
                        <a:spcAft>
                          <a:spcPct val="0"/>
                        </a:spcAft>
                        <a:buClrTx/>
                        <a:buSzTx/>
                        <a:buFontTx/>
                        <a:buNone/>
                        <a:tabLst/>
                      </a:pPr>
                      <a:r>
                        <a:rPr kumimoji="1" lang="zh-CN" altLang="en-US" sz="1800" b="1" i="0" u="none" strike="noStrike" cap="none" normalizeH="0" baseline="0">
                          <a:ln>
                            <a:noFill/>
                          </a:ln>
                          <a:solidFill>
                            <a:schemeClr val="tx1"/>
                          </a:solidFill>
                          <a:effectLst/>
                          <a:latin typeface="华文楷体" panose="02010600040101010101" pitchFamily="2" charset="-122"/>
                          <a:ea typeface="华文楷体" panose="02010600040101010101" pitchFamily="2" charset="-122"/>
                        </a:rPr>
                        <a:t>较短</a:t>
                      </a: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ts val="0"/>
                        </a:spcBef>
                        <a:spcAft>
                          <a:spcPct val="0"/>
                        </a:spcAft>
                        <a:buClrTx/>
                        <a:buSzTx/>
                        <a:buFontTx/>
                        <a:buNone/>
                        <a:tabLst/>
                      </a:pPr>
                      <a:r>
                        <a:rPr kumimoji="1" lang="zh-CN" altLang="en-US" sz="1800" b="1" i="0" u="none" strike="noStrike" cap="none" normalizeH="0" baseline="0">
                          <a:ln>
                            <a:noFill/>
                          </a:ln>
                          <a:solidFill>
                            <a:schemeClr val="tx1"/>
                          </a:solidFill>
                          <a:effectLst/>
                          <a:latin typeface="华文楷体" panose="02010600040101010101" pitchFamily="2" charset="-122"/>
                          <a:ea typeface="华文楷体" panose="02010600040101010101" pitchFamily="2" charset="-122"/>
                        </a:rPr>
                        <a:t>中等</a:t>
                      </a:r>
                    </a:p>
                  </a:txBody>
                  <a:tcP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530225">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ts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③</a:t>
                      </a:r>
                      <a:r>
                        <a:rPr kumimoji="1" lang="zh-CN" altLang="en-US" sz="1800" b="1"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rPr>
                        <a:t>高级调度</a:t>
                      </a:r>
                      <a:endParaRPr kumimoji="1" lang="zh-CN" altLang="en-US" sz="18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endParaRPr>
                    </a:p>
                  </a:txBody>
                  <a:tcP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ts val="0"/>
                        </a:spcBef>
                        <a:spcAft>
                          <a:spcPct val="0"/>
                        </a:spcAft>
                        <a:buClrTx/>
                        <a:buSzTx/>
                        <a:buFontTx/>
                        <a:buNone/>
                        <a:tabLst/>
                      </a:pPr>
                      <a:r>
                        <a:rPr kumimoji="1" lang="zh-CN" altLang="en-US" sz="1800" b="1" i="0" u="none" strike="noStrike" cap="none" normalizeH="0" baseline="0">
                          <a:ln>
                            <a:noFill/>
                          </a:ln>
                          <a:solidFill>
                            <a:schemeClr val="tx1"/>
                          </a:solidFill>
                          <a:effectLst/>
                          <a:latin typeface="华文楷体" panose="02010600040101010101" pitchFamily="2" charset="-122"/>
                          <a:ea typeface="华文楷体" panose="02010600040101010101" pitchFamily="2" charset="-122"/>
                        </a:rPr>
                        <a:t>低</a:t>
                      </a: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ts val="0"/>
                        </a:spcBef>
                        <a:spcAft>
                          <a:spcPct val="0"/>
                        </a:spcAft>
                        <a:buClrTx/>
                        <a:buSzTx/>
                        <a:buFontTx/>
                        <a:buNone/>
                        <a:tabLst/>
                      </a:pPr>
                      <a:r>
                        <a:rPr kumimoji="1" lang="zh-CN" altLang="en-US" sz="1800" b="1" i="0" u="none" strike="noStrike" cap="none" normalizeH="0" baseline="0">
                          <a:ln>
                            <a:noFill/>
                          </a:ln>
                          <a:solidFill>
                            <a:schemeClr val="tx1"/>
                          </a:solidFill>
                          <a:effectLst/>
                          <a:latin typeface="华文楷体" panose="02010600040101010101" pitchFamily="2" charset="-122"/>
                          <a:ea typeface="华文楷体" panose="02010600040101010101" pitchFamily="2" charset="-122"/>
                        </a:rPr>
                        <a:t>长</a:t>
                      </a: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ts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rPr>
                        <a:t>高</a:t>
                      </a:r>
                    </a:p>
                  </a:txBody>
                  <a:tcP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pic>
        <p:nvPicPr>
          <p:cNvPr id="7" name="图片 6"/>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83568" y="4650199"/>
            <a:ext cx="2386236" cy="1579688"/>
          </a:xfrm>
          <a:prstGeom prst="rect">
            <a:avLst/>
          </a:prstGeom>
        </p:spPr>
      </p:pic>
      <p:pic>
        <p:nvPicPr>
          <p:cNvPr id="8" name="图片 7"/>
          <p:cNvPicPr>
            <a:picLocks noChangeAspect="1"/>
          </p:cNvPicPr>
          <p:nvPr/>
        </p:nvPicPr>
        <p:blipFill>
          <a:blip r:embed="rId5">
            <a:extLst>
              <a:ext uri="{BEBA8EAE-BF5A-486C-A8C5-ECC9F3942E4B}">
                <a14:imgProps xmlns:a14="http://schemas.microsoft.com/office/drawing/2010/main">
                  <a14:imgLayer r:embed="rId6">
                    <a14:imgEffect>
                      <a14:backgroundRemoval t="2850" b="97668" l="10000" r="90000"/>
                    </a14:imgEffect>
                  </a14:imgLayer>
                </a14:imgProps>
              </a:ext>
            </a:extLst>
          </a:blip>
          <a:stretch>
            <a:fillRect/>
          </a:stretch>
        </p:blipFill>
        <p:spPr>
          <a:xfrm>
            <a:off x="3305441" y="2996952"/>
            <a:ext cx="2661074" cy="2054349"/>
          </a:xfrm>
          <a:prstGeom prst="rect">
            <a:avLst/>
          </a:prstGeom>
        </p:spPr>
      </p:pic>
      <p:sp>
        <p:nvSpPr>
          <p:cNvPr id="10" name="文本框 9"/>
          <p:cNvSpPr txBox="1"/>
          <p:nvPr/>
        </p:nvSpPr>
        <p:spPr>
          <a:xfrm>
            <a:off x="1457548" y="4238537"/>
            <a:ext cx="800220" cy="461665"/>
          </a:xfrm>
          <a:prstGeom prst="rect">
            <a:avLst/>
          </a:prstGeom>
          <a:noFill/>
        </p:spPr>
        <p:txBody>
          <a:bodyPr wrap="none" rtlCol="0">
            <a:spAutoFit/>
          </a:bodyPr>
          <a:lstStyle/>
          <a:p>
            <a:r>
              <a:rPr lang="zh-CN" altLang="en-US" b="1" dirty="0" smtClean="0">
                <a:solidFill>
                  <a:schemeClr val="tx1"/>
                </a:solidFill>
                <a:latin typeface="华文楷体" panose="02010600040101010101" pitchFamily="2" charset="-122"/>
                <a:ea typeface="华文楷体" panose="02010600040101010101" pitchFamily="2" charset="-122"/>
              </a:rPr>
              <a:t>程序</a:t>
            </a:r>
            <a:endParaRPr lang="zh-CN" altLang="en-US" b="1" dirty="0">
              <a:solidFill>
                <a:schemeClr val="tx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7190220" y="5924502"/>
            <a:ext cx="800220" cy="461665"/>
          </a:xfrm>
          <a:prstGeom prst="rect">
            <a:avLst/>
          </a:prstGeom>
          <a:noFill/>
        </p:spPr>
        <p:txBody>
          <a:bodyPr wrap="none" rtlCol="0">
            <a:spAutoFit/>
          </a:bodyPr>
          <a:lstStyle/>
          <a:p>
            <a:r>
              <a:rPr lang="zh-CN" altLang="en-US" b="1" dirty="0" smtClean="0">
                <a:solidFill>
                  <a:schemeClr val="tx1"/>
                </a:solidFill>
                <a:latin typeface="华文楷体" panose="02010600040101010101" pitchFamily="2" charset="-122"/>
                <a:ea typeface="华文楷体" panose="02010600040101010101" pitchFamily="2" charset="-122"/>
              </a:rPr>
              <a:t>进程</a:t>
            </a:r>
            <a:endParaRPr lang="zh-CN" altLang="en-US" b="1" dirty="0">
              <a:solidFill>
                <a:schemeClr val="tx1"/>
              </a:solidFill>
              <a:latin typeface="华文楷体" panose="02010600040101010101" pitchFamily="2" charset="-122"/>
              <a:ea typeface="华文楷体" panose="02010600040101010101" pitchFamily="2" charset="-122"/>
            </a:endParaRPr>
          </a:p>
        </p:txBody>
      </p:sp>
      <p:pic>
        <p:nvPicPr>
          <p:cNvPr id="13" name="图片 12"/>
          <p:cNvPicPr>
            <a:picLocks noChangeAspect="1"/>
          </p:cNvPicPr>
          <p:nvPr/>
        </p:nvPicPr>
        <p:blipFill>
          <a:blip r:embed="rId7">
            <a:extLst>
              <a:ext uri="{BEBA8EAE-BF5A-486C-A8C5-ECC9F3942E4B}">
                <a14:imgProps xmlns:a14="http://schemas.microsoft.com/office/drawing/2010/main">
                  <a14:imgLayer r:embed="rId8">
                    <a14:imgEffect>
                      <a14:backgroundRemoval t="0" b="90000" l="10000" r="90000">
                        <a14:foregroundMark x1="33556" y1="47879" x2="33556" y2="47879"/>
                        <a14:foregroundMark x1="27556" y1="40000" x2="38444" y2="51212"/>
                        <a14:foregroundMark x1="36889" y1="40909" x2="44222" y2="39091"/>
                        <a14:foregroundMark x1="26000" y1="42121" x2="23556" y2="55152"/>
                        <a14:foregroundMark x1="22000" y1="49697" x2="19556" y2="59091"/>
                        <a14:foregroundMark x1="55111" y1="49091" x2="52000" y2="64848"/>
                        <a14:foregroundMark x1="62667" y1="19091" x2="58222" y2="38485"/>
                      </a14:backgroundRemoval>
                    </a14:imgEffect>
                  </a14:imgLayer>
                </a14:imgProps>
              </a:ext>
            </a:extLst>
          </a:blip>
          <a:stretch>
            <a:fillRect/>
          </a:stretch>
        </p:blipFill>
        <p:spPr>
          <a:xfrm>
            <a:off x="3640746" y="5846030"/>
            <a:ext cx="2286343" cy="1145442"/>
          </a:xfrm>
          <a:prstGeom prst="rect">
            <a:avLst/>
          </a:prstGeom>
        </p:spPr>
      </p:pic>
      <p:pic>
        <p:nvPicPr>
          <p:cNvPr id="15" name="图片 14"/>
          <p:cNvPicPr>
            <a:picLocks noChangeAspect="1"/>
          </p:cNvPicPr>
          <p:nvPr/>
        </p:nvPicPr>
        <p:blipFill>
          <a:blip r:embed="rId9">
            <a:extLst>
              <a:ext uri="{BEBA8EAE-BF5A-486C-A8C5-ECC9F3942E4B}">
                <a14:imgProps xmlns:a14="http://schemas.microsoft.com/office/drawing/2010/main">
                  <a14:imgLayer r:embed="rId10">
                    <a14:imgEffect>
                      <a14:backgroundRemoval t="10000" b="90000" l="0" r="100000"/>
                    </a14:imgEffect>
                  </a14:imgLayer>
                </a14:imgProps>
              </a:ext>
            </a:extLst>
          </a:blip>
          <a:stretch>
            <a:fillRect/>
          </a:stretch>
        </p:blipFill>
        <p:spPr>
          <a:xfrm>
            <a:off x="5786495" y="4898942"/>
            <a:ext cx="2821314" cy="1471990"/>
          </a:xfrm>
          <a:prstGeom prst="rect">
            <a:avLst/>
          </a:prstGeom>
        </p:spPr>
      </p:pic>
      <p:sp>
        <p:nvSpPr>
          <p:cNvPr id="18" name="文本框 17"/>
          <p:cNvSpPr txBox="1"/>
          <p:nvPr/>
        </p:nvSpPr>
        <p:spPr>
          <a:xfrm>
            <a:off x="1457548" y="3212976"/>
            <a:ext cx="800220" cy="461665"/>
          </a:xfrm>
          <a:prstGeom prst="rect">
            <a:avLst/>
          </a:prstGeom>
          <a:noFill/>
        </p:spPr>
        <p:txBody>
          <a:bodyPr wrap="none" rtlCol="0">
            <a:spAutoFit/>
          </a:bodyPr>
          <a:lstStyle/>
          <a:p>
            <a:r>
              <a:rPr lang="zh-CN" altLang="en-US" b="1" dirty="0" smtClean="0">
                <a:solidFill>
                  <a:schemeClr val="tx1"/>
                </a:solidFill>
                <a:latin typeface="华文楷体" panose="02010600040101010101" pitchFamily="2" charset="-122"/>
                <a:ea typeface="华文楷体" panose="02010600040101010101" pitchFamily="2" charset="-122"/>
              </a:rPr>
              <a:t>进程</a:t>
            </a:r>
            <a:endParaRPr lang="zh-CN" altLang="en-US" b="1" dirty="0">
              <a:solidFill>
                <a:schemeClr val="tx1"/>
              </a:solidFill>
              <a:latin typeface="华文楷体" panose="02010600040101010101" pitchFamily="2" charset="-122"/>
              <a:ea typeface="华文楷体" panose="02010600040101010101" pitchFamily="2" charset="-122"/>
            </a:endParaRPr>
          </a:p>
        </p:txBody>
      </p:sp>
      <p:cxnSp>
        <p:nvCxnSpPr>
          <p:cNvPr id="3" name="肘形连接符 2"/>
          <p:cNvCxnSpPr>
            <a:stCxn id="10" idx="3"/>
            <a:endCxn id="15" idx="0"/>
          </p:cNvCxnSpPr>
          <p:nvPr/>
        </p:nvCxnSpPr>
        <p:spPr>
          <a:xfrm>
            <a:off x="2257768" y="4469370"/>
            <a:ext cx="4939384" cy="429572"/>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p:cNvCxnSpPr>
            <a:endCxn id="18" idx="3"/>
          </p:cNvCxnSpPr>
          <p:nvPr/>
        </p:nvCxnSpPr>
        <p:spPr>
          <a:xfrm rot="10800000">
            <a:off x="2257768" y="3443810"/>
            <a:ext cx="5986640" cy="1455133"/>
          </a:xfrm>
          <a:prstGeom prst="bentConnector3">
            <a:avLst>
              <a:gd name="adj1" fmla="val -130"/>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肘形连接符 21"/>
          <p:cNvCxnSpPr/>
          <p:nvPr/>
        </p:nvCxnSpPr>
        <p:spPr>
          <a:xfrm rot="10800000">
            <a:off x="5580112" y="3861048"/>
            <a:ext cx="2304256" cy="1364442"/>
          </a:xfrm>
          <a:prstGeom prst="bentConnector3">
            <a:avLst>
              <a:gd name="adj1" fmla="val 166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2380643" y="3403539"/>
            <a:ext cx="492443" cy="461665"/>
          </a:xfrm>
          <a:prstGeom prst="rect">
            <a:avLst/>
          </a:prstGeom>
          <a:noFill/>
        </p:spPr>
        <p:txBody>
          <a:bodyPr wrap="none" rtlCol="0">
            <a:spAutoFit/>
          </a:bodyPr>
          <a:lstStyle/>
          <a:p>
            <a:r>
              <a:rPr lang="zh-CN" altLang="en-US" b="1" dirty="0" smtClean="0">
                <a:solidFill>
                  <a:schemeClr val="tx1"/>
                </a:solidFill>
                <a:latin typeface="华文楷体" panose="02010600040101010101" pitchFamily="2" charset="-122"/>
                <a:ea typeface="华文楷体" panose="02010600040101010101" pitchFamily="2" charset="-122"/>
              </a:rPr>
              <a:t>②</a:t>
            </a:r>
            <a:endParaRPr lang="zh-CN" altLang="en-US" b="1" dirty="0">
              <a:solidFill>
                <a:schemeClr val="tx1"/>
              </a:solidFill>
              <a:latin typeface="华文楷体" panose="02010600040101010101" pitchFamily="2" charset="-122"/>
              <a:ea typeface="华文楷体" panose="02010600040101010101" pitchFamily="2" charset="-122"/>
            </a:endParaRPr>
          </a:p>
        </p:txBody>
      </p:sp>
      <p:sp>
        <p:nvSpPr>
          <p:cNvPr id="25" name="文本框 24"/>
          <p:cNvSpPr txBox="1"/>
          <p:nvPr/>
        </p:nvSpPr>
        <p:spPr>
          <a:xfrm>
            <a:off x="7432789" y="4866851"/>
            <a:ext cx="492443" cy="461665"/>
          </a:xfrm>
          <a:prstGeom prst="rect">
            <a:avLst/>
          </a:prstGeom>
          <a:noFill/>
        </p:spPr>
        <p:txBody>
          <a:bodyPr wrap="none" rtlCol="0">
            <a:spAutoFit/>
          </a:bodyPr>
          <a:lstStyle/>
          <a:p>
            <a:r>
              <a:rPr lang="zh-CN" altLang="en-US" b="1" dirty="0" smtClean="0">
                <a:solidFill>
                  <a:schemeClr val="tx1"/>
                </a:solidFill>
                <a:latin typeface="华文楷体" panose="02010600040101010101" pitchFamily="2" charset="-122"/>
                <a:ea typeface="华文楷体" panose="02010600040101010101" pitchFamily="2" charset="-122"/>
              </a:rPr>
              <a:t>①</a:t>
            </a:r>
            <a:endParaRPr lang="zh-CN" altLang="en-US" b="1" dirty="0">
              <a:solidFill>
                <a:schemeClr val="tx1"/>
              </a:solidFill>
              <a:latin typeface="华文楷体" panose="02010600040101010101" pitchFamily="2" charset="-122"/>
              <a:ea typeface="华文楷体" panose="02010600040101010101" pitchFamily="2" charset="-122"/>
            </a:endParaRPr>
          </a:p>
        </p:txBody>
      </p:sp>
      <p:sp>
        <p:nvSpPr>
          <p:cNvPr id="26" name="文本框 25"/>
          <p:cNvSpPr txBox="1"/>
          <p:nvPr/>
        </p:nvSpPr>
        <p:spPr>
          <a:xfrm>
            <a:off x="2861230" y="4502302"/>
            <a:ext cx="492443" cy="461665"/>
          </a:xfrm>
          <a:prstGeom prst="rect">
            <a:avLst/>
          </a:prstGeom>
          <a:noFill/>
        </p:spPr>
        <p:txBody>
          <a:bodyPr wrap="none" rtlCol="0">
            <a:spAutoFit/>
          </a:bodyPr>
          <a:lstStyle/>
          <a:p>
            <a:r>
              <a:rPr lang="zh-CN" altLang="en-US" b="1" dirty="0" smtClean="0">
                <a:solidFill>
                  <a:schemeClr val="tx1"/>
                </a:solidFill>
                <a:latin typeface="华文楷体" panose="02010600040101010101" pitchFamily="2" charset="-122"/>
                <a:ea typeface="华文楷体" panose="02010600040101010101" pitchFamily="2" charset="-122"/>
              </a:rPr>
              <a:t>③</a:t>
            </a:r>
            <a:endParaRPr lang="zh-CN" altLang="en-US" b="1" dirty="0">
              <a:solidFill>
                <a:schemeClr val="tx1"/>
              </a:solidFill>
              <a:latin typeface="华文楷体" panose="02010600040101010101" pitchFamily="2" charset="-122"/>
              <a:ea typeface="华文楷体" panose="02010600040101010101" pitchFamily="2" charset="-122"/>
            </a:endParaRPr>
          </a:p>
        </p:txBody>
      </p:sp>
      <p:pic>
        <p:nvPicPr>
          <p:cNvPr id="27" name="图片 26"/>
          <p:cNvPicPr>
            <a:picLocks noChangeAspect="1"/>
          </p:cNvPicPr>
          <p:nvPr/>
        </p:nvPicPr>
        <p:blipFill>
          <a:blip r:embed="rId11">
            <a:extLst>
              <a:ext uri="{BEBA8EAE-BF5A-486C-A8C5-ECC9F3942E4B}">
                <a14:imgProps xmlns:a14="http://schemas.microsoft.com/office/drawing/2010/main">
                  <a14:imgLayer r:embed="rId12">
                    <a14:imgEffect>
                      <a14:backgroundRemoval t="0" b="90000" l="417" r="100000"/>
                    </a14:imgEffect>
                  </a14:imgLayer>
                </a14:imgProps>
              </a:ext>
            </a:extLst>
          </a:blip>
          <a:stretch>
            <a:fillRect/>
          </a:stretch>
        </p:blipFill>
        <p:spPr>
          <a:xfrm>
            <a:off x="4078524" y="4885989"/>
            <a:ext cx="1190872" cy="1190872"/>
          </a:xfrm>
          <a:prstGeom prst="rect">
            <a:avLst/>
          </a:prstGeom>
        </p:spPr>
      </p:pic>
      <p:sp>
        <p:nvSpPr>
          <p:cNvPr id="28" name="文本框 27"/>
          <p:cNvSpPr txBox="1"/>
          <p:nvPr/>
        </p:nvSpPr>
        <p:spPr>
          <a:xfrm>
            <a:off x="3145098" y="5658862"/>
            <a:ext cx="1107996" cy="461665"/>
          </a:xfrm>
          <a:prstGeom prst="rect">
            <a:avLst/>
          </a:prstGeom>
          <a:noFill/>
        </p:spPr>
        <p:txBody>
          <a:bodyPr wrap="none" rtlCol="0">
            <a:spAutoFit/>
          </a:bodyPr>
          <a:lstStyle/>
          <a:p>
            <a:r>
              <a:rPr lang="zh-CN" altLang="en-US" b="1" dirty="0" smtClean="0">
                <a:solidFill>
                  <a:srgbClr val="FF0000"/>
                </a:solidFill>
                <a:latin typeface="华文楷体" panose="02010600040101010101" pitchFamily="2" charset="-122"/>
                <a:ea typeface="华文楷体" panose="02010600040101010101" pitchFamily="2" charset="-122"/>
              </a:rPr>
              <a:t>我想想</a:t>
            </a:r>
            <a:endParaRPr lang="zh-CN" altLang="en-US" b="1" dirty="0">
              <a:solidFill>
                <a:srgbClr val="FF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08716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87260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grpSp>
        <p:nvGrpSpPr>
          <p:cNvPr id="6" name="组合 5"/>
          <p:cNvGrpSpPr/>
          <p:nvPr/>
        </p:nvGrpSpPr>
        <p:grpSpPr>
          <a:xfrm>
            <a:off x="-3945" y="2708920"/>
            <a:ext cx="2957512" cy="1897590"/>
            <a:chOff x="4283968" y="2636911"/>
            <a:chExt cx="3240360" cy="1897590"/>
          </a:xfrm>
        </p:grpSpPr>
        <p:sp>
          <p:nvSpPr>
            <p:cNvPr id="7"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283968" y="2636911"/>
              <a:ext cx="3240360" cy="406667"/>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实现实时调度算法的基本条件</a:t>
              </a:r>
            </a:p>
          </p:txBody>
        </p:sp>
        <p:sp>
          <p:nvSpPr>
            <p:cNvPr id="8"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283968" y="3043579"/>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chemeClr val="tx1"/>
                  </a:solidFill>
                  <a:latin typeface="黑体" pitchFamily="2" charset="-122"/>
                  <a:ea typeface="黑体" pitchFamily="2" charset="-122"/>
                </a:rPr>
                <a:t>实时调度算法的分类</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9"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429000"/>
              <a:ext cx="3240360" cy="36004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rgbClr val="FF0000"/>
                  </a:solidFill>
                  <a:latin typeface="黑体" pitchFamily="2" charset="-122"/>
                  <a:ea typeface="黑体" pitchFamily="2" charset="-122"/>
                </a:rPr>
                <a:t>最早截至时间优先算法</a:t>
              </a:r>
              <a:endParaRPr kumimoji="0" lang="zh-CN" altLang="en-US" sz="16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10"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789040"/>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prstClr val="white"/>
                  </a:solidFill>
                  <a:latin typeface="黑体" pitchFamily="2" charset="-122"/>
                  <a:ea typeface="黑体" pitchFamily="2" charset="-122"/>
                </a:rPr>
                <a:t>最低松弛度优先算法</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12"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4174461"/>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prstClr val="white"/>
                  </a:solidFill>
                  <a:latin typeface="黑体" pitchFamily="2" charset="-122"/>
                  <a:ea typeface="黑体" pitchFamily="2" charset="-122"/>
                </a:rPr>
                <a:t>优先级倒置</a:t>
              </a:r>
            </a:p>
          </p:txBody>
        </p:sp>
      </p:grpSp>
      <p:sp>
        <p:nvSpPr>
          <p:cNvPr id="13" name="Text Box 4"/>
          <p:cNvSpPr txBox="1">
            <a:spLocks noChangeArrowheads="1"/>
          </p:cNvSpPr>
          <p:nvPr/>
        </p:nvSpPr>
        <p:spPr bwMode="auto">
          <a:xfrm>
            <a:off x="3210374" y="1021446"/>
            <a:ext cx="5706422" cy="830997"/>
          </a:xfrm>
          <a:prstGeom prst="rect">
            <a:avLst/>
          </a:prstGeom>
          <a:noFill/>
          <a:ln w="9525">
            <a:noFill/>
            <a:miter lim="800000"/>
            <a:headEnd/>
            <a:tailEnd/>
          </a:ln>
        </p:spPr>
        <p:txBody>
          <a:bodyPr wrap="square">
            <a:spAutoFit/>
          </a:bodyPr>
          <a:lstStyle/>
          <a:p>
            <a:pPr algn="l"/>
            <a:r>
              <a:rPr lang="en-US" altLang="zh-CN" b="1" dirty="0">
                <a:solidFill>
                  <a:srgbClr val="FFC000"/>
                </a:solidFill>
                <a:latin typeface="黑体" pitchFamily="2" charset="-122"/>
                <a:ea typeface="黑体" pitchFamily="2" charset="-122"/>
              </a:rPr>
              <a:t>1</a:t>
            </a:r>
            <a:r>
              <a:rPr lang="zh-CN" altLang="en-US" b="1" dirty="0">
                <a:solidFill>
                  <a:srgbClr val="FFC000"/>
                </a:solidFill>
                <a:latin typeface="黑体" pitchFamily="2" charset="-122"/>
                <a:ea typeface="黑体" pitchFamily="2" charset="-122"/>
              </a:rPr>
              <a:t>）非抢占式调度方式用于非周期实时任务 </a:t>
            </a:r>
          </a:p>
        </p:txBody>
      </p:sp>
      <p:graphicFrame>
        <p:nvGraphicFramePr>
          <p:cNvPr id="14" name="Object 5"/>
          <p:cNvGraphicFramePr>
            <a:graphicFrameLocks noChangeAspect="1"/>
          </p:cNvGraphicFramePr>
          <p:nvPr>
            <p:extLst>
              <p:ext uri="{D42A27DB-BD31-4B8C-83A1-F6EECF244321}">
                <p14:modId xmlns:p14="http://schemas.microsoft.com/office/powerpoint/2010/main" val="2859772559"/>
              </p:ext>
            </p:extLst>
          </p:nvPr>
        </p:nvGraphicFramePr>
        <p:xfrm>
          <a:off x="3090673" y="2868175"/>
          <a:ext cx="5945824" cy="2059424"/>
        </p:xfrm>
        <a:graphic>
          <a:graphicData uri="http://schemas.openxmlformats.org/presentationml/2006/ole">
            <mc:AlternateContent xmlns:mc="http://schemas.openxmlformats.org/markup-compatibility/2006">
              <mc:Choice xmlns:v="urn:schemas-microsoft-com:vml" Requires="v">
                <p:oleObj spid="_x0000_s5176" name="Visio" r:id="rId3" imgW="3575125" imgH="1145145" progId="">
                  <p:embed/>
                </p:oleObj>
              </mc:Choice>
              <mc:Fallback>
                <p:oleObj name="Visio" r:id="rId3" imgW="3575125" imgH="1145145"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0673" y="2868175"/>
                        <a:ext cx="5945824" cy="2059424"/>
                      </a:xfrm>
                      <a:prstGeom prst="rect">
                        <a:avLst/>
                      </a:prstGeom>
                      <a:solidFill>
                        <a:schemeClr val="tx1"/>
                      </a:solidFill>
                      <a:ln>
                        <a:noFill/>
                      </a:ln>
                      <a:effectLst/>
                    </p:spPr>
                  </p:pic>
                </p:oleObj>
              </mc:Fallback>
            </mc:AlternateContent>
          </a:graphicData>
        </a:graphic>
      </p:graphicFrame>
      <p:sp>
        <p:nvSpPr>
          <p:cNvPr id="15" name="Text Box 6"/>
          <p:cNvSpPr txBox="1">
            <a:spLocks noChangeArrowheads="1"/>
          </p:cNvSpPr>
          <p:nvPr/>
        </p:nvSpPr>
        <p:spPr bwMode="auto">
          <a:xfrm>
            <a:off x="4427984" y="5241337"/>
            <a:ext cx="3744416" cy="369332"/>
          </a:xfrm>
          <a:prstGeom prst="rect">
            <a:avLst/>
          </a:prstGeom>
          <a:noFill/>
          <a:ln w="9525">
            <a:noFill/>
            <a:miter lim="800000"/>
            <a:headEnd/>
            <a:tailEnd/>
          </a:ln>
        </p:spPr>
        <p:txBody>
          <a:bodyPr wrap="square">
            <a:spAutoFit/>
          </a:bodyPr>
          <a:lstStyle/>
          <a:p>
            <a:pPr algn="l"/>
            <a:r>
              <a:rPr lang="zh-CN" altLang="en-US" sz="1800" b="1" dirty="0">
                <a:solidFill>
                  <a:schemeClr val="tx1"/>
                </a:solidFill>
                <a:latin typeface="黑体" pitchFamily="2" charset="-122"/>
                <a:ea typeface="黑体" pitchFamily="2" charset="-122"/>
              </a:rPr>
              <a:t>图 </a:t>
            </a:r>
            <a:r>
              <a:rPr lang="en-US" altLang="zh-CN" sz="1800" b="1" dirty="0">
                <a:solidFill>
                  <a:schemeClr val="tx1"/>
                </a:solidFill>
                <a:latin typeface="黑体" pitchFamily="2" charset="-122"/>
                <a:ea typeface="黑体" pitchFamily="2" charset="-122"/>
              </a:rPr>
              <a:t>  EDF</a:t>
            </a:r>
            <a:r>
              <a:rPr lang="zh-CN" altLang="en-US" sz="1800" b="1" dirty="0">
                <a:solidFill>
                  <a:schemeClr val="tx1"/>
                </a:solidFill>
                <a:latin typeface="黑体" pitchFamily="2" charset="-122"/>
                <a:ea typeface="黑体" pitchFamily="2" charset="-122"/>
              </a:rPr>
              <a:t>算法用于非抢占调度方式 </a:t>
            </a:r>
          </a:p>
        </p:txBody>
      </p:sp>
    </p:spTree>
    <p:extLst>
      <p:ext uri="{BB962C8B-B14F-4D97-AF65-F5344CB8AC3E}">
        <p14:creationId xmlns:p14="http://schemas.microsoft.com/office/powerpoint/2010/main" val="19866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grpSp>
        <p:nvGrpSpPr>
          <p:cNvPr id="6" name="组合 5"/>
          <p:cNvGrpSpPr/>
          <p:nvPr/>
        </p:nvGrpSpPr>
        <p:grpSpPr>
          <a:xfrm>
            <a:off x="-3945" y="2708920"/>
            <a:ext cx="2957512" cy="1897590"/>
            <a:chOff x="4283968" y="2636911"/>
            <a:chExt cx="3240360" cy="1897590"/>
          </a:xfrm>
        </p:grpSpPr>
        <p:sp>
          <p:nvSpPr>
            <p:cNvPr id="7"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283968" y="2636911"/>
              <a:ext cx="3240360" cy="406667"/>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实现实时调度算法的基本条件</a:t>
              </a:r>
            </a:p>
          </p:txBody>
        </p:sp>
        <p:sp>
          <p:nvSpPr>
            <p:cNvPr id="8"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283968" y="3043579"/>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chemeClr val="tx1"/>
                  </a:solidFill>
                  <a:latin typeface="黑体" pitchFamily="2" charset="-122"/>
                  <a:ea typeface="黑体" pitchFamily="2" charset="-122"/>
                </a:rPr>
                <a:t>实时调度算法的分类</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9"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429000"/>
              <a:ext cx="3240360" cy="36004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rgbClr val="FF0000"/>
                  </a:solidFill>
                  <a:latin typeface="黑体" pitchFamily="2" charset="-122"/>
                  <a:ea typeface="黑体" pitchFamily="2" charset="-122"/>
                </a:rPr>
                <a:t>最早截至时间优先算法</a:t>
              </a:r>
              <a:endParaRPr kumimoji="0" lang="zh-CN" altLang="en-US" sz="16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10"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789040"/>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prstClr val="white"/>
                  </a:solidFill>
                  <a:latin typeface="黑体" pitchFamily="2" charset="-122"/>
                  <a:ea typeface="黑体" pitchFamily="2" charset="-122"/>
                </a:rPr>
                <a:t>最低松弛度优先算法</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12"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4174461"/>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prstClr val="white"/>
                  </a:solidFill>
                  <a:latin typeface="黑体" pitchFamily="2" charset="-122"/>
                  <a:ea typeface="黑体" pitchFamily="2" charset="-122"/>
                </a:rPr>
                <a:t>优先级倒置</a:t>
              </a:r>
            </a:p>
          </p:txBody>
        </p:sp>
      </p:grpSp>
      <p:sp>
        <p:nvSpPr>
          <p:cNvPr id="13" name="Text Box 4"/>
          <p:cNvSpPr txBox="1">
            <a:spLocks noChangeArrowheads="1"/>
          </p:cNvSpPr>
          <p:nvPr/>
        </p:nvSpPr>
        <p:spPr bwMode="auto">
          <a:xfrm>
            <a:off x="3210374" y="1021446"/>
            <a:ext cx="5706422" cy="830997"/>
          </a:xfrm>
          <a:prstGeom prst="rect">
            <a:avLst/>
          </a:prstGeom>
          <a:noFill/>
          <a:ln w="9525">
            <a:noFill/>
            <a:miter lim="800000"/>
            <a:headEnd/>
            <a:tailEnd/>
          </a:ln>
        </p:spPr>
        <p:txBody>
          <a:bodyPr wrap="square">
            <a:spAutoFit/>
          </a:bodyPr>
          <a:lstStyle/>
          <a:p>
            <a:pPr algn="l"/>
            <a:r>
              <a:rPr lang="en-US" altLang="zh-CN" b="1" dirty="0">
                <a:solidFill>
                  <a:srgbClr val="FFC000"/>
                </a:solidFill>
                <a:latin typeface="黑体" pitchFamily="2" charset="-122"/>
                <a:ea typeface="黑体" pitchFamily="2" charset="-122"/>
              </a:rPr>
              <a:t>1</a:t>
            </a:r>
            <a:r>
              <a:rPr lang="zh-CN" altLang="en-US" b="1" dirty="0">
                <a:solidFill>
                  <a:srgbClr val="FFC000"/>
                </a:solidFill>
                <a:latin typeface="黑体" pitchFamily="2" charset="-122"/>
                <a:ea typeface="黑体" pitchFamily="2" charset="-122"/>
              </a:rPr>
              <a:t>）非抢占式调度方式用于非周期实时任务 </a:t>
            </a:r>
          </a:p>
        </p:txBody>
      </p:sp>
      <p:pic>
        <p:nvPicPr>
          <p:cNvPr id="16" name="Picture 4"/>
          <p:cNvPicPr>
            <a:picLocks noChangeAspect="1" noChangeArrowheads="1"/>
          </p:cNvPicPr>
          <p:nvPr/>
        </p:nvPicPr>
        <p:blipFill>
          <a:blip r:embed="rId2" cstate="print"/>
          <a:srcRect/>
          <a:stretch>
            <a:fillRect/>
          </a:stretch>
        </p:blipFill>
        <p:spPr bwMode="auto">
          <a:xfrm>
            <a:off x="3782323" y="2071471"/>
            <a:ext cx="4625721" cy="2473654"/>
          </a:xfrm>
          <a:prstGeom prst="rect">
            <a:avLst/>
          </a:prstGeom>
          <a:noFill/>
          <a:ln w="9525">
            <a:noFill/>
            <a:miter lim="800000"/>
            <a:headEnd/>
            <a:tailEnd/>
          </a:ln>
        </p:spPr>
      </p:pic>
      <p:pic>
        <p:nvPicPr>
          <p:cNvPr id="18" name="Picture 5"/>
          <p:cNvPicPr>
            <a:picLocks noChangeAspect="1" noChangeArrowheads="1"/>
          </p:cNvPicPr>
          <p:nvPr/>
        </p:nvPicPr>
        <p:blipFill>
          <a:blip r:embed="rId3" cstate="print"/>
          <a:srcRect/>
          <a:stretch>
            <a:fillRect/>
          </a:stretch>
        </p:blipFill>
        <p:spPr bwMode="auto">
          <a:xfrm>
            <a:off x="3572010" y="5237725"/>
            <a:ext cx="5046348" cy="1211776"/>
          </a:xfrm>
          <a:prstGeom prst="rect">
            <a:avLst/>
          </a:prstGeom>
          <a:noFill/>
          <a:ln w="9525">
            <a:noFill/>
            <a:miter lim="800000"/>
            <a:headEnd/>
            <a:tailEnd/>
          </a:ln>
        </p:spPr>
      </p:pic>
    </p:spTree>
    <p:extLst>
      <p:ext uri="{BB962C8B-B14F-4D97-AF65-F5344CB8AC3E}">
        <p14:creationId xmlns:p14="http://schemas.microsoft.com/office/powerpoint/2010/main" val="26909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83811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grpSp>
        <p:nvGrpSpPr>
          <p:cNvPr id="6" name="组合 5"/>
          <p:cNvGrpSpPr/>
          <p:nvPr/>
        </p:nvGrpSpPr>
        <p:grpSpPr>
          <a:xfrm>
            <a:off x="-3945" y="2708920"/>
            <a:ext cx="2957512" cy="1897590"/>
            <a:chOff x="4283968" y="2636911"/>
            <a:chExt cx="3240360" cy="1897590"/>
          </a:xfrm>
        </p:grpSpPr>
        <p:sp>
          <p:nvSpPr>
            <p:cNvPr id="7"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283968" y="2636911"/>
              <a:ext cx="3240360" cy="406667"/>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实现实时调度算法的基本条件</a:t>
              </a:r>
            </a:p>
          </p:txBody>
        </p:sp>
        <p:sp>
          <p:nvSpPr>
            <p:cNvPr id="8"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283968" y="3043579"/>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chemeClr val="tx1"/>
                  </a:solidFill>
                  <a:latin typeface="黑体" pitchFamily="2" charset="-122"/>
                  <a:ea typeface="黑体" pitchFamily="2" charset="-122"/>
                </a:rPr>
                <a:t>实时调度算法的分类</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9"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429000"/>
              <a:ext cx="3240360" cy="36004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rgbClr val="FF0000"/>
                  </a:solidFill>
                  <a:latin typeface="黑体" pitchFamily="2" charset="-122"/>
                  <a:ea typeface="黑体" pitchFamily="2" charset="-122"/>
                </a:rPr>
                <a:t>最早截至时间优先算法</a:t>
              </a:r>
              <a:endParaRPr kumimoji="0" lang="zh-CN" altLang="en-US" sz="16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10"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789040"/>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prstClr val="white"/>
                  </a:solidFill>
                  <a:latin typeface="黑体" pitchFamily="2" charset="-122"/>
                  <a:ea typeface="黑体" pitchFamily="2" charset="-122"/>
                </a:rPr>
                <a:t>最低松弛度优先算法</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12"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4174461"/>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prstClr val="white"/>
                  </a:solidFill>
                  <a:latin typeface="黑体" pitchFamily="2" charset="-122"/>
                  <a:ea typeface="黑体" pitchFamily="2" charset="-122"/>
                </a:rPr>
                <a:t>优先级倒置</a:t>
              </a:r>
            </a:p>
          </p:txBody>
        </p:sp>
      </p:grpSp>
      <p:sp>
        <p:nvSpPr>
          <p:cNvPr id="13" name="Text Box 4"/>
          <p:cNvSpPr txBox="1">
            <a:spLocks noChangeArrowheads="1"/>
          </p:cNvSpPr>
          <p:nvPr/>
        </p:nvSpPr>
        <p:spPr bwMode="auto">
          <a:xfrm>
            <a:off x="3210374" y="1021446"/>
            <a:ext cx="5706422" cy="461665"/>
          </a:xfrm>
          <a:prstGeom prst="rect">
            <a:avLst/>
          </a:prstGeom>
          <a:noFill/>
          <a:ln w="9525">
            <a:noFill/>
            <a:miter lim="800000"/>
            <a:headEnd/>
            <a:tailEnd/>
          </a:ln>
        </p:spPr>
        <p:txBody>
          <a:bodyPr wrap="square">
            <a:spAutoFit/>
          </a:bodyPr>
          <a:lstStyle/>
          <a:p>
            <a:pPr algn="l"/>
            <a:r>
              <a:rPr lang="en-US" altLang="zh-CN" b="1" dirty="0">
                <a:solidFill>
                  <a:srgbClr val="FFC000"/>
                </a:solidFill>
                <a:latin typeface="黑体" pitchFamily="2" charset="-122"/>
                <a:ea typeface="黑体" pitchFamily="2" charset="-122"/>
              </a:rPr>
              <a:t>2</a:t>
            </a:r>
            <a:r>
              <a:rPr lang="zh-CN" altLang="en-US" b="1" dirty="0">
                <a:solidFill>
                  <a:srgbClr val="FFC000"/>
                </a:solidFill>
                <a:latin typeface="黑体" pitchFamily="2" charset="-122"/>
                <a:ea typeface="黑体" pitchFamily="2" charset="-122"/>
              </a:rPr>
              <a:t>）抢占式调度方式用于</a:t>
            </a:r>
            <a:r>
              <a:rPr lang="zh-CN" altLang="en-US" b="1" dirty="0">
                <a:solidFill>
                  <a:srgbClr val="FF0000"/>
                </a:solidFill>
                <a:latin typeface="黑体" pitchFamily="2" charset="-122"/>
                <a:ea typeface="黑体" pitchFamily="2" charset="-122"/>
              </a:rPr>
              <a:t>周期实时</a:t>
            </a:r>
            <a:r>
              <a:rPr lang="zh-CN" altLang="en-US" b="1" dirty="0">
                <a:solidFill>
                  <a:srgbClr val="FFC000"/>
                </a:solidFill>
                <a:latin typeface="黑体" pitchFamily="2" charset="-122"/>
                <a:ea typeface="黑体" pitchFamily="2" charset="-122"/>
              </a:rPr>
              <a:t>任务 </a:t>
            </a:r>
          </a:p>
        </p:txBody>
      </p:sp>
      <p:grpSp>
        <p:nvGrpSpPr>
          <p:cNvPr id="88" name="组合 73"/>
          <p:cNvGrpSpPr>
            <a:grpSpLocks/>
          </p:cNvGrpSpPr>
          <p:nvPr/>
        </p:nvGrpSpPr>
        <p:grpSpPr bwMode="auto">
          <a:xfrm>
            <a:off x="3105455" y="1344606"/>
            <a:ext cx="5786160" cy="2947832"/>
            <a:chOff x="214282" y="1098566"/>
            <a:chExt cx="8501093" cy="3721945"/>
          </a:xfrm>
        </p:grpSpPr>
        <p:sp>
          <p:nvSpPr>
            <p:cNvPr id="89" name="矩形 88"/>
            <p:cNvSpPr/>
            <p:nvPr/>
          </p:nvSpPr>
          <p:spPr>
            <a:xfrm>
              <a:off x="4357672" y="3568700"/>
              <a:ext cx="1223966" cy="428625"/>
            </a:xfrm>
            <a:prstGeom prst="rect">
              <a:avLst/>
            </a:prstGeom>
            <a:solidFill>
              <a:srgbClr val="FFFFCC"/>
            </a:solidFill>
            <a:ln w="25400" cap="flat" cmpd="sng" algn="ctr">
              <a:solidFill>
                <a:srgbClr val="FFC000"/>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0000"/>
                  </a:solidFill>
                  <a:effectLst/>
                  <a:uLnTx/>
                  <a:uFillTx/>
                  <a:latin typeface="Arial"/>
                  <a:ea typeface="宋体"/>
                  <a:cs typeface="+mn-cs"/>
                </a:rPr>
                <a:t>B2</a:t>
              </a:r>
              <a:endParaRPr kumimoji="0" lang="zh-CN" altLang="en-US" sz="1800" b="0" i="0" u="none" strike="noStrike" kern="0" cap="none" spc="0" normalizeH="0" baseline="0" noProof="0" dirty="0">
                <a:ln>
                  <a:noFill/>
                </a:ln>
                <a:solidFill>
                  <a:srgbClr val="FF0000"/>
                </a:solidFill>
                <a:effectLst/>
                <a:uLnTx/>
                <a:uFillTx/>
                <a:latin typeface="Arial"/>
                <a:ea typeface="宋体"/>
                <a:cs typeface="+mn-cs"/>
              </a:endParaRPr>
            </a:p>
          </p:txBody>
        </p:sp>
        <p:sp>
          <p:nvSpPr>
            <p:cNvPr id="90" name="矩形 89"/>
            <p:cNvSpPr/>
            <p:nvPr/>
          </p:nvSpPr>
          <p:spPr>
            <a:xfrm>
              <a:off x="1857350" y="3568700"/>
              <a:ext cx="1223967" cy="428625"/>
            </a:xfrm>
            <a:prstGeom prst="rect">
              <a:avLst/>
            </a:prstGeom>
            <a:solidFill>
              <a:srgbClr val="FFFFCC"/>
            </a:solidFill>
            <a:ln w="25400" cap="flat" cmpd="sng" algn="ctr">
              <a:solidFill>
                <a:srgbClr val="FFC000"/>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0000"/>
                  </a:solidFill>
                  <a:effectLst/>
                  <a:uLnTx/>
                  <a:uFillTx/>
                  <a:latin typeface="Arial"/>
                  <a:ea typeface="宋体"/>
                  <a:cs typeface="+mn-cs"/>
                </a:rPr>
                <a:t>B1</a:t>
              </a:r>
              <a:endParaRPr kumimoji="0" lang="zh-CN" altLang="en-US" sz="1800" b="0" i="0" u="none" strike="noStrike" kern="0" cap="none" spc="0" normalizeH="0" baseline="0" noProof="0" dirty="0">
                <a:ln>
                  <a:noFill/>
                </a:ln>
                <a:solidFill>
                  <a:srgbClr val="FF0000"/>
                </a:solidFill>
                <a:effectLst/>
                <a:uLnTx/>
                <a:uFillTx/>
                <a:latin typeface="Arial"/>
                <a:ea typeface="宋体"/>
                <a:cs typeface="+mn-cs"/>
              </a:endParaRPr>
            </a:p>
          </p:txBody>
        </p:sp>
        <p:cxnSp>
          <p:nvCxnSpPr>
            <p:cNvPr id="91" name="直接箭头连接符 90"/>
            <p:cNvCxnSpPr/>
            <p:nvPr/>
          </p:nvCxnSpPr>
          <p:spPr>
            <a:xfrm>
              <a:off x="1857350" y="3997325"/>
              <a:ext cx="6072210" cy="1588"/>
            </a:xfrm>
            <a:prstGeom prst="straightConnector1">
              <a:avLst/>
            </a:prstGeom>
            <a:noFill/>
            <a:ln w="38100" cap="flat" cmpd="sng" algn="ctr">
              <a:solidFill>
                <a:srgbClr val="F4E7ED">
                  <a:lumMod val="50000"/>
                </a:srgbClr>
              </a:solidFill>
              <a:prstDash val="solid"/>
              <a:tailEnd type="arrow"/>
            </a:ln>
            <a:effectLst/>
          </p:spPr>
        </p:cxnSp>
        <p:sp>
          <p:nvSpPr>
            <p:cNvPr id="92" name="直角上箭头 91"/>
            <p:cNvSpPr/>
            <p:nvPr/>
          </p:nvSpPr>
          <p:spPr>
            <a:xfrm>
              <a:off x="1857350" y="3854450"/>
              <a:ext cx="500065"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93" name="直角上箭头 92"/>
            <p:cNvSpPr/>
            <p:nvPr/>
          </p:nvSpPr>
          <p:spPr>
            <a:xfrm>
              <a:off x="2357415" y="3854450"/>
              <a:ext cx="500064"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94" name="直角上箭头 93"/>
            <p:cNvSpPr/>
            <p:nvPr/>
          </p:nvSpPr>
          <p:spPr>
            <a:xfrm>
              <a:off x="2857479" y="3854450"/>
              <a:ext cx="500065"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95" name="直角上箭头 94"/>
            <p:cNvSpPr/>
            <p:nvPr/>
          </p:nvSpPr>
          <p:spPr>
            <a:xfrm>
              <a:off x="3357543" y="3854450"/>
              <a:ext cx="500064"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96" name="直角上箭头 95"/>
            <p:cNvSpPr/>
            <p:nvPr/>
          </p:nvSpPr>
          <p:spPr>
            <a:xfrm>
              <a:off x="3857607" y="3854450"/>
              <a:ext cx="500065"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97" name="直角上箭头 96"/>
            <p:cNvSpPr/>
            <p:nvPr/>
          </p:nvSpPr>
          <p:spPr>
            <a:xfrm>
              <a:off x="4357672" y="3854450"/>
              <a:ext cx="500064"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98" name="直角上箭头 97"/>
            <p:cNvSpPr/>
            <p:nvPr/>
          </p:nvSpPr>
          <p:spPr>
            <a:xfrm>
              <a:off x="4857736" y="3854450"/>
              <a:ext cx="500065"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99" name="直角上箭头 98"/>
            <p:cNvSpPr/>
            <p:nvPr/>
          </p:nvSpPr>
          <p:spPr>
            <a:xfrm>
              <a:off x="5357801" y="3854450"/>
              <a:ext cx="500064"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00" name="直角上箭头 99"/>
            <p:cNvSpPr/>
            <p:nvPr/>
          </p:nvSpPr>
          <p:spPr>
            <a:xfrm>
              <a:off x="5857865" y="3854450"/>
              <a:ext cx="500065"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01" name="直角上箭头 100"/>
            <p:cNvSpPr/>
            <p:nvPr/>
          </p:nvSpPr>
          <p:spPr>
            <a:xfrm>
              <a:off x="6357929" y="3854450"/>
              <a:ext cx="500064"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02" name="TextBox 18"/>
            <p:cNvSpPr txBox="1">
              <a:spLocks noChangeArrowheads="1"/>
            </p:cNvSpPr>
            <p:nvPr/>
          </p:nvSpPr>
          <p:spPr bwMode="auto">
            <a:xfrm>
              <a:off x="1714500" y="4059238"/>
              <a:ext cx="357187"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03" name="TextBox 19"/>
            <p:cNvSpPr txBox="1">
              <a:spLocks noChangeArrowheads="1"/>
            </p:cNvSpPr>
            <p:nvPr/>
          </p:nvSpPr>
          <p:spPr bwMode="auto">
            <a:xfrm>
              <a:off x="2071689" y="4059238"/>
              <a:ext cx="500062"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10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04" name="TextBox 20"/>
            <p:cNvSpPr txBox="1">
              <a:spLocks noChangeArrowheads="1"/>
            </p:cNvSpPr>
            <p:nvPr/>
          </p:nvSpPr>
          <p:spPr bwMode="auto">
            <a:xfrm>
              <a:off x="2571749" y="4059238"/>
              <a:ext cx="500062"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20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05" name="TextBox 21"/>
            <p:cNvSpPr txBox="1">
              <a:spLocks noChangeArrowheads="1"/>
            </p:cNvSpPr>
            <p:nvPr/>
          </p:nvSpPr>
          <p:spPr bwMode="auto">
            <a:xfrm>
              <a:off x="3143251" y="4059238"/>
              <a:ext cx="500062"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30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06" name="TextBox 22"/>
            <p:cNvSpPr txBox="1">
              <a:spLocks noChangeArrowheads="1"/>
            </p:cNvSpPr>
            <p:nvPr/>
          </p:nvSpPr>
          <p:spPr bwMode="auto">
            <a:xfrm>
              <a:off x="3643313" y="4059238"/>
              <a:ext cx="500062"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40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07" name="TextBox 23"/>
            <p:cNvSpPr txBox="1">
              <a:spLocks noChangeArrowheads="1"/>
            </p:cNvSpPr>
            <p:nvPr/>
          </p:nvSpPr>
          <p:spPr bwMode="auto">
            <a:xfrm>
              <a:off x="4143375" y="4059238"/>
              <a:ext cx="500062"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50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08" name="TextBox 24"/>
            <p:cNvSpPr txBox="1">
              <a:spLocks noChangeArrowheads="1"/>
            </p:cNvSpPr>
            <p:nvPr/>
          </p:nvSpPr>
          <p:spPr bwMode="auto">
            <a:xfrm>
              <a:off x="4643438" y="4059238"/>
              <a:ext cx="500062"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60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09" name="TextBox 25"/>
            <p:cNvSpPr txBox="1">
              <a:spLocks noChangeArrowheads="1"/>
            </p:cNvSpPr>
            <p:nvPr/>
          </p:nvSpPr>
          <p:spPr bwMode="auto">
            <a:xfrm>
              <a:off x="5143500" y="4059238"/>
              <a:ext cx="500062"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70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10" name="TextBox 26"/>
            <p:cNvSpPr txBox="1">
              <a:spLocks noChangeArrowheads="1"/>
            </p:cNvSpPr>
            <p:nvPr/>
          </p:nvSpPr>
          <p:spPr bwMode="auto">
            <a:xfrm>
              <a:off x="5643564" y="4059238"/>
              <a:ext cx="500062"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80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11" name="TextBox 27"/>
            <p:cNvSpPr txBox="1">
              <a:spLocks noChangeArrowheads="1"/>
            </p:cNvSpPr>
            <p:nvPr/>
          </p:nvSpPr>
          <p:spPr bwMode="auto">
            <a:xfrm>
              <a:off x="6143625" y="4059238"/>
              <a:ext cx="500062"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90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12" name="TextBox 28"/>
            <p:cNvSpPr txBox="1">
              <a:spLocks noChangeArrowheads="1"/>
            </p:cNvSpPr>
            <p:nvPr/>
          </p:nvSpPr>
          <p:spPr bwMode="auto">
            <a:xfrm>
              <a:off x="6643688" y="4059238"/>
              <a:ext cx="642937"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100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13" name="TextBox 29"/>
            <p:cNvSpPr txBox="1">
              <a:spLocks noChangeArrowheads="1"/>
            </p:cNvSpPr>
            <p:nvPr/>
          </p:nvSpPr>
          <p:spPr bwMode="auto">
            <a:xfrm>
              <a:off x="7500938" y="4059238"/>
              <a:ext cx="1214437" cy="262313"/>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solidFill>
                  <a:effectLst/>
                  <a:uLnTx/>
                  <a:uFillTx/>
                  <a:latin typeface="Arial" charset="0"/>
                  <a:ea typeface="宋体" charset="-122"/>
                </a:rPr>
                <a:t>时间</a:t>
              </a:r>
              <a:r>
                <a:rPr kumimoji="0" lang="en-US" altLang="zh-CN" sz="1400" b="0" i="0" u="none" strike="noStrike" kern="0" cap="none" spc="0" normalizeH="0" baseline="0" noProof="0" dirty="0">
                  <a:ln>
                    <a:noFill/>
                  </a:ln>
                  <a:solidFill>
                    <a:schemeClr val="tx1"/>
                  </a:solidFill>
                  <a:effectLst/>
                  <a:uLnTx/>
                  <a:uFillTx/>
                  <a:latin typeface="Arial" charset="0"/>
                  <a:ea typeface="宋体" charset="-122"/>
                </a:rPr>
                <a:t>t/</a:t>
              </a:r>
              <a:r>
                <a:rPr kumimoji="0" lang="en-US" altLang="zh-CN" sz="1400" b="0" i="0" u="none" strike="noStrike" kern="0" cap="none" spc="0" normalizeH="0" baseline="0" noProof="0" dirty="0" err="1">
                  <a:ln>
                    <a:noFill/>
                  </a:ln>
                  <a:solidFill>
                    <a:schemeClr val="tx1"/>
                  </a:solidFill>
                  <a:effectLst/>
                  <a:uLnTx/>
                  <a:uFillTx/>
                  <a:latin typeface="Arial" charset="0"/>
                  <a:ea typeface="宋体" charset="-122"/>
                </a:rPr>
                <a:t>ms</a:t>
              </a:r>
              <a:endParaRPr kumimoji="0" lang="zh-CN" altLang="en-US" sz="1400" b="0" i="0" u="none" strike="noStrike" kern="0" cap="none" spc="0" normalizeH="0" baseline="0" noProof="0" dirty="0">
                <a:ln>
                  <a:noFill/>
                </a:ln>
                <a:solidFill>
                  <a:schemeClr val="tx1"/>
                </a:solidFill>
                <a:effectLst/>
                <a:uLnTx/>
                <a:uFillTx/>
                <a:latin typeface="Arial" charset="0"/>
                <a:ea typeface="宋体" charset="-122"/>
              </a:endParaRPr>
            </a:p>
          </p:txBody>
        </p:sp>
        <p:sp>
          <p:nvSpPr>
            <p:cNvPr id="114" name="矩形 113"/>
            <p:cNvSpPr/>
            <p:nvPr/>
          </p:nvSpPr>
          <p:spPr>
            <a:xfrm>
              <a:off x="1857350" y="3140075"/>
              <a:ext cx="500065"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FF0000"/>
                  </a:solidFill>
                  <a:effectLst/>
                  <a:uLnTx/>
                  <a:uFillTx/>
                  <a:latin typeface="Arial"/>
                  <a:ea typeface="宋体"/>
                  <a:cs typeface="+mn-cs"/>
                </a:rPr>
                <a:t>A1</a:t>
              </a:r>
              <a:endParaRPr kumimoji="0" lang="zh-CN" altLang="en-US" sz="1000" b="0" i="0" u="none" strike="noStrike" kern="0" cap="none" spc="0" normalizeH="0" baseline="0" noProof="0" dirty="0">
                <a:ln>
                  <a:noFill/>
                </a:ln>
                <a:solidFill>
                  <a:srgbClr val="FF0000"/>
                </a:solidFill>
                <a:effectLst/>
                <a:uLnTx/>
                <a:uFillTx/>
                <a:latin typeface="Arial"/>
                <a:ea typeface="宋体"/>
                <a:cs typeface="+mn-cs"/>
              </a:endParaRPr>
            </a:p>
          </p:txBody>
        </p:sp>
        <p:sp>
          <p:nvSpPr>
            <p:cNvPr id="115" name="矩形 114"/>
            <p:cNvSpPr/>
            <p:nvPr/>
          </p:nvSpPr>
          <p:spPr>
            <a:xfrm>
              <a:off x="2857479" y="3140075"/>
              <a:ext cx="500065"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FF0000"/>
                  </a:solidFill>
                  <a:effectLst/>
                  <a:uLnTx/>
                  <a:uFillTx/>
                  <a:latin typeface="Arial"/>
                  <a:ea typeface="宋体"/>
                  <a:cs typeface="+mn-cs"/>
                </a:rPr>
                <a:t>A2</a:t>
              </a:r>
              <a:endParaRPr kumimoji="0" lang="zh-CN" altLang="en-US" sz="1000" b="0" i="0" u="none" strike="noStrike" kern="0" cap="none" spc="0" normalizeH="0" baseline="0" noProof="0" dirty="0">
                <a:ln>
                  <a:noFill/>
                </a:ln>
                <a:solidFill>
                  <a:srgbClr val="FF0000"/>
                </a:solidFill>
                <a:effectLst/>
                <a:uLnTx/>
                <a:uFillTx/>
                <a:latin typeface="Arial"/>
                <a:ea typeface="宋体"/>
                <a:cs typeface="+mn-cs"/>
              </a:endParaRPr>
            </a:p>
          </p:txBody>
        </p:sp>
        <p:sp>
          <p:nvSpPr>
            <p:cNvPr id="116" name="矩形 115"/>
            <p:cNvSpPr/>
            <p:nvPr/>
          </p:nvSpPr>
          <p:spPr>
            <a:xfrm>
              <a:off x="3857607" y="3140075"/>
              <a:ext cx="500065"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FF0000"/>
                  </a:solidFill>
                  <a:effectLst/>
                  <a:uLnTx/>
                  <a:uFillTx/>
                  <a:latin typeface="Arial"/>
                  <a:ea typeface="宋体"/>
                  <a:cs typeface="+mn-cs"/>
                </a:rPr>
                <a:t>A3</a:t>
              </a:r>
              <a:endParaRPr kumimoji="0" lang="zh-CN" altLang="en-US" sz="1000" b="0" i="0" u="none" strike="noStrike" kern="0" cap="none" spc="0" normalizeH="0" baseline="0" noProof="0" dirty="0">
                <a:ln>
                  <a:noFill/>
                </a:ln>
                <a:solidFill>
                  <a:srgbClr val="FF0000"/>
                </a:solidFill>
                <a:effectLst/>
                <a:uLnTx/>
                <a:uFillTx/>
                <a:latin typeface="Arial"/>
                <a:ea typeface="宋体"/>
                <a:cs typeface="+mn-cs"/>
              </a:endParaRPr>
            </a:p>
          </p:txBody>
        </p:sp>
        <p:sp>
          <p:nvSpPr>
            <p:cNvPr id="117" name="矩形 116"/>
            <p:cNvSpPr/>
            <p:nvPr/>
          </p:nvSpPr>
          <p:spPr>
            <a:xfrm>
              <a:off x="4857736" y="3140075"/>
              <a:ext cx="500065"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FF0000"/>
                  </a:solidFill>
                  <a:effectLst/>
                  <a:uLnTx/>
                  <a:uFillTx/>
                  <a:latin typeface="Arial"/>
                  <a:ea typeface="宋体"/>
                  <a:cs typeface="+mn-cs"/>
                </a:rPr>
                <a:t>A4</a:t>
              </a:r>
              <a:endParaRPr kumimoji="0" lang="zh-CN" altLang="en-US" sz="1000" b="0" i="0" u="none" strike="noStrike" kern="0" cap="none" spc="0" normalizeH="0" baseline="0" noProof="0" dirty="0">
                <a:ln>
                  <a:noFill/>
                </a:ln>
                <a:solidFill>
                  <a:srgbClr val="FF0000"/>
                </a:solidFill>
                <a:effectLst/>
                <a:uLnTx/>
                <a:uFillTx/>
                <a:latin typeface="Arial"/>
                <a:ea typeface="宋体"/>
                <a:cs typeface="+mn-cs"/>
              </a:endParaRPr>
            </a:p>
          </p:txBody>
        </p:sp>
        <p:sp>
          <p:nvSpPr>
            <p:cNvPr id="118" name="矩形 117"/>
            <p:cNvSpPr/>
            <p:nvPr/>
          </p:nvSpPr>
          <p:spPr>
            <a:xfrm>
              <a:off x="5857865" y="3140075"/>
              <a:ext cx="500065"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FF0000"/>
                  </a:solidFill>
                  <a:effectLst/>
                  <a:uLnTx/>
                  <a:uFillTx/>
                  <a:latin typeface="Arial"/>
                  <a:ea typeface="宋体"/>
                  <a:cs typeface="+mn-cs"/>
                </a:rPr>
                <a:t>A5</a:t>
              </a:r>
              <a:endParaRPr kumimoji="0" lang="zh-CN" altLang="en-US" sz="1000" b="0" i="0" u="none" strike="noStrike" kern="0" cap="none" spc="0" normalizeH="0" baseline="0" noProof="0" dirty="0">
                <a:ln>
                  <a:noFill/>
                </a:ln>
                <a:solidFill>
                  <a:srgbClr val="FF0000"/>
                </a:solidFill>
                <a:effectLst/>
                <a:uLnTx/>
                <a:uFillTx/>
                <a:latin typeface="Arial"/>
                <a:ea typeface="宋体"/>
                <a:cs typeface="+mn-cs"/>
              </a:endParaRPr>
            </a:p>
          </p:txBody>
        </p:sp>
        <p:sp>
          <p:nvSpPr>
            <p:cNvPr id="119" name="TextBox 39"/>
            <p:cNvSpPr txBox="1">
              <a:spLocks noChangeArrowheads="1"/>
            </p:cNvSpPr>
            <p:nvPr/>
          </p:nvSpPr>
          <p:spPr bwMode="auto">
            <a:xfrm>
              <a:off x="2357438" y="2071688"/>
              <a:ext cx="1000125" cy="393468"/>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Arial" charset="0"/>
                  <a:ea typeface="宋体" charset="-122"/>
                </a:rPr>
                <a:t>A1</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latin typeface="Arial" charset="0"/>
                  <a:ea typeface="宋体" charset="-122"/>
                </a:rPr>
                <a:t>最后期限</a:t>
              </a:r>
            </a:p>
          </p:txBody>
        </p:sp>
        <p:cxnSp>
          <p:nvCxnSpPr>
            <p:cNvPr id="120" name="直接箭头连接符 119"/>
            <p:cNvCxnSpPr/>
            <p:nvPr/>
          </p:nvCxnSpPr>
          <p:spPr>
            <a:xfrm rot="5400000">
              <a:off x="2678092" y="2892425"/>
              <a:ext cx="357188" cy="1587"/>
            </a:xfrm>
            <a:prstGeom prst="straightConnector1">
              <a:avLst/>
            </a:prstGeom>
            <a:noFill/>
            <a:ln w="19050" cap="flat" cmpd="sng" algn="ctr">
              <a:solidFill>
                <a:srgbClr val="C00000"/>
              </a:solidFill>
              <a:prstDash val="solid"/>
              <a:tailEnd type="arrow"/>
            </a:ln>
            <a:effectLst/>
          </p:spPr>
        </p:cxnSp>
        <p:cxnSp>
          <p:nvCxnSpPr>
            <p:cNvPr id="121" name="直接箭头连接符 120"/>
            <p:cNvCxnSpPr/>
            <p:nvPr/>
          </p:nvCxnSpPr>
          <p:spPr>
            <a:xfrm rot="5400000">
              <a:off x="3679807" y="2892425"/>
              <a:ext cx="357188" cy="1588"/>
            </a:xfrm>
            <a:prstGeom prst="straightConnector1">
              <a:avLst/>
            </a:prstGeom>
            <a:noFill/>
            <a:ln w="19050" cap="flat" cmpd="sng" algn="ctr">
              <a:solidFill>
                <a:srgbClr val="C00000"/>
              </a:solidFill>
              <a:prstDash val="solid"/>
              <a:tailEnd type="arrow"/>
            </a:ln>
            <a:effectLst/>
          </p:spPr>
        </p:cxnSp>
        <p:cxnSp>
          <p:nvCxnSpPr>
            <p:cNvPr id="122" name="直接箭头连接符 121"/>
            <p:cNvCxnSpPr/>
            <p:nvPr/>
          </p:nvCxnSpPr>
          <p:spPr>
            <a:xfrm rot="5400000">
              <a:off x="4679936" y="2892425"/>
              <a:ext cx="357188" cy="1588"/>
            </a:xfrm>
            <a:prstGeom prst="straightConnector1">
              <a:avLst/>
            </a:prstGeom>
            <a:noFill/>
            <a:ln w="19050" cap="flat" cmpd="sng" algn="ctr">
              <a:solidFill>
                <a:srgbClr val="C00000"/>
              </a:solidFill>
              <a:prstDash val="solid"/>
              <a:tailEnd type="arrow"/>
            </a:ln>
            <a:effectLst/>
          </p:spPr>
        </p:cxnSp>
        <p:cxnSp>
          <p:nvCxnSpPr>
            <p:cNvPr id="123" name="直接箭头连接符 122"/>
            <p:cNvCxnSpPr/>
            <p:nvPr/>
          </p:nvCxnSpPr>
          <p:spPr>
            <a:xfrm rot="5400000">
              <a:off x="5680065" y="2892425"/>
              <a:ext cx="357188" cy="1588"/>
            </a:xfrm>
            <a:prstGeom prst="straightConnector1">
              <a:avLst/>
            </a:prstGeom>
            <a:noFill/>
            <a:ln w="19050" cap="flat" cmpd="sng" algn="ctr">
              <a:solidFill>
                <a:srgbClr val="C00000"/>
              </a:solidFill>
              <a:prstDash val="solid"/>
              <a:tailEnd type="arrow"/>
            </a:ln>
            <a:effectLst/>
          </p:spPr>
        </p:cxnSp>
        <p:sp>
          <p:nvSpPr>
            <p:cNvPr id="124" name="TextBox 45"/>
            <p:cNvSpPr txBox="1">
              <a:spLocks noChangeArrowheads="1"/>
            </p:cNvSpPr>
            <p:nvPr/>
          </p:nvSpPr>
          <p:spPr bwMode="auto">
            <a:xfrm>
              <a:off x="3357563" y="2071688"/>
              <a:ext cx="1000125" cy="393468"/>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Arial" charset="0"/>
                  <a:ea typeface="宋体" charset="-122"/>
                </a:rPr>
                <a:t>A2</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latin typeface="Arial" charset="0"/>
                  <a:ea typeface="宋体" charset="-122"/>
                </a:rPr>
                <a:t>最后期限</a:t>
              </a:r>
            </a:p>
          </p:txBody>
        </p:sp>
        <p:sp>
          <p:nvSpPr>
            <p:cNvPr id="125" name="TextBox 46"/>
            <p:cNvSpPr txBox="1">
              <a:spLocks noChangeArrowheads="1"/>
            </p:cNvSpPr>
            <p:nvPr/>
          </p:nvSpPr>
          <p:spPr bwMode="auto">
            <a:xfrm>
              <a:off x="4429125" y="2071688"/>
              <a:ext cx="1000125" cy="393468"/>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Arial" charset="0"/>
                  <a:ea typeface="宋体" charset="-122"/>
                </a:rPr>
                <a:t>A3</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latin typeface="Arial" charset="0"/>
                  <a:ea typeface="宋体" charset="-122"/>
                </a:rPr>
                <a:t>最后期限</a:t>
              </a:r>
            </a:p>
          </p:txBody>
        </p:sp>
        <p:sp>
          <p:nvSpPr>
            <p:cNvPr id="126" name="TextBox 47"/>
            <p:cNvSpPr txBox="1">
              <a:spLocks noChangeArrowheads="1"/>
            </p:cNvSpPr>
            <p:nvPr/>
          </p:nvSpPr>
          <p:spPr bwMode="auto">
            <a:xfrm>
              <a:off x="5500688" y="2071688"/>
              <a:ext cx="1000125" cy="393468"/>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Arial" charset="0"/>
                  <a:ea typeface="宋体" charset="-122"/>
                </a:rPr>
                <a:t>A4</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latin typeface="Arial" charset="0"/>
                  <a:ea typeface="宋体" charset="-122"/>
                </a:rPr>
                <a:t>最后期限</a:t>
              </a:r>
            </a:p>
          </p:txBody>
        </p:sp>
        <p:cxnSp>
          <p:nvCxnSpPr>
            <p:cNvPr id="127" name="直接箭头连接符 126"/>
            <p:cNvCxnSpPr/>
            <p:nvPr/>
          </p:nvCxnSpPr>
          <p:spPr>
            <a:xfrm rot="5400000">
              <a:off x="3856815" y="2570957"/>
              <a:ext cx="1000125" cy="1588"/>
            </a:xfrm>
            <a:prstGeom prst="straightConnector1">
              <a:avLst/>
            </a:prstGeom>
            <a:noFill/>
            <a:ln w="19050" cap="flat" cmpd="sng" algn="ctr">
              <a:solidFill>
                <a:srgbClr val="006600"/>
              </a:solidFill>
              <a:prstDash val="solid"/>
              <a:tailEnd type="arrow"/>
            </a:ln>
            <a:effectLst/>
          </p:spPr>
        </p:cxnSp>
        <p:sp>
          <p:nvSpPr>
            <p:cNvPr id="128" name="TextBox 50"/>
            <p:cNvSpPr txBox="1">
              <a:spLocks noChangeArrowheads="1"/>
            </p:cNvSpPr>
            <p:nvPr/>
          </p:nvSpPr>
          <p:spPr bwMode="auto">
            <a:xfrm>
              <a:off x="3857625" y="1428750"/>
              <a:ext cx="1000125" cy="393468"/>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Arial" charset="0"/>
                  <a:ea typeface="宋体" charset="-122"/>
                </a:rPr>
                <a:t>B1</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latin typeface="Arial" charset="0"/>
                  <a:ea typeface="宋体" charset="-122"/>
                </a:rPr>
                <a:t>最后期限</a:t>
              </a:r>
            </a:p>
          </p:txBody>
        </p:sp>
        <p:cxnSp>
          <p:nvCxnSpPr>
            <p:cNvPr id="129" name="直接箭头连接符 128"/>
            <p:cNvCxnSpPr/>
            <p:nvPr/>
          </p:nvCxnSpPr>
          <p:spPr>
            <a:xfrm>
              <a:off x="6857992" y="1873624"/>
              <a:ext cx="1" cy="1198190"/>
            </a:xfrm>
            <a:prstGeom prst="straightConnector1">
              <a:avLst/>
            </a:prstGeom>
            <a:noFill/>
            <a:ln w="19050" cap="flat" cmpd="sng" algn="ctr">
              <a:solidFill>
                <a:srgbClr val="006600"/>
              </a:solidFill>
              <a:prstDash val="solid"/>
              <a:tailEnd type="arrow"/>
            </a:ln>
            <a:effectLst/>
          </p:spPr>
        </p:cxnSp>
        <p:sp>
          <p:nvSpPr>
            <p:cNvPr id="130" name="TextBox 52"/>
            <p:cNvSpPr txBox="1">
              <a:spLocks noChangeArrowheads="1"/>
            </p:cNvSpPr>
            <p:nvPr/>
          </p:nvSpPr>
          <p:spPr bwMode="auto">
            <a:xfrm>
              <a:off x="6357930" y="1098566"/>
              <a:ext cx="1000125" cy="393468"/>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Arial" charset="0"/>
                  <a:ea typeface="宋体" charset="-122"/>
                </a:rPr>
                <a:t>B2</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latin typeface="Arial" charset="0"/>
                  <a:ea typeface="宋体" charset="-122"/>
                </a:rPr>
                <a:t>最后期限</a:t>
              </a:r>
            </a:p>
          </p:txBody>
        </p:sp>
        <p:sp>
          <p:nvSpPr>
            <p:cNvPr id="131" name="TextBox 53"/>
            <p:cNvSpPr txBox="1">
              <a:spLocks noChangeArrowheads="1"/>
            </p:cNvSpPr>
            <p:nvPr/>
          </p:nvSpPr>
          <p:spPr bwMode="auto">
            <a:xfrm>
              <a:off x="6357930" y="2061625"/>
              <a:ext cx="1000125" cy="393468"/>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Arial" charset="0"/>
                  <a:ea typeface="宋体" charset="-122"/>
                </a:rPr>
                <a:t>A5</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latin typeface="Arial" charset="0"/>
                  <a:ea typeface="宋体" charset="-122"/>
                </a:rPr>
                <a:t>最后期限</a:t>
              </a:r>
            </a:p>
          </p:txBody>
        </p:sp>
        <p:cxnSp>
          <p:nvCxnSpPr>
            <p:cNvPr id="132" name="直接箭头连接符 131"/>
            <p:cNvCxnSpPr/>
            <p:nvPr/>
          </p:nvCxnSpPr>
          <p:spPr>
            <a:xfrm rot="5400000">
              <a:off x="6680193" y="2892425"/>
              <a:ext cx="357188" cy="1588"/>
            </a:xfrm>
            <a:prstGeom prst="straightConnector1">
              <a:avLst/>
            </a:prstGeom>
            <a:noFill/>
            <a:ln w="19050" cap="flat" cmpd="sng" algn="ctr">
              <a:solidFill>
                <a:srgbClr val="C00000"/>
              </a:solidFill>
              <a:prstDash val="solid"/>
              <a:tailEnd type="arrow"/>
            </a:ln>
            <a:effectLst/>
          </p:spPr>
        </p:cxnSp>
        <p:sp>
          <p:nvSpPr>
            <p:cNvPr id="133" name="TextBox 55"/>
            <p:cNvSpPr txBox="1">
              <a:spLocks noChangeArrowheads="1"/>
            </p:cNvSpPr>
            <p:nvPr/>
          </p:nvSpPr>
          <p:spPr bwMode="auto">
            <a:xfrm>
              <a:off x="214282" y="3071811"/>
              <a:ext cx="1214437" cy="174870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solidFill>
                  <a:effectLst/>
                  <a:uLnTx/>
                  <a:uFillTx/>
                  <a:latin typeface="Arial" charset="0"/>
                  <a:ea typeface="宋体" charset="-122"/>
                </a:rPr>
                <a:t>到达时间</a:t>
              </a:r>
              <a:endParaRPr kumimoji="0" lang="en-US" altLang="zh-CN" sz="1400" b="0" i="0" u="none" strike="noStrike" kern="0" cap="none" spc="0" normalizeH="0" baseline="0" noProof="0" dirty="0">
                <a:ln>
                  <a:noFill/>
                </a:ln>
                <a:solidFill>
                  <a:schemeClr val="tx1"/>
                </a:solidFill>
                <a:effectLst/>
                <a:uLnTx/>
                <a:uFillTx/>
                <a:latin typeface="Arial" charset="0"/>
                <a:ea typeface="宋体" charset="-122"/>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solidFill>
                  <a:effectLst/>
                  <a:uLnTx/>
                  <a:uFillTx/>
                  <a:latin typeface="Arial" charset="0"/>
                  <a:ea typeface="宋体" charset="-122"/>
                </a:rPr>
                <a:t>执行时间</a:t>
              </a:r>
              <a:endParaRPr kumimoji="0" lang="en-US" altLang="zh-CN" sz="1400" b="0" i="0" u="none" strike="noStrike" kern="0" cap="none" spc="0" normalizeH="0" baseline="0" noProof="0" dirty="0">
                <a:ln>
                  <a:noFill/>
                </a:ln>
                <a:solidFill>
                  <a:schemeClr val="tx1"/>
                </a:solidFill>
                <a:effectLst/>
                <a:uLnTx/>
                <a:uFillTx/>
                <a:latin typeface="Arial" charset="0"/>
                <a:ea typeface="宋体" charset="-122"/>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solidFill>
                  <a:effectLst/>
                  <a:uLnTx/>
                  <a:uFillTx/>
                  <a:latin typeface="Arial" charset="0"/>
                  <a:ea typeface="宋体" charset="-122"/>
                </a:rPr>
                <a:t>最后期限</a:t>
              </a:r>
            </a:p>
          </p:txBody>
        </p:sp>
      </p:grpSp>
      <p:grpSp>
        <p:nvGrpSpPr>
          <p:cNvPr id="134" name="组合 74"/>
          <p:cNvGrpSpPr>
            <a:grpSpLocks/>
          </p:cNvGrpSpPr>
          <p:nvPr/>
        </p:nvGrpSpPr>
        <p:grpSpPr bwMode="auto">
          <a:xfrm>
            <a:off x="3275856" y="4556163"/>
            <a:ext cx="5704674" cy="1820309"/>
            <a:chOff x="0" y="4786313"/>
            <a:chExt cx="7929563" cy="1596660"/>
          </a:xfrm>
        </p:grpSpPr>
        <p:sp>
          <p:nvSpPr>
            <p:cNvPr id="135" name="矩形 134"/>
            <p:cNvSpPr/>
            <p:nvPr/>
          </p:nvSpPr>
          <p:spPr>
            <a:xfrm>
              <a:off x="6389897" y="4999038"/>
              <a:ext cx="500064" cy="428625"/>
            </a:xfrm>
            <a:prstGeom prst="rect">
              <a:avLst/>
            </a:prstGeom>
            <a:solidFill>
              <a:srgbClr val="FFFFCC"/>
            </a:solidFill>
            <a:ln w="25400" cap="flat" cmpd="sng" algn="ctr">
              <a:solidFill>
                <a:srgbClr val="FFC000"/>
              </a:solidFill>
              <a:prstDash val="solid"/>
            </a:ln>
            <a:effectLst/>
          </p:spPr>
          <p:txBody>
            <a:bodyPr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FF0000"/>
                  </a:solidFill>
                  <a:effectLst/>
                  <a:uLnTx/>
                  <a:uFillTx/>
                  <a:latin typeface="Arial"/>
                  <a:ea typeface="宋体"/>
                  <a:cs typeface="+mn-cs"/>
                </a:rPr>
                <a:t>B2</a:t>
              </a:r>
              <a:endParaRPr kumimoji="0" lang="zh-CN" altLang="en-US" sz="1100" b="0" i="0" u="none" strike="noStrike" kern="0" cap="none" spc="0" normalizeH="0" baseline="0" noProof="0" dirty="0">
                <a:ln>
                  <a:noFill/>
                </a:ln>
                <a:solidFill>
                  <a:srgbClr val="FF0000"/>
                </a:solidFill>
                <a:effectLst/>
                <a:uLnTx/>
                <a:uFillTx/>
                <a:latin typeface="Arial"/>
                <a:ea typeface="宋体"/>
                <a:cs typeface="+mn-cs"/>
              </a:endParaRPr>
            </a:p>
          </p:txBody>
        </p:sp>
        <p:sp>
          <p:nvSpPr>
            <p:cNvPr id="136" name="矩形 135"/>
            <p:cNvSpPr/>
            <p:nvPr/>
          </p:nvSpPr>
          <p:spPr>
            <a:xfrm>
              <a:off x="2857500" y="5000625"/>
              <a:ext cx="1223963" cy="428625"/>
            </a:xfrm>
            <a:prstGeom prst="rect">
              <a:avLst/>
            </a:prstGeom>
            <a:solidFill>
              <a:srgbClr val="FFFFCC"/>
            </a:solidFill>
            <a:ln w="25400" cap="flat" cmpd="sng" algn="ctr">
              <a:solidFill>
                <a:srgbClr val="FFC000"/>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0000"/>
                  </a:solidFill>
                  <a:effectLst/>
                  <a:uLnTx/>
                  <a:uFillTx/>
                  <a:latin typeface="Arial"/>
                  <a:ea typeface="宋体"/>
                  <a:cs typeface="+mn-cs"/>
                </a:rPr>
                <a:t>   </a:t>
              </a:r>
              <a:r>
                <a:rPr kumimoji="0" lang="en-US" altLang="zh-CN" sz="1100" b="0" i="0" u="none" strike="noStrike" kern="0" cap="none" spc="0" normalizeH="0" baseline="0" noProof="0" dirty="0">
                  <a:ln>
                    <a:noFill/>
                  </a:ln>
                  <a:solidFill>
                    <a:srgbClr val="FF0000"/>
                  </a:solidFill>
                  <a:effectLst/>
                  <a:uLnTx/>
                  <a:uFillTx/>
                  <a:latin typeface="Arial"/>
                  <a:ea typeface="宋体"/>
                  <a:cs typeface="+mn-cs"/>
                </a:rPr>
                <a:t>B1</a:t>
              </a:r>
              <a:endParaRPr kumimoji="0" lang="zh-CN" altLang="en-US" sz="1100" b="0" i="0" u="none" strike="noStrike" kern="0" cap="none" spc="0" normalizeH="0" baseline="0" noProof="0" dirty="0">
                <a:ln>
                  <a:noFill/>
                </a:ln>
                <a:solidFill>
                  <a:srgbClr val="FF0000"/>
                </a:solidFill>
                <a:effectLst/>
                <a:uLnTx/>
                <a:uFillTx/>
                <a:latin typeface="Arial"/>
                <a:ea typeface="宋体"/>
                <a:cs typeface="+mn-cs"/>
              </a:endParaRPr>
            </a:p>
          </p:txBody>
        </p:sp>
        <p:sp>
          <p:nvSpPr>
            <p:cNvPr id="137" name="矩形 136"/>
            <p:cNvSpPr/>
            <p:nvPr/>
          </p:nvSpPr>
          <p:spPr>
            <a:xfrm>
              <a:off x="4357688" y="4999038"/>
              <a:ext cx="500062" cy="428625"/>
            </a:xfrm>
            <a:prstGeom prst="rect">
              <a:avLst/>
            </a:prstGeom>
            <a:solidFill>
              <a:srgbClr val="FFFFCC"/>
            </a:solidFill>
            <a:ln w="25400" cap="flat" cmpd="sng" algn="ctr">
              <a:solidFill>
                <a:srgbClr val="FFC000"/>
              </a:solidFill>
              <a:prstDash val="solid"/>
            </a:ln>
            <a:effectLst/>
          </p:spPr>
          <p:txBody>
            <a:bodyPr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FF0000"/>
                  </a:solidFill>
                  <a:effectLst/>
                  <a:uLnTx/>
                  <a:uFillTx/>
                  <a:latin typeface="Arial"/>
                  <a:ea typeface="宋体"/>
                  <a:cs typeface="+mn-cs"/>
                </a:rPr>
                <a:t>B2</a:t>
              </a:r>
              <a:endParaRPr kumimoji="0" lang="zh-CN" altLang="en-US" sz="1100" b="0" i="0" u="none" strike="noStrike" kern="0" cap="none" spc="0" normalizeH="0" baseline="0" noProof="0" dirty="0">
                <a:ln>
                  <a:noFill/>
                </a:ln>
                <a:solidFill>
                  <a:srgbClr val="FF0000"/>
                </a:solidFill>
                <a:effectLst/>
                <a:uLnTx/>
                <a:uFillTx/>
                <a:latin typeface="Arial"/>
                <a:ea typeface="宋体"/>
                <a:cs typeface="+mn-cs"/>
              </a:endParaRPr>
            </a:p>
          </p:txBody>
        </p:sp>
        <p:sp>
          <p:nvSpPr>
            <p:cNvPr id="138" name="矩形 137"/>
            <p:cNvSpPr/>
            <p:nvPr/>
          </p:nvSpPr>
          <p:spPr>
            <a:xfrm>
              <a:off x="2357437" y="4992624"/>
              <a:ext cx="532024" cy="428625"/>
            </a:xfrm>
            <a:prstGeom prst="rect">
              <a:avLst/>
            </a:prstGeom>
            <a:solidFill>
              <a:srgbClr val="FFFFCC"/>
            </a:solidFill>
            <a:ln w="25400" cap="flat" cmpd="sng" algn="ctr">
              <a:solidFill>
                <a:srgbClr val="FFC000"/>
              </a:solidFill>
              <a:prstDash val="solid"/>
            </a:ln>
            <a:effectLst/>
          </p:spPr>
          <p:txBody>
            <a:bodyPr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0000"/>
                  </a:solidFill>
                  <a:effectLst/>
                  <a:uLnTx/>
                  <a:uFillTx/>
                  <a:latin typeface="Arial"/>
                  <a:ea typeface="宋体"/>
                  <a:cs typeface="+mn-cs"/>
                </a:rPr>
                <a:t>B1</a:t>
              </a:r>
              <a:endParaRPr kumimoji="0" lang="zh-CN" altLang="en-US" sz="1200" b="0" i="0" u="none" strike="noStrike" kern="0" cap="none" spc="0" normalizeH="0" baseline="0" noProof="0" dirty="0">
                <a:ln>
                  <a:noFill/>
                </a:ln>
                <a:solidFill>
                  <a:srgbClr val="FF0000"/>
                </a:solidFill>
                <a:effectLst/>
                <a:uLnTx/>
                <a:uFillTx/>
                <a:latin typeface="Arial"/>
                <a:ea typeface="宋体"/>
                <a:cs typeface="+mn-cs"/>
              </a:endParaRPr>
            </a:p>
          </p:txBody>
        </p:sp>
        <p:cxnSp>
          <p:nvCxnSpPr>
            <p:cNvPr id="139" name="直接箭头连接符 138"/>
            <p:cNvCxnSpPr/>
            <p:nvPr/>
          </p:nvCxnSpPr>
          <p:spPr>
            <a:xfrm>
              <a:off x="1857375" y="5427663"/>
              <a:ext cx="6072188" cy="1587"/>
            </a:xfrm>
            <a:prstGeom prst="straightConnector1">
              <a:avLst/>
            </a:prstGeom>
            <a:noFill/>
            <a:ln w="38100" cap="flat" cmpd="sng" algn="ctr">
              <a:solidFill>
                <a:srgbClr val="F4E7ED">
                  <a:lumMod val="50000"/>
                </a:srgbClr>
              </a:solidFill>
              <a:prstDash val="solid"/>
              <a:tailEnd type="arrow"/>
            </a:ln>
            <a:effectLst/>
          </p:spPr>
        </p:cxnSp>
        <p:sp>
          <p:nvSpPr>
            <p:cNvPr id="140" name="直角上箭头 139"/>
            <p:cNvSpPr/>
            <p:nvPr/>
          </p:nvSpPr>
          <p:spPr>
            <a:xfrm>
              <a:off x="1857375" y="5284788"/>
              <a:ext cx="500063"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41" name="直角上箭头 140"/>
            <p:cNvSpPr/>
            <p:nvPr/>
          </p:nvSpPr>
          <p:spPr>
            <a:xfrm>
              <a:off x="2357438" y="5284788"/>
              <a:ext cx="500062"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42" name="直角上箭头 141"/>
            <p:cNvSpPr/>
            <p:nvPr/>
          </p:nvSpPr>
          <p:spPr>
            <a:xfrm>
              <a:off x="2857500" y="5284788"/>
              <a:ext cx="500063"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43" name="直角上箭头 142"/>
            <p:cNvSpPr/>
            <p:nvPr/>
          </p:nvSpPr>
          <p:spPr>
            <a:xfrm>
              <a:off x="3357563" y="5284788"/>
              <a:ext cx="500062"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44" name="直角上箭头 143"/>
            <p:cNvSpPr/>
            <p:nvPr/>
          </p:nvSpPr>
          <p:spPr>
            <a:xfrm>
              <a:off x="3857625" y="5284788"/>
              <a:ext cx="500063"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45" name="直角上箭头 144"/>
            <p:cNvSpPr/>
            <p:nvPr/>
          </p:nvSpPr>
          <p:spPr>
            <a:xfrm>
              <a:off x="4357688" y="5284788"/>
              <a:ext cx="500062"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46" name="直角上箭头 145"/>
            <p:cNvSpPr/>
            <p:nvPr/>
          </p:nvSpPr>
          <p:spPr>
            <a:xfrm>
              <a:off x="4857750" y="5284788"/>
              <a:ext cx="500063"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47" name="直角上箭头 146"/>
            <p:cNvSpPr/>
            <p:nvPr/>
          </p:nvSpPr>
          <p:spPr>
            <a:xfrm>
              <a:off x="5357813" y="5284788"/>
              <a:ext cx="500062"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48" name="直角上箭头 147"/>
            <p:cNvSpPr/>
            <p:nvPr/>
          </p:nvSpPr>
          <p:spPr>
            <a:xfrm>
              <a:off x="5857875" y="5284788"/>
              <a:ext cx="500063"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49" name="直角上箭头 148"/>
            <p:cNvSpPr/>
            <p:nvPr/>
          </p:nvSpPr>
          <p:spPr>
            <a:xfrm>
              <a:off x="6357938" y="5284788"/>
              <a:ext cx="500062"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50" name="矩形 149"/>
            <p:cNvSpPr/>
            <p:nvPr/>
          </p:nvSpPr>
          <p:spPr>
            <a:xfrm>
              <a:off x="1857375" y="5000625"/>
              <a:ext cx="500063"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FF0000"/>
                  </a:solidFill>
                  <a:effectLst/>
                  <a:uLnTx/>
                  <a:uFillTx/>
                  <a:latin typeface="Arial"/>
                  <a:ea typeface="宋体"/>
                  <a:cs typeface="+mn-cs"/>
                </a:rPr>
                <a:t>A1</a:t>
              </a:r>
              <a:endParaRPr kumimoji="0" lang="zh-CN" altLang="en-US" sz="1100" b="0" i="0" u="none" strike="noStrike" kern="0" cap="none" spc="0" normalizeH="0" baseline="0" noProof="0" dirty="0">
                <a:ln>
                  <a:noFill/>
                </a:ln>
                <a:solidFill>
                  <a:srgbClr val="FF0000"/>
                </a:solidFill>
                <a:effectLst/>
                <a:uLnTx/>
                <a:uFillTx/>
                <a:latin typeface="Arial"/>
                <a:ea typeface="宋体"/>
                <a:cs typeface="+mn-cs"/>
              </a:endParaRPr>
            </a:p>
          </p:txBody>
        </p:sp>
        <p:sp>
          <p:nvSpPr>
            <p:cNvPr id="151" name="矩形 150"/>
            <p:cNvSpPr/>
            <p:nvPr/>
          </p:nvSpPr>
          <p:spPr>
            <a:xfrm>
              <a:off x="2857500" y="5000625"/>
              <a:ext cx="500063"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FF0000"/>
                  </a:solidFill>
                  <a:effectLst/>
                  <a:uLnTx/>
                  <a:uFillTx/>
                  <a:latin typeface="Arial"/>
                  <a:ea typeface="宋体"/>
                  <a:cs typeface="+mn-cs"/>
                </a:rPr>
                <a:t>A2</a:t>
              </a:r>
              <a:endParaRPr kumimoji="0" lang="zh-CN" altLang="en-US" sz="1100" b="0" i="0" u="none" strike="noStrike" kern="0" cap="none" spc="0" normalizeH="0" baseline="0" noProof="0" dirty="0">
                <a:ln>
                  <a:noFill/>
                </a:ln>
                <a:solidFill>
                  <a:srgbClr val="FF0000"/>
                </a:solidFill>
                <a:effectLst/>
                <a:uLnTx/>
                <a:uFillTx/>
                <a:latin typeface="Arial"/>
                <a:ea typeface="宋体"/>
                <a:cs typeface="+mn-cs"/>
              </a:endParaRPr>
            </a:p>
          </p:txBody>
        </p:sp>
        <p:sp>
          <p:nvSpPr>
            <p:cNvPr id="152" name="矩形 151"/>
            <p:cNvSpPr/>
            <p:nvPr/>
          </p:nvSpPr>
          <p:spPr>
            <a:xfrm>
              <a:off x="3857625" y="5000625"/>
              <a:ext cx="500063"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FF0000"/>
                  </a:solidFill>
                  <a:effectLst/>
                  <a:uLnTx/>
                  <a:uFillTx/>
                  <a:latin typeface="Arial"/>
                  <a:ea typeface="宋体"/>
                  <a:cs typeface="+mn-cs"/>
                </a:rPr>
                <a:t>A3</a:t>
              </a:r>
              <a:endParaRPr kumimoji="0" lang="zh-CN" altLang="en-US" sz="1100" b="0" i="0" u="none" strike="noStrike" kern="0" cap="none" spc="0" normalizeH="0" baseline="0" noProof="0" dirty="0">
                <a:ln>
                  <a:noFill/>
                </a:ln>
                <a:solidFill>
                  <a:srgbClr val="FF0000"/>
                </a:solidFill>
                <a:effectLst/>
                <a:uLnTx/>
                <a:uFillTx/>
                <a:latin typeface="Arial"/>
                <a:ea typeface="宋体"/>
                <a:cs typeface="+mn-cs"/>
              </a:endParaRPr>
            </a:p>
          </p:txBody>
        </p:sp>
        <p:sp>
          <p:nvSpPr>
            <p:cNvPr id="153" name="矩形 152"/>
            <p:cNvSpPr/>
            <p:nvPr/>
          </p:nvSpPr>
          <p:spPr>
            <a:xfrm>
              <a:off x="4857750" y="5000625"/>
              <a:ext cx="500063"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FF0000"/>
                  </a:solidFill>
                  <a:effectLst/>
                  <a:uLnTx/>
                  <a:uFillTx/>
                  <a:latin typeface="Arial"/>
                  <a:ea typeface="宋体"/>
                  <a:cs typeface="+mn-cs"/>
                </a:rPr>
                <a:t>A4</a:t>
              </a:r>
              <a:endParaRPr kumimoji="0" lang="zh-CN" altLang="en-US" sz="1100" b="0" i="0" u="none" strike="noStrike" kern="0" cap="none" spc="0" normalizeH="0" baseline="0" noProof="0" dirty="0">
                <a:ln>
                  <a:noFill/>
                </a:ln>
                <a:solidFill>
                  <a:srgbClr val="FF0000"/>
                </a:solidFill>
                <a:effectLst/>
                <a:uLnTx/>
                <a:uFillTx/>
                <a:latin typeface="Arial"/>
                <a:ea typeface="宋体"/>
                <a:cs typeface="+mn-cs"/>
              </a:endParaRPr>
            </a:p>
          </p:txBody>
        </p:sp>
        <p:sp>
          <p:nvSpPr>
            <p:cNvPr id="154" name="矩形 153"/>
            <p:cNvSpPr/>
            <p:nvPr/>
          </p:nvSpPr>
          <p:spPr>
            <a:xfrm>
              <a:off x="5357813" y="5000625"/>
              <a:ext cx="500062" cy="428625"/>
            </a:xfrm>
            <a:prstGeom prst="rect">
              <a:avLst/>
            </a:prstGeom>
            <a:solidFill>
              <a:srgbClr val="FFFFCC"/>
            </a:solidFill>
            <a:ln w="25400" cap="flat" cmpd="sng" algn="ctr">
              <a:solidFill>
                <a:srgbClr val="FFC000"/>
              </a:solidFill>
              <a:prstDash val="solid"/>
            </a:ln>
            <a:effectLst/>
          </p:spPr>
          <p:txBody>
            <a:bodyPr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FF0000"/>
                  </a:solidFill>
                  <a:effectLst/>
                  <a:uLnTx/>
                  <a:uFillTx/>
                  <a:latin typeface="Arial"/>
                  <a:ea typeface="宋体"/>
                  <a:cs typeface="+mn-cs"/>
                </a:rPr>
                <a:t>B2</a:t>
              </a:r>
              <a:endParaRPr kumimoji="0" lang="zh-CN" altLang="en-US" sz="1100" b="0" i="0" u="none" strike="noStrike" kern="0" cap="none" spc="0" normalizeH="0" baseline="0" noProof="0" dirty="0">
                <a:ln>
                  <a:noFill/>
                </a:ln>
                <a:solidFill>
                  <a:srgbClr val="FF0000"/>
                </a:solidFill>
                <a:effectLst/>
                <a:uLnTx/>
                <a:uFillTx/>
                <a:latin typeface="Arial"/>
                <a:ea typeface="宋体"/>
                <a:cs typeface="+mn-cs"/>
              </a:endParaRPr>
            </a:p>
          </p:txBody>
        </p:sp>
        <p:sp>
          <p:nvSpPr>
            <p:cNvPr id="155" name="矩形 154"/>
            <p:cNvSpPr/>
            <p:nvPr/>
          </p:nvSpPr>
          <p:spPr>
            <a:xfrm>
              <a:off x="5857875" y="5000625"/>
              <a:ext cx="500063"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FF0000"/>
                  </a:solidFill>
                  <a:effectLst/>
                  <a:uLnTx/>
                  <a:uFillTx/>
                  <a:latin typeface="Arial"/>
                  <a:ea typeface="宋体"/>
                  <a:cs typeface="+mn-cs"/>
                </a:rPr>
                <a:t>A5</a:t>
              </a:r>
              <a:endParaRPr kumimoji="0" lang="zh-CN" altLang="en-US" sz="1100" b="0" i="0" u="none" strike="noStrike" kern="0" cap="none" spc="0" normalizeH="0" baseline="0" noProof="0" dirty="0">
                <a:ln>
                  <a:noFill/>
                </a:ln>
                <a:solidFill>
                  <a:srgbClr val="FF0000"/>
                </a:solidFill>
                <a:effectLst/>
                <a:uLnTx/>
                <a:uFillTx/>
                <a:latin typeface="Arial"/>
                <a:ea typeface="宋体"/>
                <a:cs typeface="+mn-cs"/>
              </a:endParaRPr>
            </a:p>
          </p:txBody>
        </p:sp>
        <p:cxnSp>
          <p:nvCxnSpPr>
            <p:cNvPr id="156" name="直接箭头连接符 155"/>
            <p:cNvCxnSpPr/>
            <p:nvPr/>
          </p:nvCxnSpPr>
          <p:spPr>
            <a:xfrm rot="5400000" flipH="1" flipV="1">
              <a:off x="3894139" y="5917836"/>
              <a:ext cx="928687" cy="1587"/>
            </a:xfrm>
            <a:prstGeom prst="straightConnector1">
              <a:avLst/>
            </a:prstGeom>
            <a:noFill/>
            <a:ln w="38100" cap="flat" cmpd="sng" algn="ctr">
              <a:solidFill>
                <a:srgbClr val="C00000"/>
              </a:solidFill>
              <a:prstDash val="solid"/>
              <a:tailEnd type="arrow"/>
            </a:ln>
            <a:effectLst/>
          </p:spPr>
        </p:cxnSp>
        <p:sp>
          <p:nvSpPr>
            <p:cNvPr id="157" name="TextBox 84"/>
            <p:cNvSpPr txBox="1">
              <a:spLocks noChangeArrowheads="1"/>
            </p:cNvSpPr>
            <p:nvPr/>
          </p:nvSpPr>
          <p:spPr bwMode="auto">
            <a:xfrm>
              <a:off x="0" y="4786313"/>
              <a:ext cx="1714499" cy="458935"/>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FFC000"/>
                  </a:solidFill>
                  <a:effectLst/>
                  <a:uLnTx/>
                  <a:uFillTx/>
                  <a:latin typeface="Arial" charset="0"/>
                  <a:ea typeface="宋体" charset="-122"/>
                </a:rPr>
                <a:t>固定优先级</a:t>
              </a:r>
              <a:r>
                <a:rPr kumimoji="0" lang="zh-CN" altLang="en-US" sz="1400" b="0" i="0" u="none" strike="noStrike" kern="0" cap="none" spc="0" normalizeH="0" baseline="0" noProof="0" dirty="0">
                  <a:ln>
                    <a:noFill/>
                  </a:ln>
                  <a:solidFill>
                    <a:schemeClr val="tx1"/>
                  </a:solidFill>
                  <a:effectLst/>
                  <a:uLnTx/>
                  <a:uFillTx/>
                  <a:latin typeface="Arial" charset="0"/>
                  <a:ea typeface="宋体" charset="-122"/>
                </a:rPr>
                <a:t>调度（</a:t>
              </a:r>
              <a:r>
                <a:rPr kumimoji="0" lang="en-US" altLang="zh-CN" sz="1400" b="0" i="0" u="none" strike="noStrike" kern="0" cap="none" spc="0" normalizeH="0" baseline="0" noProof="0" dirty="0">
                  <a:ln>
                    <a:noFill/>
                  </a:ln>
                  <a:solidFill>
                    <a:schemeClr val="tx1"/>
                  </a:solidFill>
                  <a:effectLst/>
                  <a:uLnTx/>
                  <a:uFillTx/>
                  <a:latin typeface="Arial" charset="0"/>
                  <a:ea typeface="宋体" charset="-122"/>
                </a:rPr>
                <a:t>A</a:t>
              </a:r>
              <a:r>
                <a:rPr kumimoji="0" lang="zh-CN" altLang="en-US" sz="1400" b="0" i="0" u="none" strike="noStrike" kern="0" cap="none" spc="0" normalizeH="0" baseline="0" noProof="0" dirty="0">
                  <a:ln>
                    <a:noFill/>
                  </a:ln>
                  <a:solidFill>
                    <a:schemeClr val="tx1"/>
                  </a:solidFill>
                  <a:effectLst/>
                  <a:uLnTx/>
                  <a:uFillTx/>
                  <a:latin typeface="Arial" charset="0"/>
                  <a:ea typeface="宋体" charset="-122"/>
                </a:rPr>
                <a:t>优先级高）</a:t>
              </a:r>
            </a:p>
          </p:txBody>
        </p:sp>
      </p:grpSp>
      <p:sp>
        <p:nvSpPr>
          <p:cNvPr id="158" name="矩形 157"/>
          <p:cNvSpPr/>
          <p:nvPr/>
        </p:nvSpPr>
        <p:spPr>
          <a:xfrm>
            <a:off x="5848100" y="6259363"/>
            <a:ext cx="1188549" cy="502916"/>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0000"/>
                </a:solidFill>
                <a:effectLst/>
                <a:uLnTx/>
                <a:uFillTx/>
                <a:latin typeface="Arial"/>
                <a:ea typeface="宋体"/>
                <a:cs typeface="+mn-cs"/>
              </a:rPr>
              <a:t>B1</a:t>
            </a:r>
            <a:r>
              <a:rPr kumimoji="0" lang="zh-CN" altLang="en-US" sz="1800" b="0" i="0" u="none" strike="noStrike" kern="0" cap="none" spc="0" normalizeH="0" baseline="0" noProof="0" dirty="0">
                <a:ln>
                  <a:noFill/>
                </a:ln>
                <a:solidFill>
                  <a:srgbClr val="FF0000"/>
                </a:solidFill>
                <a:effectLst/>
                <a:uLnTx/>
                <a:uFillTx/>
                <a:latin typeface="Arial"/>
                <a:ea typeface="宋体"/>
                <a:cs typeface="+mn-cs"/>
              </a:rPr>
              <a:t>错过</a:t>
            </a:r>
          </a:p>
        </p:txBody>
      </p:sp>
    </p:spTree>
    <p:extLst>
      <p:ext uri="{BB962C8B-B14F-4D97-AF65-F5344CB8AC3E}">
        <p14:creationId xmlns:p14="http://schemas.microsoft.com/office/powerpoint/2010/main" val="148787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500" fill="hold"/>
                                        <p:tgtEl>
                                          <p:spTgt spid="88"/>
                                        </p:tgtEl>
                                        <p:attrNameLst>
                                          <p:attrName>ppt_x</p:attrName>
                                        </p:attrNameLst>
                                      </p:cBhvr>
                                      <p:tavLst>
                                        <p:tav tm="0">
                                          <p:val>
                                            <p:strVal val="#ppt_x"/>
                                          </p:val>
                                        </p:tav>
                                        <p:tav tm="100000">
                                          <p:val>
                                            <p:strVal val="#ppt_x"/>
                                          </p:val>
                                        </p:tav>
                                      </p:tavLst>
                                    </p:anim>
                                    <p:anim calcmode="lin" valueType="num">
                                      <p:cBhvr additive="base">
                                        <p:cTn id="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4"/>
                                        </p:tgtEl>
                                        <p:attrNameLst>
                                          <p:attrName>style.visibility</p:attrName>
                                        </p:attrNameLst>
                                      </p:cBhvr>
                                      <p:to>
                                        <p:strVal val="visible"/>
                                      </p:to>
                                    </p:set>
                                    <p:anim calcmode="lin" valueType="num">
                                      <p:cBhvr additive="base">
                                        <p:cTn id="13" dur="500" fill="hold"/>
                                        <p:tgtEl>
                                          <p:spTgt spid="134"/>
                                        </p:tgtEl>
                                        <p:attrNameLst>
                                          <p:attrName>ppt_x</p:attrName>
                                        </p:attrNameLst>
                                      </p:cBhvr>
                                      <p:tavLst>
                                        <p:tav tm="0">
                                          <p:val>
                                            <p:strVal val="#ppt_x"/>
                                          </p:val>
                                        </p:tav>
                                        <p:tav tm="100000">
                                          <p:val>
                                            <p:strVal val="#ppt_x"/>
                                          </p:val>
                                        </p:tav>
                                      </p:tavLst>
                                    </p:anim>
                                    <p:anim calcmode="lin" valueType="num">
                                      <p:cBhvr additive="base">
                                        <p:cTn id="14" dur="500" fill="hold"/>
                                        <p:tgtEl>
                                          <p:spTgt spid="13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58"/>
                                        </p:tgtEl>
                                        <p:attrNameLst>
                                          <p:attrName>style.visibility</p:attrName>
                                        </p:attrNameLst>
                                      </p:cBhvr>
                                      <p:to>
                                        <p:strVal val="visible"/>
                                      </p:to>
                                    </p:set>
                                    <p:anim calcmode="lin" valueType="num">
                                      <p:cBhvr additive="base">
                                        <p:cTn id="17" dur="500" fill="hold"/>
                                        <p:tgtEl>
                                          <p:spTgt spid="158"/>
                                        </p:tgtEl>
                                        <p:attrNameLst>
                                          <p:attrName>ppt_x</p:attrName>
                                        </p:attrNameLst>
                                      </p:cBhvr>
                                      <p:tavLst>
                                        <p:tav tm="0">
                                          <p:val>
                                            <p:strVal val="#ppt_x"/>
                                          </p:val>
                                        </p:tav>
                                        <p:tav tm="100000">
                                          <p:val>
                                            <p:strVal val="#ppt_x"/>
                                          </p:val>
                                        </p:tav>
                                      </p:tavLst>
                                    </p:anim>
                                    <p:anim calcmode="lin" valueType="num">
                                      <p:cBhvr additive="base">
                                        <p:cTn id="18" dur="500" fill="hold"/>
                                        <p:tgtEl>
                                          <p:spTgt spid="1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615652"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grpSp>
        <p:nvGrpSpPr>
          <p:cNvPr id="6" name="组合 5"/>
          <p:cNvGrpSpPr/>
          <p:nvPr/>
        </p:nvGrpSpPr>
        <p:grpSpPr>
          <a:xfrm>
            <a:off x="-3945" y="2708920"/>
            <a:ext cx="2957512" cy="1897590"/>
            <a:chOff x="4283968" y="2636911"/>
            <a:chExt cx="3240360" cy="1897590"/>
          </a:xfrm>
        </p:grpSpPr>
        <p:sp>
          <p:nvSpPr>
            <p:cNvPr id="7"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283968" y="2636911"/>
              <a:ext cx="3240360" cy="406667"/>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实现实时调度算法的基本条件</a:t>
              </a:r>
            </a:p>
          </p:txBody>
        </p:sp>
        <p:sp>
          <p:nvSpPr>
            <p:cNvPr id="8"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283968" y="3043579"/>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chemeClr val="tx1"/>
                  </a:solidFill>
                  <a:latin typeface="黑体" pitchFamily="2" charset="-122"/>
                  <a:ea typeface="黑体" pitchFamily="2" charset="-122"/>
                </a:rPr>
                <a:t>实时调度算法的分类</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9"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429000"/>
              <a:ext cx="3240360" cy="36004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rgbClr val="FF0000"/>
                  </a:solidFill>
                  <a:latin typeface="黑体" pitchFamily="2" charset="-122"/>
                  <a:ea typeface="黑体" pitchFamily="2" charset="-122"/>
                </a:rPr>
                <a:t>最早截至时间优先算法</a:t>
              </a:r>
              <a:endParaRPr kumimoji="0" lang="zh-CN" altLang="en-US" sz="16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10"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789040"/>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prstClr val="white"/>
                  </a:solidFill>
                  <a:latin typeface="黑体" pitchFamily="2" charset="-122"/>
                  <a:ea typeface="黑体" pitchFamily="2" charset="-122"/>
                </a:rPr>
                <a:t>最低松弛度优先算法</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12"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4174461"/>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prstClr val="white"/>
                  </a:solidFill>
                  <a:latin typeface="黑体" pitchFamily="2" charset="-122"/>
                  <a:ea typeface="黑体" pitchFamily="2" charset="-122"/>
                </a:rPr>
                <a:t>优先级倒置</a:t>
              </a:r>
            </a:p>
          </p:txBody>
        </p:sp>
      </p:grpSp>
      <p:sp>
        <p:nvSpPr>
          <p:cNvPr id="13" name="Text Box 4"/>
          <p:cNvSpPr txBox="1">
            <a:spLocks noChangeArrowheads="1"/>
          </p:cNvSpPr>
          <p:nvPr/>
        </p:nvSpPr>
        <p:spPr bwMode="auto">
          <a:xfrm>
            <a:off x="3210374" y="1021446"/>
            <a:ext cx="5706422" cy="461665"/>
          </a:xfrm>
          <a:prstGeom prst="rect">
            <a:avLst/>
          </a:prstGeom>
          <a:noFill/>
          <a:ln w="9525">
            <a:noFill/>
            <a:miter lim="800000"/>
            <a:headEnd/>
            <a:tailEnd/>
          </a:ln>
        </p:spPr>
        <p:txBody>
          <a:bodyPr wrap="square">
            <a:spAutoFit/>
          </a:bodyPr>
          <a:lstStyle/>
          <a:p>
            <a:pPr algn="l"/>
            <a:r>
              <a:rPr lang="en-US" altLang="zh-CN" b="1" dirty="0">
                <a:solidFill>
                  <a:srgbClr val="FFC000"/>
                </a:solidFill>
                <a:latin typeface="黑体" pitchFamily="2" charset="-122"/>
                <a:ea typeface="黑体" pitchFamily="2" charset="-122"/>
              </a:rPr>
              <a:t>2</a:t>
            </a:r>
            <a:r>
              <a:rPr lang="zh-CN" altLang="en-US" b="1" dirty="0">
                <a:solidFill>
                  <a:srgbClr val="FFC000"/>
                </a:solidFill>
                <a:latin typeface="黑体" pitchFamily="2" charset="-122"/>
                <a:ea typeface="黑体" pitchFamily="2" charset="-122"/>
              </a:rPr>
              <a:t>）抢占式调度方式用于</a:t>
            </a:r>
            <a:r>
              <a:rPr lang="zh-CN" altLang="en-US" b="1" dirty="0">
                <a:solidFill>
                  <a:srgbClr val="FF0000"/>
                </a:solidFill>
                <a:latin typeface="黑体" pitchFamily="2" charset="-122"/>
                <a:ea typeface="黑体" pitchFamily="2" charset="-122"/>
              </a:rPr>
              <a:t>周期实时</a:t>
            </a:r>
            <a:r>
              <a:rPr lang="zh-CN" altLang="en-US" b="1" dirty="0">
                <a:solidFill>
                  <a:srgbClr val="FFC000"/>
                </a:solidFill>
                <a:latin typeface="黑体" pitchFamily="2" charset="-122"/>
                <a:ea typeface="黑体" pitchFamily="2" charset="-122"/>
              </a:rPr>
              <a:t>任务 </a:t>
            </a:r>
          </a:p>
        </p:txBody>
      </p:sp>
      <p:grpSp>
        <p:nvGrpSpPr>
          <p:cNvPr id="88" name="组合 73"/>
          <p:cNvGrpSpPr>
            <a:grpSpLocks/>
          </p:cNvGrpSpPr>
          <p:nvPr/>
        </p:nvGrpSpPr>
        <p:grpSpPr bwMode="auto">
          <a:xfrm>
            <a:off x="3105455" y="1344606"/>
            <a:ext cx="5786160" cy="2947832"/>
            <a:chOff x="214282" y="1098566"/>
            <a:chExt cx="8501093" cy="3721945"/>
          </a:xfrm>
        </p:grpSpPr>
        <p:sp>
          <p:nvSpPr>
            <p:cNvPr id="89" name="矩形 88"/>
            <p:cNvSpPr/>
            <p:nvPr/>
          </p:nvSpPr>
          <p:spPr>
            <a:xfrm>
              <a:off x="4357672" y="3568700"/>
              <a:ext cx="1223966" cy="428625"/>
            </a:xfrm>
            <a:prstGeom prst="rect">
              <a:avLst/>
            </a:prstGeom>
            <a:solidFill>
              <a:srgbClr val="FFFFCC"/>
            </a:solidFill>
            <a:ln w="25400" cap="flat" cmpd="sng" algn="ctr">
              <a:solidFill>
                <a:srgbClr val="FFC000"/>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0000"/>
                  </a:solidFill>
                  <a:effectLst/>
                  <a:uLnTx/>
                  <a:uFillTx/>
                  <a:latin typeface="Arial"/>
                  <a:ea typeface="宋体"/>
                  <a:cs typeface="+mn-cs"/>
                </a:rPr>
                <a:t>B2</a:t>
              </a:r>
              <a:endParaRPr kumimoji="0" lang="zh-CN" altLang="en-US" sz="1800" b="0" i="0" u="none" strike="noStrike" kern="0" cap="none" spc="0" normalizeH="0" baseline="0" noProof="0" dirty="0">
                <a:ln>
                  <a:noFill/>
                </a:ln>
                <a:solidFill>
                  <a:srgbClr val="FF0000"/>
                </a:solidFill>
                <a:effectLst/>
                <a:uLnTx/>
                <a:uFillTx/>
                <a:latin typeface="Arial"/>
                <a:ea typeface="宋体"/>
                <a:cs typeface="+mn-cs"/>
              </a:endParaRPr>
            </a:p>
          </p:txBody>
        </p:sp>
        <p:sp>
          <p:nvSpPr>
            <p:cNvPr id="90" name="矩形 89"/>
            <p:cNvSpPr/>
            <p:nvPr/>
          </p:nvSpPr>
          <p:spPr>
            <a:xfrm>
              <a:off x="1857350" y="3568700"/>
              <a:ext cx="1223967" cy="428625"/>
            </a:xfrm>
            <a:prstGeom prst="rect">
              <a:avLst/>
            </a:prstGeom>
            <a:solidFill>
              <a:srgbClr val="FFFFCC"/>
            </a:solidFill>
            <a:ln w="25400" cap="flat" cmpd="sng" algn="ctr">
              <a:solidFill>
                <a:srgbClr val="FFC000"/>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0000"/>
                  </a:solidFill>
                  <a:effectLst/>
                  <a:uLnTx/>
                  <a:uFillTx/>
                  <a:latin typeface="Arial"/>
                  <a:ea typeface="宋体"/>
                  <a:cs typeface="+mn-cs"/>
                </a:rPr>
                <a:t>B1</a:t>
              </a:r>
              <a:endParaRPr kumimoji="0" lang="zh-CN" altLang="en-US" sz="1800" b="0" i="0" u="none" strike="noStrike" kern="0" cap="none" spc="0" normalizeH="0" baseline="0" noProof="0" dirty="0">
                <a:ln>
                  <a:noFill/>
                </a:ln>
                <a:solidFill>
                  <a:srgbClr val="FF0000"/>
                </a:solidFill>
                <a:effectLst/>
                <a:uLnTx/>
                <a:uFillTx/>
                <a:latin typeface="Arial"/>
                <a:ea typeface="宋体"/>
                <a:cs typeface="+mn-cs"/>
              </a:endParaRPr>
            </a:p>
          </p:txBody>
        </p:sp>
        <p:cxnSp>
          <p:nvCxnSpPr>
            <p:cNvPr id="91" name="直接箭头连接符 90"/>
            <p:cNvCxnSpPr/>
            <p:nvPr/>
          </p:nvCxnSpPr>
          <p:spPr>
            <a:xfrm>
              <a:off x="1857350" y="3997325"/>
              <a:ext cx="6072210" cy="1588"/>
            </a:xfrm>
            <a:prstGeom prst="straightConnector1">
              <a:avLst/>
            </a:prstGeom>
            <a:noFill/>
            <a:ln w="38100" cap="flat" cmpd="sng" algn="ctr">
              <a:solidFill>
                <a:srgbClr val="F4E7ED">
                  <a:lumMod val="50000"/>
                </a:srgbClr>
              </a:solidFill>
              <a:prstDash val="solid"/>
              <a:tailEnd type="arrow"/>
            </a:ln>
            <a:effectLst/>
          </p:spPr>
        </p:cxnSp>
        <p:sp>
          <p:nvSpPr>
            <p:cNvPr id="92" name="直角上箭头 91"/>
            <p:cNvSpPr/>
            <p:nvPr/>
          </p:nvSpPr>
          <p:spPr>
            <a:xfrm>
              <a:off x="1857350" y="3854450"/>
              <a:ext cx="500065"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93" name="直角上箭头 92"/>
            <p:cNvSpPr/>
            <p:nvPr/>
          </p:nvSpPr>
          <p:spPr>
            <a:xfrm>
              <a:off x="2357415" y="3854450"/>
              <a:ext cx="500064"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94" name="直角上箭头 93"/>
            <p:cNvSpPr/>
            <p:nvPr/>
          </p:nvSpPr>
          <p:spPr>
            <a:xfrm>
              <a:off x="2857479" y="3854450"/>
              <a:ext cx="500065"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95" name="直角上箭头 94"/>
            <p:cNvSpPr/>
            <p:nvPr/>
          </p:nvSpPr>
          <p:spPr>
            <a:xfrm>
              <a:off x="3357543" y="3854450"/>
              <a:ext cx="500064"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96" name="直角上箭头 95"/>
            <p:cNvSpPr/>
            <p:nvPr/>
          </p:nvSpPr>
          <p:spPr>
            <a:xfrm>
              <a:off x="3857607" y="3854450"/>
              <a:ext cx="500065"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97" name="直角上箭头 96"/>
            <p:cNvSpPr/>
            <p:nvPr/>
          </p:nvSpPr>
          <p:spPr>
            <a:xfrm>
              <a:off x="4357672" y="3854450"/>
              <a:ext cx="500064"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98" name="直角上箭头 97"/>
            <p:cNvSpPr/>
            <p:nvPr/>
          </p:nvSpPr>
          <p:spPr>
            <a:xfrm>
              <a:off x="4857736" y="3854450"/>
              <a:ext cx="500065"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99" name="直角上箭头 98"/>
            <p:cNvSpPr/>
            <p:nvPr/>
          </p:nvSpPr>
          <p:spPr>
            <a:xfrm>
              <a:off x="5357801" y="3854450"/>
              <a:ext cx="500064"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00" name="直角上箭头 99"/>
            <p:cNvSpPr/>
            <p:nvPr/>
          </p:nvSpPr>
          <p:spPr>
            <a:xfrm>
              <a:off x="5857865" y="3854450"/>
              <a:ext cx="500065"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01" name="直角上箭头 100"/>
            <p:cNvSpPr/>
            <p:nvPr/>
          </p:nvSpPr>
          <p:spPr>
            <a:xfrm>
              <a:off x="6357929" y="3854450"/>
              <a:ext cx="500064"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02" name="TextBox 18"/>
            <p:cNvSpPr txBox="1">
              <a:spLocks noChangeArrowheads="1"/>
            </p:cNvSpPr>
            <p:nvPr/>
          </p:nvSpPr>
          <p:spPr bwMode="auto">
            <a:xfrm>
              <a:off x="1714500" y="4059238"/>
              <a:ext cx="357187"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03" name="TextBox 19"/>
            <p:cNvSpPr txBox="1">
              <a:spLocks noChangeArrowheads="1"/>
            </p:cNvSpPr>
            <p:nvPr/>
          </p:nvSpPr>
          <p:spPr bwMode="auto">
            <a:xfrm>
              <a:off x="2071689" y="4059238"/>
              <a:ext cx="500062"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10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04" name="TextBox 20"/>
            <p:cNvSpPr txBox="1">
              <a:spLocks noChangeArrowheads="1"/>
            </p:cNvSpPr>
            <p:nvPr/>
          </p:nvSpPr>
          <p:spPr bwMode="auto">
            <a:xfrm>
              <a:off x="2571749" y="4059238"/>
              <a:ext cx="500062"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20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05" name="TextBox 21"/>
            <p:cNvSpPr txBox="1">
              <a:spLocks noChangeArrowheads="1"/>
            </p:cNvSpPr>
            <p:nvPr/>
          </p:nvSpPr>
          <p:spPr bwMode="auto">
            <a:xfrm>
              <a:off x="3143251" y="4059238"/>
              <a:ext cx="500062"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30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06" name="TextBox 22"/>
            <p:cNvSpPr txBox="1">
              <a:spLocks noChangeArrowheads="1"/>
            </p:cNvSpPr>
            <p:nvPr/>
          </p:nvSpPr>
          <p:spPr bwMode="auto">
            <a:xfrm>
              <a:off x="3643313" y="4059238"/>
              <a:ext cx="500062"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40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07" name="TextBox 23"/>
            <p:cNvSpPr txBox="1">
              <a:spLocks noChangeArrowheads="1"/>
            </p:cNvSpPr>
            <p:nvPr/>
          </p:nvSpPr>
          <p:spPr bwMode="auto">
            <a:xfrm>
              <a:off x="4143375" y="4059238"/>
              <a:ext cx="500062"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50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08" name="TextBox 24"/>
            <p:cNvSpPr txBox="1">
              <a:spLocks noChangeArrowheads="1"/>
            </p:cNvSpPr>
            <p:nvPr/>
          </p:nvSpPr>
          <p:spPr bwMode="auto">
            <a:xfrm>
              <a:off x="4643438" y="4059238"/>
              <a:ext cx="500062"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60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09" name="TextBox 25"/>
            <p:cNvSpPr txBox="1">
              <a:spLocks noChangeArrowheads="1"/>
            </p:cNvSpPr>
            <p:nvPr/>
          </p:nvSpPr>
          <p:spPr bwMode="auto">
            <a:xfrm>
              <a:off x="5143500" y="4059238"/>
              <a:ext cx="500062"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70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10" name="TextBox 26"/>
            <p:cNvSpPr txBox="1">
              <a:spLocks noChangeArrowheads="1"/>
            </p:cNvSpPr>
            <p:nvPr/>
          </p:nvSpPr>
          <p:spPr bwMode="auto">
            <a:xfrm>
              <a:off x="5643564" y="4059238"/>
              <a:ext cx="500062"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80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11" name="TextBox 27"/>
            <p:cNvSpPr txBox="1">
              <a:spLocks noChangeArrowheads="1"/>
            </p:cNvSpPr>
            <p:nvPr/>
          </p:nvSpPr>
          <p:spPr bwMode="auto">
            <a:xfrm>
              <a:off x="6143625" y="4059238"/>
              <a:ext cx="500062"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90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12" name="TextBox 28"/>
            <p:cNvSpPr txBox="1">
              <a:spLocks noChangeArrowheads="1"/>
            </p:cNvSpPr>
            <p:nvPr/>
          </p:nvSpPr>
          <p:spPr bwMode="auto">
            <a:xfrm>
              <a:off x="6643688" y="4059238"/>
              <a:ext cx="642937"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100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13" name="TextBox 29"/>
            <p:cNvSpPr txBox="1">
              <a:spLocks noChangeArrowheads="1"/>
            </p:cNvSpPr>
            <p:nvPr/>
          </p:nvSpPr>
          <p:spPr bwMode="auto">
            <a:xfrm>
              <a:off x="7500938" y="4059238"/>
              <a:ext cx="1214437" cy="262313"/>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solidFill>
                  <a:effectLst/>
                  <a:uLnTx/>
                  <a:uFillTx/>
                  <a:latin typeface="Arial" charset="0"/>
                  <a:ea typeface="宋体" charset="-122"/>
                </a:rPr>
                <a:t>时间</a:t>
              </a:r>
              <a:r>
                <a:rPr kumimoji="0" lang="en-US" altLang="zh-CN" sz="1400" b="0" i="0" u="none" strike="noStrike" kern="0" cap="none" spc="0" normalizeH="0" baseline="0" noProof="0" dirty="0">
                  <a:ln>
                    <a:noFill/>
                  </a:ln>
                  <a:solidFill>
                    <a:schemeClr val="tx1"/>
                  </a:solidFill>
                  <a:effectLst/>
                  <a:uLnTx/>
                  <a:uFillTx/>
                  <a:latin typeface="Arial" charset="0"/>
                  <a:ea typeface="宋体" charset="-122"/>
                </a:rPr>
                <a:t>t/</a:t>
              </a:r>
              <a:r>
                <a:rPr kumimoji="0" lang="en-US" altLang="zh-CN" sz="1400" b="0" i="0" u="none" strike="noStrike" kern="0" cap="none" spc="0" normalizeH="0" baseline="0" noProof="0" dirty="0" err="1">
                  <a:ln>
                    <a:noFill/>
                  </a:ln>
                  <a:solidFill>
                    <a:schemeClr val="tx1"/>
                  </a:solidFill>
                  <a:effectLst/>
                  <a:uLnTx/>
                  <a:uFillTx/>
                  <a:latin typeface="Arial" charset="0"/>
                  <a:ea typeface="宋体" charset="-122"/>
                </a:rPr>
                <a:t>ms</a:t>
              </a:r>
              <a:endParaRPr kumimoji="0" lang="zh-CN" altLang="en-US" sz="1400" b="0" i="0" u="none" strike="noStrike" kern="0" cap="none" spc="0" normalizeH="0" baseline="0" noProof="0" dirty="0">
                <a:ln>
                  <a:noFill/>
                </a:ln>
                <a:solidFill>
                  <a:schemeClr val="tx1"/>
                </a:solidFill>
                <a:effectLst/>
                <a:uLnTx/>
                <a:uFillTx/>
                <a:latin typeface="Arial" charset="0"/>
                <a:ea typeface="宋体" charset="-122"/>
              </a:endParaRPr>
            </a:p>
          </p:txBody>
        </p:sp>
        <p:sp>
          <p:nvSpPr>
            <p:cNvPr id="114" name="矩形 113"/>
            <p:cNvSpPr/>
            <p:nvPr/>
          </p:nvSpPr>
          <p:spPr>
            <a:xfrm>
              <a:off x="1857350" y="3140075"/>
              <a:ext cx="500065"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FF0000"/>
                  </a:solidFill>
                  <a:effectLst/>
                  <a:uLnTx/>
                  <a:uFillTx/>
                  <a:latin typeface="Arial"/>
                  <a:ea typeface="宋体"/>
                  <a:cs typeface="+mn-cs"/>
                </a:rPr>
                <a:t>A1</a:t>
              </a:r>
              <a:endParaRPr kumimoji="0" lang="zh-CN" altLang="en-US" sz="1000" b="0" i="0" u="none" strike="noStrike" kern="0" cap="none" spc="0" normalizeH="0" baseline="0" noProof="0" dirty="0">
                <a:ln>
                  <a:noFill/>
                </a:ln>
                <a:solidFill>
                  <a:srgbClr val="FF0000"/>
                </a:solidFill>
                <a:effectLst/>
                <a:uLnTx/>
                <a:uFillTx/>
                <a:latin typeface="Arial"/>
                <a:ea typeface="宋体"/>
                <a:cs typeface="+mn-cs"/>
              </a:endParaRPr>
            </a:p>
          </p:txBody>
        </p:sp>
        <p:sp>
          <p:nvSpPr>
            <p:cNvPr id="115" name="矩形 114"/>
            <p:cNvSpPr/>
            <p:nvPr/>
          </p:nvSpPr>
          <p:spPr>
            <a:xfrm>
              <a:off x="2857479" y="3140075"/>
              <a:ext cx="500065"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FF0000"/>
                  </a:solidFill>
                  <a:effectLst/>
                  <a:uLnTx/>
                  <a:uFillTx/>
                  <a:latin typeface="Arial"/>
                  <a:ea typeface="宋体"/>
                  <a:cs typeface="+mn-cs"/>
                </a:rPr>
                <a:t>A2</a:t>
              </a:r>
              <a:endParaRPr kumimoji="0" lang="zh-CN" altLang="en-US" sz="1000" b="0" i="0" u="none" strike="noStrike" kern="0" cap="none" spc="0" normalizeH="0" baseline="0" noProof="0" dirty="0">
                <a:ln>
                  <a:noFill/>
                </a:ln>
                <a:solidFill>
                  <a:srgbClr val="FF0000"/>
                </a:solidFill>
                <a:effectLst/>
                <a:uLnTx/>
                <a:uFillTx/>
                <a:latin typeface="Arial"/>
                <a:ea typeface="宋体"/>
                <a:cs typeface="+mn-cs"/>
              </a:endParaRPr>
            </a:p>
          </p:txBody>
        </p:sp>
        <p:sp>
          <p:nvSpPr>
            <p:cNvPr id="116" name="矩形 115"/>
            <p:cNvSpPr/>
            <p:nvPr/>
          </p:nvSpPr>
          <p:spPr>
            <a:xfrm>
              <a:off x="3857607" y="3140075"/>
              <a:ext cx="500065"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FF0000"/>
                  </a:solidFill>
                  <a:effectLst/>
                  <a:uLnTx/>
                  <a:uFillTx/>
                  <a:latin typeface="Arial"/>
                  <a:ea typeface="宋体"/>
                  <a:cs typeface="+mn-cs"/>
                </a:rPr>
                <a:t>A3</a:t>
              </a:r>
              <a:endParaRPr kumimoji="0" lang="zh-CN" altLang="en-US" sz="1000" b="0" i="0" u="none" strike="noStrike" kern="0" cap="none" spc="0" normalizeH="0" baseline="0" noProof="0" dirty="0">
                <a:ln>
                  <a:noFill/>
                </a:ln>
                <a:solidFill>
                  <a:srgbClr val="FF0000"/>
                </a:solidFill>
                <a:effectLst/>
                <a:uLnTx/>
                <a:uFillTx/>
                <a:latin typeface="Arial"/>
                <a:ea typeface="宋体"/>
                <a:cs typeface="+mn-cs"/>
              </a:endParaRPr>
            </a:p>
          </p:txBody>
        </p:sp>
        <p:sp>
          <p:nvSpPr>
            <p:cNvPr id="117" name="矩形 116"/>
            <p:cNvSpPr/>
            <p:nvPr/>
          </p:nvSpPr>
          <p:spPr>
            <a:xfrm>
              <a:off x="4857736" y="3140075"/>
              <a:ext cx="500065"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FF0000"/>
                  </a:solidFill>
                  <a:effectLst/>
                  <a:uLnTx/>
                  <a:uFillTx/>
                  <a:latin typeface="Arial"/>
                  <a:ea typeface="宋体"/>
                  <a:cs typeface="+mn-cs"/>
                </a:rPr>
                <a:t>A4</a:t>
              </a:r>
              <a:endParaRPr kumimoji="0" lang="zh-CN" altLang="en-US" sz="1000" b="0" i="0" u="none" strike="noStrike" kern="0" cap="none" spc="0" normalizeH="0" baseline="0" noProof="0" dirty="0">
                <a:ln>
                  <a:noFill/>
                </a:ln>
                <a:solidFill>
                  <a:srgbClr val="FF0000"/>
                </a:solidFill>
                <a:effectLst/>
                <a:uLnTx/>
                <a:uFillTx/>
                <a:latin typeface="Arial"/>
                <a:ea typeface="宋体"/>
                <a:cs typeface="+mn-cs"/>
              </a:endParaRPr>
            </a:p>
          </p:txBody>
        </p:sp>
        <p:sp>
          <p:nvSpPr>
            <p:cNvPr id="118" name="矩形 117"/>
            <p:cNvSpPr/>
            <p:nvPr/>
          </p:nvSpPr>
          <p:spPr>
            <a:xfrm>
              <a:off x="5857865" y="3140075"/>
              <a:ext cx="500065"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FF0000"/>
                  </a:solidFill>
                  <a:effectLst/>
                  <a:uLnTx/>
                  <a:uFillTx/>
                  <a:latin typeface="Arial"/>
                  <a:ea typeface="宋体"/>
                  <a:cs typeface="+mn-cs"/>
                </a:rPr>
                <a:t>A5</a:t>
              </a:r>
              <a:endParaRPr kumimoji="0" lang="zh-CN" altLang="en-US" sz="1000" b="0" i="0" u="none" strike="noStrike" kern="0" cap="none" spc="0" normalizeH="0" baseline="0" noProof="0" dirty="0">
                <a:ln>
                  <a:noFill/>
                </a:ln>
                <a:solidFill>
                  <a:srgbClr val="FF0000"/>
                </a:solidFill>
                <a:effectLst/>
                <a:uLnTx/>
                <a:uFillTx/>
                <a:latin typeface="Arial"/>
                <a:ea typeface="宋体"/>
                <a:cs typeface="+mn-cs"/>
              </a:endParaRPr>
            </a:p>
          </p:txBody>
        </p:sp>
        <p:sp>
          <p:nvSpPr>
            <p:cNvPr id="119" name="TextBox 39"/>
            <p:cNvSpPr txBox="1">
              <a:spLocks noChangeArrowheads="1"/>
            </p:cNvSpPr>
            <p:nvPr/>
          </p:nvSpPr>
          <p:spPr bwMode="auto">
            <a:xfrm>
              <a:off x="2357438" y="2071688"/>
              <a:ext cx="1000125" cy="393468"/>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Arial" charset="0"/>
                  <a:ea typeface="宋体" charset="-122"/>
                </a:rPr>
                <a:t>A1</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latin typeface="Arial" charset="0"/>
                  <a:ea typeface="宋体" charset="-122"/>
                </a:rPr>
                <a:t>最后期限</a:t>
              </a:r>
            </a:p>
          </p:txBody>
        </p:sp>
        <p:cxnSp>
          <p:nvCxnSpPr>
            <p:cNvPr id="120" name="直接箭头连接符 119"/>
            <p:cNvCxnSpPr/>
            <p:nvPr/>
          </p:nvCxnSpPr>
          <p:spPr>
            <a:xfrm rot="5400000">
              <a:off x="2678092" y="2892425"/>
              <a:ext cx="357188" cy="1587"/>
            </a:xfrm>
            <a:prstGeom prst="straightConnector1">
              <a:avLst/>
            </a:prstGeom>
            <a:noFill/>
            <a:ln w="19050" cap="flat" cmpd="sng" algn="ctr">
              <a:solidFill>
                <a:srgbClr val="C00000"/>
              </a:solidFill>
              <a:prstDash val="solid"/>
              <a:tailEnd type="arrow"/>
            </a:ln>
            <a:effectLst/>
          </p:spPr>
        </p:cxnSp>
        <p:cxnSp>
          <p:nvCxnSpPr>
            <p:cNvPr id="121" name="直接箭头连接符 120"/>
            <p:cNvCxnSpPr/>
            <p:nvPr/>
          </p:nvCxnSpPr>
          <p:spPr>
            <a:xfrm rot="5400000">
              <a:off x="3679807" y="2892425"/>
              <a:ext cx="357188" cy="1588"/>
            </a:xfrm>
            <a:prstGeom prst="straightConnector1">
              <a:avLst/>
            </a:prstGeom>
            <a:noFill/>
            <a:ln w="19050" cap="flat" cmpd="sng" algn="ctr">
              <a:solidFill>
                <a:srgbClr val="C00000"/>
              </a:solidFill>
              <a:prstDash val="solid"/>
              <a:tailEnd type="arrow"/>
            </a:ln>
            <a:effectLst/>
          </p:spPr>
        </p:cxnSp>
        <p:cxnSp>
          <p:nvCxnSpPr>
            <p:cNvPr id="122" name="直接箭头连接符 121"/>
            <p:cNvCxnSpPr/>
            <p:nvPr/>
          </p:nvCxnSpPr>
          <p:spPr>
            <a:xfrm rot="5400000">
              <a:off x="4679936" y="2892425"/>
              <a:ext cx="357188" cy="1588"/>
            </a:xfrm>
            <a:prstGeom prst="straightConnector1">
              <a:avLst/>
            </a:prstGeom>
            <a:noFill/>
            <a:ln w="19050" cap="flat" cmpd="sng" algn="ctr">
              <a:solidFill>
                <a:srgbClr val="C00000"/>
              </a:solidFill>
              <a:prstDash val="solid"/>
              <a:tailEnd type="arrow"/>
            </a:ln>
            <a:effectLst/>
          </p:spPr>
        </p:cxnSp>
        <p:cxnSp>
          <p:nvCxnSpPr>
            <p:cNvPr id="123" name="直接箭头连接符 122"/>
            <p:cNvCxnSpPr/>
            <p:nvPr/>
          </p:nvCxnSpPr>
          <p:spPr>
            <a:xfrm rot="5400000">
              <a:off x="5680065" y="2892425"/>
              <a:ext cx="357188" cy="1588"/>
            </a:xfrm>
            <a:prstGeom prst="straightConnector1">
              <a:avLst/>
            </a:prstGeom>
            <a:noFill/>
            <a:ln w="19050" cap="flat" cmpd="sng" algn="ctr">
              <a:solidFill>
                <a:srgbClr val="C00000"/>
              </a:solidFill>
              <a:prstDash val="solid"/>
              <a:tailEnd type="arrow"/>
            </a:ln>
            <a:effectLst/>
          </p:spPr>
        </p:cxnSp>
        <p:sp>
          <p:nvSpPr>
            <p:cNvPr id="124" name="TextBox 45"/>
            <p:cNvSpPr txBox="1">
              <a:spLocks noChangeArrowheads="1"/>
            </p:cNvSpPr>
            <p:nvPr/>
          </p:nvSpPr>
          <p:spPr bwMode="auto">
            <a:xfrm>
              <a:off x="3357563" y="2071688"/>
              <a:ext cx="1000125" cy="393468"/>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Arial" charset="0"/>
                  <a:ea typeface="宋体" charset="-122"/>
                </a:rPr>
                <a:t>A2</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latin typeface="Arial" charset="0"/>
                  <a:ea typeface="宋体" charset="-122"/>
                </a:rPr>
                <a:t>最后期限</a:t>
              </a:r>
            </a:p>
          </p:txBody>
        </p:sp>
        <p:sp>
          <p:nvSpPr>
            <p:cNvPr id="125" name="TextBox 46"/>
            <p:cNvSpPr txBox="1">
              <a:spLocks noChangeArrowheads="1"/>
            </p:cNvSpPr>
            <p:nvPr/>
          </p:nvSpPr>
          <p:spPr bwMode="auto">
            <a:xfrm>
              <a:off x="4429125" y="2071688"/>
              <a:ext cx="1000125" cy="393468"/>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Arial" charset="0"/>
                  <a:ea typeface="宋体" charset="-122"/>
                </a:rPr>
                <a:t>A3</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latin typeface="Arial" charset="0"/>
                  <a:ea typeface="宋体" charset="-122"/>
                </a:rPr>
                <a:t>最后期限</a:t>
              </a:r>
            </a:p>
          </p:txBody>
        </p:sp>
        <p:sp>
          <p:nvSpPr>
            <p:cNvPr id="126" name="TextBox 47"/>
            <p:cNvSpPr txBox="1">
              <a:spLocks noChangeArrowheads="1"/>
            </p:cNvSpPr>
            <p:nvPr/>
          </p:nvSpPr>
          <p:spPr bwMode="auto">
            <a:xfrm>
              <a:off x="5500688" y="2071688"/>
              <a:ext cx="1000125" cy="393468"/>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Arial" charset="0"/>
                  <a:ea typeface="宋体" charset="-122"/>
                </a:rPr>
                <a:t>A4</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latin typeface="Arial" charset="0"/>
                  <a:ea typeface="宋体" charset="-122"/>
                </a:rPr>
                <a:t>最后期限</a:t>
              </a:r>
            </a:p>
          </p:txBody>
        </p:sp>
        <p:cxnSp>
          <p:nvCxnSpPr>
            <p:cNvPr id="127" name="直接箭头连接符 126"/>
            <p:cNvCxnSpPr/>
            <p:nvPr/>
          </p:nvCxnSpPr>
          <p:spPr>
            <a:xfrm rot="5400000">
              <a:off x="3856815" y="2570957"/>
              <a:ext cx="1000125" cy="1588"/>
            </a:xfrm>
            <a:prstGeom prst="straightConnector1">
              <a:avLst/>
            </a:prstGeom>
            <a:noFill/>
            <a:ln w="19050" cap="flat" cmpd="sng" algn="ctr">
              <a:solidFill>
                <a:srgbClr val="006600"/>
              </a:solidFill>
              <a:prstDash val="solid"/>
              <a:tailEnd type="arrow"/>
            </a:ln>
            <a:effectLst/>
          </p:spPr>
        </p:cxnSp>
        <p:sp>
          <p:nvSpPr>
            <p:cNvPr id="128" name="TextBox 50"/>
            <p:cNvSpPr txBox="1">
              <a:spLocks noChangeArrowheads="1"/>
            </p:cNvSpPr>
            <p:nvPr/>
          </p:nvSpPr>
          <p:spPr bwMode="auto">
            <a:xfrm>
              <a:off x="3857625" y="1428750"/>
              <a:ext cx="1000125" cy="393468"/>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Arial" charset="0"/>
                  <a:ea typeface="宋体" charset="-122"/>
                </a:rPr>
                <a:t>B1</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latin typeface="Arial" charset="0"/>
                  <a:ea typeface="宋体" charset="-122"/>
                </a:rPr>
                <a:t>最后期限</a:t>
              </a:r>
            </a:p>
          </p:txBody>
        </p:sp>
        <p:cxnSp>
          <p:nvCxnSpPr>
            <p:cNvPr id="129" name="直接箭头连接符 128"/>
            <p:cNvCxnSpPr/>
            <p:nvPr/>
          </p:nvCxnSpPr>
          <p:spPr>
            <a:xfrm>
              <a:off x="6857992" y="1873624"/>
              <a:ext cx="1" cy="1198190"/>
            </a:xfrm>
            <a:prstGeom prst="straightConnector1">
              <a:avLst/>
            </a:prstGeom>
            <a:noFill/>
            <a:ln w="19050" cap="flat" cmpd="sng" algn="ctr">
              <a:solidFill>
                <a:srgbClr val="006600"/>
              </a:solidFill>
              <a:prstDash val="solid"/>
              <a:tailEnd type="arrow"/>
            </a:ln>
            <a:effectLst/>
          </p:spPr>
        </p:cxnSp>
        <p:sp>
          <p:nvSpPr>
            <p:cNvPr id="130" name="TextBox 52"/>
            <p:cNvSpPr txBox="1">
              <a:spLocks noChangeArrowheads="1"/>
            </p:cNvSpPr>
            <p:nvPr/>
          </p:nvSpPr>
          <p:spPr bwMode="auto">
            <a:xfrm>
              <a:off x="6357930" y="1098566"/>
              <a:ext cx="1000125" cy="393468"/>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Arial" charset="0"/>
                  <a:ea typeface="宋体" charset="-122"/>
                </a:rPr>
                <a:t>B2</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latin typeface="Arial" charset="0"/>
                  <a:ea typeface="宋体" charset="-122"/>
                </a:rPr>
                <a:t>最后期限</a:t>
              </a:r>
            </a:p>
          </p:txBody>
        </p:sp>
        <p:sp>
          <p:nvSpPr>
            <p:cNvPr id="131" name="TextBox 53"/>
            <p:cNvSpPr txBox="1">
              <a:spLocks noChangeArrowheads="1"/>
            </p:cNvSpPr>
            <p:nvPr/>
          </p:nvSpPr>
          <p:spPr bwMode="auto">
            <a:xfrm>
              <a:off x="6357930" y="2061625"/>
              <a:ext cx="1000125" cy="393468"/>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Arial" charset="0"/>
                  <a:ea typeface="宋体" charset="-122"/>
                </a:rPr>
                <a:t>A5</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latin typeface="Arial" charset="0"/>
                  <a:ea typeface="宋体" charset="-122"/>
                </a:rPr>
                <a:t>最后期限</a:t>
              </a:r>
            </a:p>
          </p:txBody>
        </p:sp>
        <p:cxnSp>
          <p:nvCxnSpPr>
            <p:cNvPr id="132" name="直接箭头连接符 131"/>
            <p:cNvCxnSpPr/>
            <p:nvPr/>
          </p:nvCxnSpPr>
          <p:spPr>
            <a:xfrm rot="5400000">
              <a:off x="6680193" y="2892425"/>
              <a:ext cx="357188" cy="1588"/>
            </a:xfrm>
            <a:prstGeom prst="straightConnector1">
              <a:avLst/>
            </a:prstGeom>
            <a:noFill/>
            <a:ln w="19050" cap="flat" cmpd="sng" algn="ctr">
              <a:solidFill>
                <a:srgbClr val="C00000"/>
              </a:solidFill>
              <a:prstDash val="solid"/>
              <a:tailEnd type="arrow"/>
            </a:ln>
            <a:effectLst/>
          </p:spPr>
        </p:cxnSp>
        <p:sp>
          <p:nvSpPr>
            <p:cNvPr id="133" name="TextBox 55"/>
            <p:cNvSpPr txBox="1">
              <a:spLocks noChangeArrowheads="1"/>
            </p:cNvSpPr>
            <p:nvPr/>
          </p:nvSpPr>
          <p:spPr bwMode="auto">
            <a:xfrm>
              <a:off x="214282" y="3071811"/>
              <a:ext cx="1214437" cy="174870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solidFill>
                  <a:effectLst/>
                  <a:uLnTx/>
                  <a:uFillTx/>
                  <a:latin typeface="Arial" charset="0"/>
                  <a:ea typeface="宋体" charset="-122"/>
                </a:rPr>
                <a:t>到达时间</a:t>
              </a:r>
              <a:endParaRPr kumimoji="0" lang="en-US" altLang="zh-CN" sz="1400" b="0" i="0" u="none" strike="noStrike" kern="0" cap="none" spc="0" normalizeH="0" baseline="0" noProof="0" dirty="0">
                <a:ln>
                  <a:noFill/>
                </a:ln>
                <a:solidFill>
                  <a:schemeClr val="tx1"/>
                </a:solidFill>
                <a:effectLst/>
                <a:uLnTx/>
                <a:uFillTx/>
                <a:latin typeface="Arial" charset="0"/>
                <a:ea typeface="宋体" charset="-122"/>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solidFill>
                  <a:effectLst/>
                  <a:uLnTx/>
                  <a:uFillTx/>
                  <a:latin typeface="Arial" charset="0"/>
                  <a:ea typeface="宋体" charset="-122"/>
                </a:rPr>
                <a:t>执行时间</a:t>
              </a:r>
              <a:endParaRPr kumimoji="0" lang="en-US" altLang="zh-CN" sz="1400" b="0" i="0" u="none" strike="noStrike" kern="0" cap="none" spc="0" normalizeH="0" baseline="0" noProof="0" dirty="0">
                <a:ln>
                  <a:noFill/>
                </a:ln>
                <a:solidFill>
                  <a:schemeClr val="tx1"/>
                </a:solidFill>
                <a:effectLst/>
                <a:uLnTx/>
                <a:uFillTx/>
                <a:latin typeface="Arial" charset="0"/>
                <a:ea typeface="宋体" charset="-122"/>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solidFill>
                  <a:effectLst/>
                  <a:uLnTx/>
                  <a:uFillTx/>
                  <a:latin typeface="Arial" charset="0"/>
                  <a:ea typeface="宋体" charset="-122"/>
                </a:rPr>
                <a:t>最后期限</a:t>
              </a:r>
            </a:p>
          </p:txBody>
        </p:sp>
      </p:grpSp>
      <p:grpSp>
        <p:nvGrpSpPr>
          <p:cNvPr id="2" name="组合 1"/>
          <p:cNvGrpSpPr/>
          <p:nvPr/>
        </p:nvGrpSpPr>
        <p:grpSpPr>
          <a:xfrm>
            <a:off x="3252687" y="5005737"/>
            <a:ext cx="5445795" cy="1528807"/>
            <a:chOff x="0" y="4786313"/>
            <a:chExt cx="7929563" cy="1928812"/>
          </a:xfrm>
        </p:grpSpPr>
        <p:sp>
          <p:nvSpPr>
            <p:cNvPr id="83" name="矩形 82"/>
            <p:cNvSpPr/>
            <p:nvPr/>
          </p:nvSpPr>
          <p:spPr>
            <a:xfrm>
              <a:off x="1857375" y="5000625"/>
              <a:ext cx="1223963" cy="428625"/>
            </a:xfrm>
            <a:prstGeom prst="rect">
              <a:avLst/>
            </a:prstGeom>
            <a:solidFill>
              <a:srgbClr val="FFFFCC"/>
            </a:solidFill>
            <a:ln w="25400" cap="flat" cmpd="sng" algn="ctr">
              <a:solidFill>
                <a:srgbClr val="FFC000"/>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0000"/>
                  </a:solidFill>
                  <a:effectLst/>
                  <a:uLnTx/>
                  <a:uFillTx/>
                  <a:latin typeface="Arial"/>
                  <a:ea typeface="宋体"/>
                  <a:cs typeface="+mn-cs"/>
                </a:rPr>
                <a:t>   B1</a:t>
              </a:r>
              <a:endParaRPr kumimoji="0" lang="zh-CN" altLang="en-US" sz="1800" b="0" i="0" u="none" strike="noStrike" kern="0" cap="none" spc="0" normalizeH="0" baseline="0" noProof="0" dirty="0">
                <a:ln>
                  <a:noFill/>
                </a:ln>
                <a:solidFill>
                  <a:srgbClr val="FF0000"/>
                </a:solidFill>
                <a:effectLst/>
                <a:uLnTx/>
                <a:uFillTx/>
                <a:latin typeface="Arial"/>
                <a:ea typeface="宋体"/>
                <a:cs typeface="+mn-cs"/>
              </a:endParaRPr>
            </a:p>
          </p:txBody>
        </p:sp>
        <p:cxnSp>
          <p:nvCxnSpPr>
            <p:cNvPr id="84" name="直接箭头连接符 83"/>
            <p:cNvCxnSpPr/>
            <p:nvPr/>
          </p:nvCxnSpPr>
          <p:spPr>
            <a:xfrm>
              <a:off x="1857375" y="5427663"/>
              <a:ext cx="6072188" cy="1587"/>
            </a:xfrm>
            <a:prstGeom prst="straightConnector1">
              <a:avLst/>
            </a:prstGeom>
            <a:noFill/>
            <a:ln w="38100" cap="flat" cmpd="sng" algn="ctr">
              <a:solidFill>
                <a:srgbClr val="F4E7ED">
                  <a:lumMod val="50000"/>
                </a:srgbClr>
              </a:solidFill>
              <a:prstDash val="solid"/>
              <a:tailEnd type="arrow"/>
            </a:ln>
            <a:effectLst/>
          </p:spPr>
        </p:cxnSp>
        <p:sp>
          <p:nvSpPr>
            <p:cNvPr id="85" name="直角上箭头 84"/>
            <p:cNvSpPr/>
            <p:nvPr/>
          </p:nvSpPr>
          <p:spPr>
            <a:xfrm>
              <a:off x="1857375" y="5284788"/>
              <a:ext cx="500063"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86" name="直角上箭头 85"/>
            <p:cNvSpPr/>
            <p:nvPr/>
          </p:nvSpPr>
          <p:spPr>
            <a:xfrm>
              <a:off x="2357438" y="5284788"/>
              <a:ext cx="500062"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87" name="直角上箭头 86"/>
            <p:cNvSpPr/>
            <p:nvPr/>
          </p:nvSpPr>
          <p:spPr>
            <a:xfrm>
              <a:off x="2857500" y="5284788"/>
              <a:ext cx="500063"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59" name="直角上箭头 158"/>
            <p:cNvSpPr/>
            <p:nvPr/>
          </p:nvSpPr>
          <p:spPr>
            <a:xfrm>
              <a:off x="3357563" y="5284788"/>
              <a:ext cx="500062"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60" name="直角上箭头 159"/>
            <p:cNvSpPr/>
            <p:nvPr/>
          </p:nvSpPr>
          <p:spPr>
            <a:xfrm>
              <a:off x="3857625" y="5284788"/>
              <a:ext cx="500063"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61" name="直角上箭头 160"/>
            <p:cNvSpPr/>
            <p:nvPr/>
          </p:nvSpPr>
          <p:spPr>
            <a:xfrm>
              <a:off x="4357688" y="5284788"/>
              <a:ext cx="500062"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62" name="直角上箭头 161"/>
            <p:cNvSpPr/>
            <p:nvPr/>
          </p:nvSpPr>
          <p:spPr>
            <a:xfrm>
              <a:off x="4857750" y="5284788"/>
              <a:ext cx="500063"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63" name="直角上箭头 162"/>
            <p:cNvSpPr/>
            <p:nvPr/>
          </p:nvSpPr>
          <p:spPr>
            <a:xfrm>
              <a:off x="5357813" y="5284788"/>
              <a:ext cx="500062"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64" name="直角上箭头 163"/>
            <p:cNvSpPr/>
            <p:nvPr/>
          </p:nvSpPr>
          <p:spPr>
            <a:xfrm>
              <a:off x="5857875" y="5284788"/>
              <a:ext cx="500063"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65" name="直角上箭头 164"/>
            <p:cNvSpPr/>
            <p:nvPr/>
          </p:nvSpPr>
          <p:spPr>
            <a:xfrm>
              <a:off x="6357938" y="5284788"/>
              <a:ext cx="500062"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66" name="矩形 165"/>
            <p:cNvSpPr/>
            <p:nvPr/>
          </p:nvSpPr>
          <p:spPr>
            <a:xfrm>
              <a:off x="2286000" y="6286500"/>
              <a:ext cx="1214438"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0000"/>
                  </a:solidFill>
                  <a:effectLst/>
                  <a:uLnTx/>
                  <a:uFillTx/>
                  <a:latin typeface="Arial"/>
                  <a:ea typeface="宋体"/>
                  <a:cs typeface="+mn-cs"/>
                </a:rPr>
                <a:t>A1</a:t>
              </a:r>
              <a:r>
                <a:rPr kumimoji="0" lang="zh-CN" altLang="en-US" sz="1400" b="0" i="0" u="none" strike="noStrike" kern="0" cap="none" spc="0" normalizeH="0" baseline="0" noProof="0" dirty="0">
                  <a:ln>
                    <a:noFill/>
                  </a:ln>
                  <a:solidFill>
                    <a:srgbClr val="FF0000"/>
                  </a:solidFill>
                  <a:effectLst/>
                  <a:uLnTx/>
                  <a:uFillTx/>
                  <a:latin typeface="Arial"/>
                  <a:ea typeface="宋体"/>
                  <a:cs typeface="+mn-cs"/>
                </a:rPr>
                <a:t>错过</a:t>
              </a:r>
            </a:p>
          </p:txBody>
        </p:sp>
        <p:sp>
          <p:nvSpPr>
            <p:cNvPr id="167" name="矩形 166"/>
            <p:cNvSpPr/>
            <p:nvPr/>
          </p:nvSpPr>
          <p:spPr>
            <a:xfrm>
              <a:off x="3071813" y="5000625"/>
              <a:ext cx="500062"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FF0000"/>
                  </a:solidFill>
                  <a:effectLst/>
                  <a:uLnTx/>
                  <a:uFillTx/>
                  <a:latin typeface="Arial"/>
                  <a:ea typeface="宋体"/>
                  <a:cs typeface="+mn-cs"/>
                </a:rPr>
                <a:t>A2</a:t>
              </a:r>
              <a:endParaRPr kumimoji="0" lang="zh-CN" altLang="en-US" sz="1000" b="0" i="0" u="none" strike="noStrike" kern="0" cap="none" spc="0" normalizeH="0" baseline="0" noProof="0" dirty="0">
                <a:ln>
                  <a:noFill/>
                </a:ln>
                <a:solidFill>
                  <a:srgbClr val="FF0000"/>
                </a:solidFill>
                <a:effectLst/>
                <a:uLnTx/>
                <a:uFillTx/>
                <a:latin typeface="Arial"/>
                <a:ea typeface="宋体"/>
                <a:cs typeface="+mn-cs"/>
              </a:endParaRPr>
            </a:p>
          </p:txBody>
        </p:sp>
        <p:sp>
          <p:nvSpPr>
            <p:cNvPr id="168" name="矩形 167"/>
            <p:cNvSpPr/>
            <p:nvPr/>
          </p:nvSpPr>
          <p:spPr>
            <a:xfrm>
              <a:off x="3857625" y="5000625"/>
              <a:ext cx="500063"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FF0000"/>
                  </a:solidFill>
                  <a:effectLst/>
                  <a:uLnTx/>
                  <a:uFillTx/>
                  <a:latin typeface="Arial"/>
                  <a:ea typeface="宋体"/>
                  <a:cs typeface="+mn-cs"/>
                </a:rPr>
                <a:t>A3</a:t>
              </a:r>
              <a:endParaRPr kumimoji="0" lang="zh-CN" altLang="en-US" sz="1000" b="0" i="0" u="none" strike="noStrike" kern="0" cap="none" spc="0" normalizeH="0" baseline="0" noProof="0" dirty="0">
                <a:ln>
                  <a:noFill/>
                </a:ln>
                <a:solidFill>
                  <a:srgbClr val="FF0000"/>
                </a:solidFill>
                <a:effectLst/>
                <a:uLnTx/>
                <a:uFillTx/>
                <a:latin typeface="Arial"/>
                <a:ea typeface="宋体"/>
                <a:cs typeface="+mn-cs"/>
              </a:endParaRPr>
            </a:p>
          </p:txBody>
        </p:sp>
        <p:sp>
          <p:nvSpPr>
            <p:cNvPr id="169" name="矩形 168"/>
            <p:cNvSpPr/>
            <p:nvPr/>
          </p:nvSpPr>
          <p:spPr>
            <a:xfrm>
              <a:off x="5857875" y="5000625"/>
              <a:ext cx="500063"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FF0000"/>
                  </a:solidFill>
                  <a:effectLst/>
                  <a:uLnTx/>
                  <a:uFillTx/>
                  <a:latin typeface="Arial"/>
                  <a:ea typeface="宋体"/>
                  <a:cs typeface="+mn-cs"/>
                </a:rPr>
                <a:t>A5</a:t>
              </a:r>
              <a:endParaRPr kumimoji="0" lang="zh-CN" altLang="en-US" sz="1000" b="0" i="0" u="none" strike="noStrike" kern="0" cap="none" spc="0" normalizeH="0" baseline="0" noProof="0" dirty="0">
                <a:ln>
                  <a:noFill/>
                </a:ln>
                <a:solidFill>
                  <a:srgbClr val="FF0000"/>
                </a:solidFill>
                <a:effectLst/>
                <a:uLnTx/>
                <a:uFillTx/>
                <a:latin typeface="Arial"/>
                <a:ea typeface="宋体"/>
                <a:cs typeface="+mn-cs"/>
              </a:endParaRPr>
            </a:p>
          </p:txBody>
        </p:sp>
        <p:cxnSp>
          <p:nvCxnSpPr>
            <p:cNvPr id="170" name="直接箭头连接符 169"/>
            <p:cNvCxnSpPr/>
            <p:nvPr/>
          </p:nvCxnSpPr>
          <p:spPr>
            <a:xfrm rot="5400000" flipH="1" flipV="1">
              <a:off x="2501106" y="5785644"/>
              <a:ext cx="714375" cy="1588"/>
            </a:xfrm>
            <a:prstGeom prst="straightConnector1">
              <a:avLst/>
            </a:prstGeom>
            <a:noFill/>
            <a:ln w="38100" cap="flat" cmpd="sng" algn="ctr">
              <a:solidFill>
                <a:srgbClr val="C00000"/>
              </a:solidFill>
              <a:prstDash val="solid"/>
              <a:tailEnd type="arrow"/>
            </a:ln>
            <a:effectLst/>
          </p:spPr>
        </p:cxnSp>
        <p:sp>
          <p:nvSpPr>
            <p:cNvPr id="171" name="TextBox 84"/>
            <p:cNvSpPr txBox="1">
              <a:spLocks noChangeArrowheads="1"/>
            </p:cNvSpPr>
            <p:nvPr/>
          </p:nvSpPr>
          <p:spPr bwMode="auto">
            <a:xfrm>
              <a:off x="0" y="4786313"/>
              <a:ext cx="1714500" cy="931932"/>
            </a:xfrm>
            <a:prstGeom prst="rect">
              <a:avLst/>
            </a:prstGeom>
            <a:noFill/>
            <a:ln w="9525">
              <a:noFill/>
              <a:miter lim="800000"/>
              <a:headEnd/>
              <a:tailEnd/>
            </a:ln>
          </p:spPr>
          <p:txBody>
            <a:bodyPr>
              <a:spAutoFit/>
            </a:bodyPr>
            <a:lstStyle/>
            <a:p>
              <a:pPr algn="l"/>
              <a:r>
                <a:rPr kumimoji="0" lang="zh-CN" altLang="en-US" sz="1400" b="1" dirty="0">
                  <a:solidFill>
                    <a:srgbClr val="FFC000"/>
                  </a:solidFill>
                  <a:latin typeface="Arial" charset="0"/>
                  <a:ea typeface="宋体" charset="-122"/>
                </a:rPr>
                <a:t>固定优先级</a:t>
              </a:r>
              <a:r>
                <a:rPr kumimoji="0" lang="zh-CN" altLang="en-US" sz="1400" dirty="0">
                  <a:solidFill>
                    <a:schemeClr val="tx1"/>
                  </a:solidFill>
                  <a:latin typeface="Arial" charset="0"/>
                  <a:ea typeface="宋体" charset="-122"/>
                </a:rPr>
                <a:t>调度（</a:t>
              </a:r>
              <a:r>
                <a:rPr kumimoji="0" lang="en-US" altLang="zh-CN" sz="1400" dirty="0">
                  <a:solidFill>
                    <a:schemeClr val="tx1"/>
                  </a:solidFill>
                  <a:latin typeface="Arial" charset="0"/>
                  <a:ea typeface="宋体" charset="-122"/>
                </a:rPr>
                <a:t>B</a:t>
              </a:r>
              <a:r>
                <a:rPr kumimoji="0" lang="zh-CN" altLang="en-US" sz="1400" dirty="0">
                  <a:solidFill>
                    <a:schemeClr val="tx1"/>
                  </a:solidFill>
                  <a:latin typeface="Arial" charset="0"/>
                  <a:ea typeface="宋体" charset="-122"/>
                </a:rPr>
                <a:t>优先级高）</a:t>
              </a:r>
            </a:p>
          </p:txBody>
        </p:sp>
        <p:sp>
          <p:nvSpPr>
            <p:cNvPr id="172" name="矩形 171"/>
            <p:cNvSpPr/>
            <p:nvPr/>
          </p:nvSpPr>
          <p:spPr>
            <a:xfrm>
              <a:off x="4375150" y="5000625"/>
              <a:ext cx="1223963" cy="428625"/>
            </a:xfrm>
            <a:prstGeom prst="rect">
              <a:avLst/>
            </a:prstGeom>
            <a:solidFill>
              <a:srgbClr val="FFFFCC"/>
            </a:solidFill>
            <a:ln w="25400" cap="flat" cmpd="sng" algn="ctr">
              <a:solidFill>
                <a:srgbClr val="FFC000"/>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0000"/>
                  </a:solidFill>
                  <a:effectLst/>
                  <a:uLnTx/>
                  <a:uFillTx/>
                  <a:latin typeface="Arial"/>
                  <a:ea typeface="宋体"/>
                  <a:cs typeface="+mn-cs"/>
                </a:rPr>
                <a:t>   B2</a:t>
              </a:r>
              <a:endParaRPr kumimoji="0" lang="zh-CN" altLang="en-US" sz="1800" b="0" i="0" u="none" strike="noStrike" kern="0" cap="none" spc="0" normalizeH="0" baseline="0" noProof="0" dirty="0">
                <a:ln>
                  <a:noFill/>
                </a:ln>
                <a:solidFill>
                  <a:srgbClr val="FF0000"/>
                </a:solidFill>
                <a:effectLst/>
                <a:uLnTx/>
                <a:uFillTx/>
                <a:latin typeface="Arial"/>
                <a:ea typeface="宋体"/>
                <a:cs typeface="+mn-cs"/>
              </a:endParaRPr>
            </a:p>
          </p:txBody>
        </p:sp>
        <p:cxnSp>
          <p:nvCxnSpPr>
            <p:cNvPr id="173" name="直接箭头连接符 172"/>
            <p:cNvCxnSpPr/>
            <p:nvPr/>
          </p:nvCxnSpPr>
          <p:spPr>
            <a:xfrm rot="5400000" flipH="1" flipV="1">
              <a:off x="5501481" y="5785644"/>
              <a:ext cx="714375" cy="1588"/>
            </a:xfrm>
            <a:prstGeom prst="straightConnector1">
              <a:avLst/>
            </a:prstGeom>
            <a:noFill/>
            <a:ln w="38100" cap="flat" cmpd="sng" algn="ctr">
              <a:solidFill>
                <a:srgbClr val="C00000"/>
              </a:solidFill>
              <a:prstDash val="solid"/>
              <a:tailEnd type="arrow"/>
            </a:ln>
            <a:effectLst/>
          </p:spPr>
        </p:cxnSp>
        <p:sp>
          <p:nvSpPr>
            <p:cNvPr id="174" name="矩形 173"/>
            <p:cNvSpPr/>
            <p:nvPr/>
          </p:nvSpPr>
          <p:spPr>
            <a:xfrm>
              <a:off x="5500688" y="6286500"/>
              <a:ext cx="1214437"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0000"/>
                  </a:solidFill>
                  <a:effectLst/>
                  <a:uLnTx/>
                  <a:uFillTx/>
                  <a:latin typeface="Arial"/>
                  <a:ea typeface="宋体"/>
                  <a:cs typeface="+mn-cs"/>
                </a:rPr>
                <a:t>A4</a:t>
              </a:r>
              <a:r>
                <a:rPr kumimoji="0" lang="zh-CN" altLang="en-US" sz="1400" b="0" i="0" u="none" strike="noStrike" kern="0" cap="none" spc="0" normalizeH="0" baseline="0" noProof="0" dirty="0">
                  <a:ln>
                    <a:noFill/>
                  </a:ln>
                  <a:solidFill>
                    <a:srgbClr val="FF0000"/>
                  </a:solidFill>
                  <a:effectLst/>
                  <a:uLnTx/>
                  <a:uFillTx/>
                  <a:latin typeface="Arial"/>
                  <a:ea typeface="宋体"/>
                  <a:cs typeface="+mn-cs"/>
                </a:rPr>
                <a:t>错过</a:t>
              </a:r>
            </a:p>
          </p:txBody>
        </p:sp>
      </p:grpSp>
    </p:spTree>
    <p:extLst>
      <p:ext uri="{BB962C8B-B14F-4D97-AF65-F5344CB8AC3E}">
        <p14:creationId xmlns:p14="http://schemas.microsoft.com/office/powerpoint/2010/main" val="206488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615652"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grpSp>
        <p:nvGrpSpPr>
          <p:cNvPr id="6" name="组合 5"/>
          <p:cNvGrpSpPr/>
          <p:nvPr/>
        </p:nvGrpSpPr>
        <p:grpSpPr>
          <a:xfrm>
            <a:off x="-3945" y="2708920"/>
            <a:ext cx="2957512" cy="1897590"/>
            <a:chOff x="4283968" y="2636911"/>
            <a:chExt cx="3240360" cy="1897590"/>
          </a:xfrm>
        </p:grpSpPr>
        <p:sp>
          <p:nvSpPr>
            <p:cNvPr id="7"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283968" y="2636911"/>
              <a:ext cx="3240360" cy="406667"/>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实现实时调度算法的基本条件</a:t>
              </a:r>
            </a:p>
          </p:txBody>
        </p:sp>
        <p:sp>
          <p:nvSpPr>
            <p:cNvPr id="8"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283968" y="3043579"/>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chemeClr val="tx1"/>
                  </a:solidFill>
                  <a:latin typeface="黑体" pitchFamily="2" charset="-122"/>
                  <a:ea typeface="黑体" pitchFamily="2" charset="-122"/>
                </a:rPr>
                <a:t>实时调度算法的分类</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9"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429000"/>
              <a:ext cx="3240360" cy="36004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rgbClr val="FF0000"/>
                  </a:solidFill>
                  <a:latin typeface="黑体" pitchFamily="2" charset="-122"/>
                  <a:ea typeface="黑体" pitchFamily="2" charset="-122"/>
                </a:rPr>
                <a:t>最早截至时间优先算法</a:t>
              </a:r>
              <a:endParaRPr kumimoji="0" lang="zh-CN" altLang="en-US" sz="16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10"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789040"/>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prstClr val="white"/>
                  </a:solidFill>
                  <a:latin typeface="黑体" pitchFamily="2" charset="-122"/>
                  <a:ea typeface="黑体" pitchFamily="2" charset="-122"/>
                </a:rPr>
                <a:t>最低松弛度优先算法</a:t>
              </a:r>
              <a:endParaRPr kumimoji="0" lang="zh-CN" altLang="en-US" sz="1600" b="1" i="0" u="none" strike="noStrike" kern="0" cap="none" spc="0" normalizeH="0" baseline="0" noProof="0" dirty="0">
                <a:ln>
                  <a:noFill/>
                </a:ln>
                <a:solidFill>
                  <a:prstClr val="white"/>
                </a:solidFill>
                <a:effectLst/>
                <a:uLnTx/>
                <a:uFillTx/>
                <a:latin typeface="黑体" pitchFamily="2" charset="-122"/>
                <a:ea typeface="黑体" pitchFamily="2" charset="-122"/>
              </a:endParaRPr>
            </a:p>
          </p:txBody>
        </p:sp>
        <p:sp>
          <p:nvSpPr>
            <p:cNvPr id="12"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4174461"/>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prstClr val="white"/>
                  </a:solidFill>
                  <a:latin typeface="黑体" pitchFamily="2" charset="-122"/>
                  <a:ea typeface="黑体" pitchFamily="2" charset="-122"/>
                </a:rPr>
                <a:t>优先级倒置</a:t>
              </a:r>
            </a:p>
          </p:txBody>
        </p:sp>
      </p:grpSp>
      <p:sp>
        <p:nvSpPr>
          <p:cNvPr id="13" name="Text Box 4"/>
          <p:cNvSpPr txBox="1">
            <a:spLocks noChangeArrowheads="1"/>
          </p:cNvSpPr>
          <p:nvPr/>
        </p:nvSpPr>
        <p:spPr bwMode="auto">
          <a:xfrm>
            <a:off x="3210374" y="1021446"/>
            <a:ext cx="5706422" cy="461665"/>
          </a:xfrm>
          <a:prstGeom prst="rect">
            <a:avLst/>
          </a:prstGeom>
          <a:noFill/>
          <a:ln w="9525">
            <a:noFill/>
            <a:miter lim="800000"/>
            <a:headEnd/>
            <a:tailEnd/>
          </a:ln>
        </p:spPr>
        <p:txBody>
          <a:bodyPr wrap="square">
            <a:spAutoFit/>
          </a:bodyPr>
          <a:lstStyle/>
          <a:p>
            <a:pPr algn="l"/>
            <a:r>
              <a:rPr lang="zh-CN" altLang="en-US" b="1" dirty="0" smtClean="0">
                <a:solidFill>
                  <a:srgbClr val="FFC000"/>
                </a:solidFill>
                <a:latin typeface="华文楷体" panose="02010600040101010101" pitchFamily="2" charset="-122"/>
                <a:ea typeface="华文楷体" panose="02010600040101010101" pitchFamily="2" charset="-122"/>
              </a:rPr>
              <a:t>抢占</a:t>
            </a:r>
            <a:r>
              <a:rPr lang="zh-CN" altLang="en-US" b="1" dirty="0">
                <a:solidFill>
                  <a:srgbClr val="FFC000"/>
                </a:solidFill>
                <a:latin typeface="华文楷体" panose="02010600040101010101" pitchFamily="2" charset="-122"/>
                <a:ea typeface="华文楷体" panose="02010600040101010101" pitchFamily="2" charset="-122"/>
              </a:rPr>
              <a:t>式调度方式用于</a:t>
            </a:r>
            <a:r>
              <a:rPr lang="zh-CN" altLang="en-US" b="1" dirty="0">
                <a:solidFill>
                  <a:srgbClr val="FF0000"/>
                </a:solidFill>
                <a:latin typeface="华文楷体" panose="02010600040101010101" pitchFamily="2" charset="-122"/>
                <a:ea typeface="华文楷体" panose="02010600040101010101" pitchFamily="2" charset="-122"/>
              </a:rPr>
              <a:t>周期实时</a:t>
            </a:r>
            <a:r>
              <a:rPr lang="zh-CN" altLang="en-US" b="1" dirty="0">
                <a:solidFill>
                  <a:srgbClr val="FFC000"/>
                </a:solidFill>
                <a:latin typeface="华文楷体" panose="02010600040101010101" pitchFamily="2" charset="-122"/>
                <a:ea typeface="华文楷体" panose="02010600040101010101" pitchFamily="2" charset="-122"/>
              </a:rPr>
              <a:t>任务 </a:t>
            </a:r>
          </a:p>
        </p:txBody>
      </p:sp>
      <p:grpSp>
        <p:nvGrpSpPr>
          <p:cNvPr id="88" name="组合 73"/>
          <p:cNvGrpSpPr>
            <a:grpSpLocks/>
          </p:cNvGrpSpPr>
          <p:nvPr/>
        </p:nvGrpSpPr>
        <p:grpSpPr bwMode="auto">
          <a:xfrm>
            <a:off x="3105455" y="1344606"/>
            <a:ext cx="5786160" cy="2947832"/>
            <a:chOff x="214282" y="1098566"/>
            <a:chExt cx="8501093" cy="3721945"/>
          </a:xfrm>
        </p:grpSpPr>
        <p:sp>
          <p:nvSpPr>
            <p:cNvPr id="89" name="矩形 88"/>
            <p:cNvSpPr/>
            <p:nvPr/>
          </p:nvSpPr>
          <p:spPr>
            <a:xfrm>
              <a:off x="4357672" y="3568700"/>
              <a:ext cx="1223966" cy="428625"/>
            </a:xfrm>
            <a:prstGeom prst="rect">
              <a:avLst/>
            </a:prstGeom>
            <a:solidFill>
              <a:srgbClr val="FFFFCC"/>
            </a:solidFill>
            <a:ln w="25400" cap="flat" cmpd="sng" algn="ctr">
              <a:solidFill>
                <a:srgbClr val="FFC000"/>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0000"/>
                  </a:solidFill>
                  <a:effectLst/>
                  <a:uLnTx/>
                  <a:uFillTx/>
                  <a:latin typeface="Arial"/>
                  <a:ea typeface="宋体"/>
                  <a:cs typeface="+mn-cs"/>
                </a:rPr>
                <a:t>B2</a:t>
              </a:r>
              <a:endParaRPr kumimoji="0" lang="zh-CN" altLang="en-US" sz="1800" b="0" i="0" u="none" strike="noStrike" kern="0" cap="none" spc="0" normalizeH="0" baseline="0" noProof="0" dirty="0">
                <a:ln>
                  <a:noFill/>
                </a:ln>
                <a:solidFill>
                  <a:srgbClr val="FF0000"/>
                </a:solidFill>
                <a:effectLst/>
                <a:uLnTx/>
                <a:uFillTx/>
                <a:latin typeface="Arial"/>
                <a:ea typeface="宋体"/>
                <a:cs typeface="+mn-cs"/>
              </a:endParaRPr>
            </a:p>
          </p:txBody>
        </p:sp>
        <p:sp>
          <p:nvSpPr>
            <p:cNvPr id="90" name="矩形 89"/>
            <p:cNvSpPr/>
            <p:nvPr/>
          </p:nvSpPr>
          <p:spPr>
            <a:xfrm>
              <a:off x="1857350" y="3568700"/>
              <a:ext cx="1223967" cy="428625"/>
            </a:xfrm>
            <a:prstGeom prst="rect">
              <a:avLst/>
            </a:prstGeom>
            <a:solidFill>
              <a:srgbClr val="FFFFCC"/>
            </a:solidFill>
            <a:ln w="25400" cap="flat" cmpd="sng" algn="ctr">
              <a:solidFill>
                <a:srgbClr val="FFC000"/>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0000"/>
                  </a:solidFill>
                  <a:effectLst/>
                  <a:uLnTx/>
                  <a:uFillTx/>
                  <a:latin typeface="Arial"/>
                  <a:ea typeface="宋体"/>
                  <a:cs typeface="+mn-cs"/>
                </a:rPr>
                <a:t>B1</a:t>
              </a:r>
              <a:endParaRPr kumimoji="0" lang="zh-CN" altLang="en-US" sz="1800" b="0" i="0" u="none" strike="noStrike" kern="0" cap="none" spc="0" normalizeH="0" baseline="0" noProof="0" dirty="0">
                <a:ln>
                  <a:noFill/>
                </a:ln>
                <a:solidFill>
                  <a:srgbClr val="FF0000"/>
                </a:solidFill>
                <a:effectLst/>
                <a:uLnTx/>
                <a:uFillTx/>
                <a:latin typeface="Arial"/>
                <a:ea typeface="宋体"/>
                <a:cs typeface="+mn-cs"/>
              </a:endParaRPr>
            </a:p>
          </p:txBody>
        </p:sp>
        <p:cxnSp>
          <p:nvCxnSpPr>
            <p:cNvPr id="91" name="直接箭头连接符 90"/>
            <p:cNvCxnSpPr/>
            <p:nvPr/>
          </p:nvCxnSpPr>
          <p:spPr>
            <a:xfrm>
              <a:off x="1857350" y="3997325"/>
              <a:ext cx="6072210" cy="1588"/>
            </a:xfrm>
            <a:prstGeom prst="straightConnector1">
              <a:avLst/>
            </a:prstGeom>
            <a:noFill/>
            <a:ln w="38100" cap="flat" cmpd="sng" algn="ctr">
              <a:solidFill>
                <a:srgbClr val="F4E7ED">
                  <a:lumMod val="50000"/>
                </a:srgbClr>
              </a:solidFill>
              <a:prstDash val="solid"/>
              <a:tailEnd type="arrow"/>
            </a:ln>
            <a:effectLst/>
          </p:spPr>
        </p:cxnSp>
        <p:sp>
          <p:nvSpPr>
            <p:cNvPr id="92" name="直角上箭头 91"/>
            <p:cNvSpPr/>
            <p:nvPr/>
          </p:nvSpPr>
          <p:spPr>
            <a:xfrm>
              <a:off x="1857350" y="3854450"/>
              <a:ext cx="500065"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93" name="直角上箭头 92"/>
            <p:cNvSpPr/>
            <p:nvPr/>
          </p:nvSpPr>
          <p:spPr>
            <a:xfrm>
              <a:off x="2357415" y="3854450"/>
              <a:ext cx="500064"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94" name="直角上箭头 93"/>
            <p:cNvSpPr/>
            <p:nvPr/>
          </p:nvSpPr>
          <p:spPr>
            <a:xfrm>
              <a:off x="2857479" y="3854450"/>
              <a:ext cx="500065"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95" name="直角上箭头 94"/>
            <p:cNvSpPr/>
            <p:nvPr/>
          </p:nvSpPr>
          <p:spPr>
            <a:xfrm>
              <a:off x="3357543" y="3854450"/>
              <a:ext cx="500064"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96" name="直角上箭头 95"/>
            <p:cNvSpPr/>
            <p:nvPr/>
          </p:nvSpPr>
          <p:spPr>
            <a:xfrm>
              <a:off x="3857607" y="3854450"/>
              <a:ext cx="500065"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97" name="直角上箭头 96"/>
            <p:cNvSpPr/>
            <p:nvPr/>
          </p:nvSpPr>
          <p:spPr>
            <a:xfrm>
              <a:off x="4357672" y="3854450"/>
              <a:ext cx="500064"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98" name="直角上箭头 97"/>
            <p:cNvSpPr/>
            <p:nvPr/>
          </p:nvSpPr>
          <p:spPr>
            <a:xfrm>
              <a:off x="4857736" y="3854450"/>
              <a:ext cx="500065"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99" name="直角上箭头 98"/>
            <p:cNvSpPr/>
            <p:nvPr/>
          </p:nvSpPr>
          <p:spPr>
            <a:xfrm>
              <a:off x="5357801" y="3854450"/>
              <a:ext cx="500064"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00" name="直角上箭头 99"/>
            <p:cNvSpPr/>
            <p:nvPr/>
          </p:nvSpPr>
          <p:spPr>
            <a:xfrm>
              <a:off x="5857865" y="3854450"/>
              <a:ext cx="500065"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01" name="直角上箭头 100"/>
            <p:cNvSpPr/>
            <p:nvPr/>
          </p:nvSpPr>
          <p:spPr>
            <a:xfrm>
              <a:off x="6357929" y="3854450"/>
              <a:ext cx="500064"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02" name="TextBox 18"/>
            <p:cNvSpPr txBox="1">
              <a:spLocks noChangeArrowheads="1"/>
            </p:cNvSpPr>
            <p:nvPr/>
          </p:nvSpPr>
          <p:spPr bwMode="auto">
            <a:xfrm>
              <a:off x="1714500" y="4059238"/>
              <a:ext cx="357187"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03" name="TextBox 19"/>
            <p:cNvSpPr txBox="1">
              <a:spLocks noChangeArrowheads="1"/>
            </p:cNvSpPr>
            <p:nvPr/>
          </p:nvSpPr>
          <p:spPr bwMode="auto">
            <a:xfrm>
              <a:off x="2071689" y="4059238"/>
              <a:ext cx="500062"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10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04" name="TextBox 20"/>
            <p:cNvSpPr txBox="1">
              <a:spLocks noChangeArrowheads="1"/>
            </p:cNvSpPr>
            <p:nvPr/>
          </p:nvSpPr>
          <p:spPr bwMode="auto">
            <a:xfrm>
              <a:off x="2571749" y="4059238"/>
              <a:ext cx="500062"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20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05" name="TextBox 21"/>
            <p:cNvSpPr txBox="1">
              <a:spLocks noChangeArrowheads="1"/>
            </p:cNvSpPr>
            <p:nvPr/>
          </p:nvSpPr>
          <p:spPr bwMode="auto">
            <a:xfrm>
              <a:off x="3143251" y="4059238"/>
              <a:ext cx="500062"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30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06" name="TextBox 22"/>
            <p:cNvSpPr txBox="1">
              <a:spLocks noChangeArrowheads="1"/>
            </p:cNvSpPr>
            <p:nvPr/>
          </p:nvSpPr>
          <p:spPr bwMode="auto">
            <a:xfrm>
              <a:off x="3643313" y="4059238"/>
              <a:ext cx="500062"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40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07" name="TextBox 23"/>
            <p:cNvSpPr txBox="1">
              <a:spLocks noChangeArrowheads="1"/>
            </p:cNvSpPr>
            <p:nvPr/>
          </p:nvSpPr>
          <p:spPr bwMode="auto">
            <a:xfrm>
              <a:off x="4143375" y="4059238"/>
              <a:ext cx="500062"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50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08" name="TextBox 24"/>
            <p:cNvSpPr txBox="1">
              <a:spLocks noChangeArrowheads="1"/>
            </p:cNvSpPr>
            <p:nvPr/>
          </p:nvSpPr>
          <p:spPr bwMode="auto">
            <a:xfrm>
              <a:off x="4643438" y="4059238"/>
              <a:ext cx="500062"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60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09" name="TextBox 25"/>
            <p:cNvSpPr txBox="1">
              <a:spLocks noChangeArrowheads="1"/>
            </p:cNvSpPr>
            <p:nvPr/>
          </p:nvSpPr>
          <p:spPr bwMode="auto">
            <a:xfrm>
              <a:off x="5143500" y="4059238"/>
              <a:ext cx="500062"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70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10" name="TextBox 26"/>
            <p:cNvSpPr txBox="1">
              <a:spLocks noChangeArrowheads="1"/>
            </p:cNvSpPr>
            <p:nvPr/>
          </p:nvSpPr>
          <p:spPr bwMode="auto">
            <a:xfrm>
              <a:off x="5643564" y="4059238"/>
              <a:ext cx="500062"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80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11" name="TextBox 27"/>
            <p:cNvSpPr txBox="1">
              <a:spLocks noChangeArrowheads="1"/>
            </p:cNvSpPr>
            <p:nvPr/>
          </p:nvSpPr>
          <p:spPr bwMode="auto">
            <a:xfrm>
              <a:off x="6143625" y="4059238"/>
              <a:ext cx="500062"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90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12" name="TextBox 28"/>
            <p:cNvSpPr txBox="1">
              <a:spLocks noChangeArrowheads="1"/>
            </p:cNvSpPr>
            <p:nvPr/>
          </p:nvSpPr>
          <p:spPr bwMode="auto">
            <a:xfrm>
              <a:off x="6643688" y="4059238"/>
              <a:ext cx="642937" cy="33031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1"/>
                  </a:solidFill>
                  <a:effectLst/>
                  <a:uLnTx/>
                  <a:uFillTx/>
                  <a:latin typeface="Arial" charset="0"/>
                  <a:ea typeface="宋体" charset="-122"/>
                </a:rPr>
                <a:t>100</a:t>
              </a:r>
              <a:endParaRPr kumimoji="0" lang="zh-CN" altLang="en-US" sz="1100" b="0" i="0" u="none" strike="noStrike" kern="0" cap="none" spc="0" normalizeH="0" baseline="0" noProof="0" dirty="0">
                <a:ln>
                  <a:noFill/>
                </a:ln>
                <a:solidFill>
                  <a:schemeClr val="tx1"/>
                </a:solidFill>
                <a:effectLst/>
                <a:uLnTx/>
                <a:uFillTx/>
                <a:latin typeface="Arial" charset="0"/>
                <a:ea typeface="宋体" charset="-122"/>
              </a:endParaRPr>
            </a:p>
          </p:txBody>
        </p:sp>
        <p:sp>
          <p:nvSpPr>
            <p:cNvPr id="113" name="TextBox 29"/>
            <p:cNvSpPr txBox="1">
              <a:spLocks noChangeArrowheads="1"/>
            </p:cNvSpPr>
            <p:nvPr/>
          </p:nvSpPr>
          <p:spPr bwMode="auto">
            <a:xfrm>
              <a:off x="7500938" y="4059238"/>
              <a:ext cx="1214437" cy="262313"/>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solidFill>
                  <a:effectLst/>
                  <a:uLnTx/>
                  <a:uFillTx/>
                  <a:latin typeface="Arial" charset="0"/>
                  <a:ea typeface="宋体" charset="-122"/>
                </a:rPr>
                <a:t>时间</a:t>
              </a:r>
              <a:r>
                <a:rPr kumimoji="0" lang="en-US" altLang="zh-CN" sz="1400" b="0" i="0" u="none" strike="noStrike" kern="0" cap="none" spc="0" normalizeH="0" baseline="0" noProof="0" dirty="0">
                  <a:ln>
                    <a:noFill/>
                  </a:ln>
                  <a:solidFill>
                    <a:schemeClr val="tx1"/>
                  </a:solidFill>
                  <a:effectLst/>
                  <a:uLnTx/>
                  <a:uFillTx/>
                  <a:latin typeface="Arial" charset="0"/>
                  <a:ea typeface="宋体" charset="-122"/>
                </a:rPr>
                <a:t>t/</a:t>
              </a:r>
              <a:r>
                <a:rPr kumimoji="0" lang="en-US" altLang="zh-CN" sz="1400" b="0" i="0" u="none" strike="noStrike" kern="0" cap="none" spc="0" normalizeH="0" baseline="0" noProof="0" dirty="0" err="1">
                  <a:ln>
                    <a:noFill/>
                  </a:ln>
                  <a:solidFill>
                    <a:schemeClr val="tx1"/>
                  </a:solidFill>
                  <a:effectLst/>
                  <a:uLnTx/>
                  <a:uFillTx/>
                  <a:latin typeface="Arial" charset="0"/>
                  <a:ea typeface="宋体" charset="-122"/>
                </a:rPr>
                <a:t>ms</a:t>
              </a:r>
              <a:endParaRPr kumimoji="0" lang="zh-CN" altLang="en-US" sz="1400" b="0" i="0" u="none" strike="noStrike" kern="0" cap="none" spc="0" normalizeH="0" baseline="0" noProof="0" dirty="0">
                <a:ln>
                  <a:noFill/>
                </a:ln>
                <a:solidFill>
                  <a:schemeClr val="tx1"/>
                </a:solidFill>
                <a:effectLst/>
                <a:uLnTx/>
                <a:uFillTx/>
                <a:latin typeface="Arial" charset="0"/>
                <a:ea typeface="宋体" charset="-122"/>
              </a:endParaRPr>
            </a:p>
          </p:txBody>
        </p:sp>
        <p:sp>
          <p:nvSpPr>
            <p:cNvPr id="114" name="矩形 113"/>
            <p:cNvSpPr/>
            <p:nvPr/>
          </p:nvSpPr>
          <p:spPr>
            <a:xfrm>
              <a:off x="1857350" y="3140075"/>
              <a:ext cx="500065"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FF0000"/>
                  </a:solidFill>
                  <a:effectLst/>
                  <a:uLnTx/>
                  <a:uFillTx/>
                  <a:latin typeface="Arial"/>
                  <a:ea typeface="宋体"/>
                  <a:cs typeface="+mn-cs"/>
                </a:rPr>
                <a:t>A1</a:t>
              </a:r>
              <a:endParaRPr kumimoji="0" lang="zh-CN" altLang="en-US" sz="1000" b="0" i="0" u="none" strike="noStrike" kern="0" cap="none" spc="0" normalizeH="0" baseline="0" noProof="0" dirty="0">
                <a:ln>
                  <a:noFill/>
                </a:ln>
                <a:solidFill>
                  <a:srgbClr val="FF0000"/>
                </a:solidFill>
                <a:effectLst/>
                <a:uLnTx/>
                <a:uFillTx/>
                <a:latin typeface="Arial"/>
                <a:ea typeface="宋体"/>
                <a:cs typeface="+mn-cs"/>
              </a:endParaRPr>
            </a:p>
          </p:txBody>
        </p:sp>
        <p:sp>
          <p:nvSpPr>
            <p:cNvPr id="115" name="矩形 114"/>
            <p:cNvSpPr/>
            <p:nvPr/>
          </p:nvSpPr>
          <p:spPr>
            <a:xfrm>
              <a:off x="2857479" y="3140075"/>
              <a:ext cx="500065"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FF0000"/>
                  </a:solidFill>
                  <a:effectLst/>
                  <a:uLnTx/>
                  <a:uFillTx/>
                  <a:latin typeface="Arial"/>
                  <a:ea typeface="宋体"/>
                  <a:cs typeface="+mn-cs"/>
                </a:rPr>
                <a:t>A2</a:t>
              </a:r>
              <a:endParaRPr kumimoji="0" lang="zh-CN" altLang="en-US" sz="1000" b="0" i="0" u="none" strike="noStrike" kern="0" cap="none" spc="0" normalizeH="0" baseline="0" noProof="0" dirty="0">
                <a:ln>
                  <a:noFill/>
                </a:ln>
                <a:solidFill>
                  <a:srgbClr val="FF0000"/>
                </a:solidFill>
                <a:effectLst/>
                <a:uLnTx/>
                <a:uFillTx/>
                <a:latin typeface="Arial"/>
                <a:ea typeface="宋体"/>
                <a:cs typeface="+mn-cs"/>
              </a:endParaRPr>
            </a:p>
          </p:txBody>
        </p:sp>
        <p:sp>
          <p:nvSpPr>
            <p:cNvPr id="116" name="矩形 115"/>
            <p:cNvSpPr/>
            <p:nvPr/>
          </p:nvSpPr>
          <p:spPr>
            <a:xfrm>
              <a:off x="3857607" y="3140075"/>
              <a:ext cx="500065"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FF0000"/>
                  </a:solidFill>
                  <a:effectLst/>
                  <a:uLnTx/>
                  <a:uFillTx/>
                  <a:latin typeface="Arial"/>
                  <a:ea typeface="宋体"/>
                  <a:cs typeface="+mn-cs"/>
                </a:rPr>
                <a:t>A3</a:t>
              </a:r>
              <a:endParaRPr kumimoji="0" lang="zh-CN" altLang="en-US" sz="1000" b="0" i="0" u="none" strike="noStrike" kern="0" cap="none" spc="0" normalizeH="0" baseline="0" noProof="0" dirty="0">
                <a:ln>
                  <a:noFill/>
                </a:ln>
                <a:solidFill>
                  <a:srgbClr val="FF0000"/>
                </a:solidFill>
                <a:effectLst/>
                <a:uLnTx/>
                <a:uFillTx/>
                <a:latin typeface="Arial"/>
                <a:ea typeface="宋体"/>
                <a:cs typeface="+mn-cs"/>
              </a:endParaRPr>
            </a:p>
          </p:txBody>
        </p:sp>
        <p:sp>
          <p:nvSpPr>
            <p:cNvPr id="117" name="矩形 116"/>
            <p:cNvSpPr/>
            <p:nvPr/>
          </p:nvSpPr>
          <p:spPr>
            <a:xfrm>
              <a:off x="4857736" y="3140075"/>
              <a:ext cx="500065"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FF0000"/>
                  </a:solidFill>
                  <a:effectLst/>
                  <a:uLnTx/>
                  <a:uFillTx/>
                  <a:latin typeface="Arial"/>
                  <a:ea typeface="宋体"/>
                  <a:cs typeface="+mn-cs"/>
                </a:rPr>
                <a:t>A4</a:t>
              </a:r>
              <a:endParaRPr kumimoji="0" lang="zh-CN" altLang="en-US" sz="1000" b="0" i="0" u="none" strike="noStrike" kern="0" cap="none" spc="0" normalizeH="0" baseline="0" noProof="0" dirty="0">
                <a:ln>
                  <a:noFill/>
                </a:ln>
                <a:solidFill>
                  <a:srgbClr val="FF0000"/>
                </a:solidFill>
                <a:effectLst/>
                <a:uLnTx/>
                <a:uFillTx/>
                <a:latin typeface="Arial"/>
                <a:ea typeface="宋体"/>
                <a:cs typeface="+mn-cs"/>
              </a:endParaRPr>
            </a:p>
          </p:txBody>
        </p:sp>
        <p:sp>
          <p:nvSpPr>
            <p:cNvPr id="118" name="矩形 117"/>
            <p:cNvSpPr/>
            <p:nvPr/>
          </p:nvSpPr>
          <p:spPr>
            <a:xfrm>
              <a:off x="5857865" y="3140075"/>
              <a:ext cx="500065"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FF0000"/>
                  </a:solidFill>
                  <a:effectLst/>
                  <a:uLnTx/>
                  <a:uFillTx/>
                  <a:latin typeface="Arial"/>
                  <a:ea typeface="宋体"/>
                  <a:cs typeface="+mn-cs"/>
                </a:rPr>
                <a:t>A5</a:t>
              </a:r>
              <a:endParaRPr kumimoji="0" lang="zh-CN" altLang="en-US" sz="1000" b="0" i="0" u="none" strike="noStrike" kern="0" cap="none" spc="0" normalizeH="0" baseline="0" noProof="0" dirty="0">
                <a:ln>
                  <a:noFill/>
                </a:ln>
                <a:solidFill>
                  <a:srgbClr val="FF0000"/>
                </a:solidFill>
                <a:effectLst/>
                <a:uLnTx/>
                <a:uFillTx/>
                <a:latin typeface="Arial"/>
                <a:ea typeface="宋体"/>
                <a:cs typeface="+mn-cs"/>
              </a:endParaRPr>
            </a:p>
          </p:txBody>
        </p:sp>
        <p:sp>
          <p:nvSpPr>
            <p:cNvPr id="119" name="TextBox 39"/>
            <p:cNvSpPr txBox="1">
              <a:spLocks noChangeArrowheads="1"/>
            </p:cNvSpPr>
            <p:nvPr/>
          </p:nvSpPr>
          <p:spPr bwMode="auto">
            <a:xfrm>
              <a:off x="2357438" y="2071688"/>
              <a:ext cx="1000125" cy="393468"/>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Arial" charset="0"/>
                  <a:ea typeface="宋体" charset="-122"/>
                </a:rPr>
                <a:t>A1</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latin typeface="Arial" charset="0"/>
                  <a:ea typeface="宋体" charset="-122"/>
                </a:rPr>
                <a:t>最后期限</a:t>
              </a:r>
            </a:p>
          </p:txBody>
        </p:sp>
        <p:cxnSp>
          <p:nvCxnSpPr>
            <p:cNvPr id="120" name="直接箭头连接符 119"/>
            <p:cNvCxnSpPr/>
            <p:nvPr/>
          </p:nvCxnSpPr>
          <p:spPr>
            <a:xfrm rot="5400000">
              <a:off x="2678092" y="2892425"/>
              <a:ext cx="357188" cy="1587"/>
            </a:xfrm>
            <a:prstGeom prst="straightConnector1">
              <a:avLst/>
            </a:prstGeom>
            <a:noFill/>
            <a:ln w="19050" cap="flat" cmpd="sng" algn="ctr">
              <a:solidFill>
                <a:srgbClr val="C00000"/>
              </a:solidFill>
              <a:prstDash val="solid"/>
              <a:tailEnd type="arrow"/>
            </a:ln>
            <a:effectLst/>
          </p:spPr>
        </p:cxnSp>
        <p:cxnSp>
          <p:nvCxnSpPr>
            <p:cNvPr id="121" name="直接箭头连接符 120"/>
            <p:cNvCxnSpPr/>
            <p:nvPr/>
          </p:nvCxnSpPr>
          <p:spPr>
            <a:xfrm rot="5400000">
              <a:off x="3679807" y="2892425"/>
              <a:ext cx="357188" cy="1588"/>
            </a:xfrm>
            <a:prstGeom prst="straightConnector1">
              <a:avLst/>
            </a:prstGeom>
            <a:noFill/>
            <a:ln w="19050" cap="flat" cmpd="sng" algn="ctr">
              <a:solidFill>
                <a:srgbClr val="C00000"/>
              </a:solidFill>
              <a:prstDash val="solid"/>
              <a:tailEnd type="arrow"/>
            </a:ln>
            <a:effectLst/>
          </p:spPr>
        </p:cxnSp>
        <p:cxnSp>
          <p:nvCxnSpPr>
            <p:cNvPr id="122" name="直接箭头连接符 121"/>
            <p:cNvCxnSpPr/>
            <p:nvPr/>
          </p:nvCxnSpPr>
          <p:spPr>
            <a:xfrm rot="5400000">
              <a:off x="4679936" y="2892425"/>
              <a:ext cx="357188" cy="1588"/>
            </a:xfrm>
            <a:prstGeom prst="straightConnector1">
              <a:avLst/>
            </a:prstGeom>
            <a:noFill/>
            <a:ln w="19050" cap="flat" cmpd="sng" algn="ctr">
              <a:solidFill>
                <a:srgbClr val="C00000"/>
              </a:solidFill>
              <a:prstDash val="solid"/>
              <a:tailEnd type="arrow"/>
            </a:ln>
            <a:effectLst/>
          </p:spPr>
        </p:cxnSp>
        <p:cxnSp>
          <p:nvCxnSpPr>
            <p:cNvPr id="123" name="直接箭头连接符 122"/>
            <p:cNvCxnSpPr/>
            <p:nvPr/>
          </p:nvCxnSpPr>
          <p:spPr>
            <a:xfrm rot="5400000">
              <a:off x="5680065" y="2892425"/>
              <a:ext cx="357188" cy="1588"/>
            </a:xfrm>
            <a:prstGeom prst="straightConnector1">
              <a:avLst/>
            </a:prstGeom>
            <a:noFill/>
            <a:ln w="19050" cap="flat" cmpd="sng" algn="ctr">
              <a:solidFill>
                <a:srgbClr val="C00000"/>
              </a:solidFill>
              <a:prstDash val="solid"/>
              <a:tailEnd type="arrow"/>
            </a:ln>
            <a:effectLst/>
          </p:spPr>
        </p:cxnSp>
        <p:sp>
          <p:nvSpPr>
            <p:cNvPr id="124" name="TextBox 45"/>
            <p:cNvSpPr txBox="1">
              <a:spLocks noChangeArrowheads="1"/>
            </p:cNvSpPr>
            <p:nvPr/>
          </p:nvSpPr>
          <p:spPr bwMode="auto">
            <a:xfrm>
              <a:off x="3357563" y="2071688"/>
              <a:ext cx="1000125" cy="393468"/>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Arial" charset="0"/>
                  <a:ea typeface="宋体" charset="-122"/>
                </a:rPr>
                <a:t>A2</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latin typeface="Arial" charset="0"/>
                  <a:ea typeface="宋体" charset="-122"/>
                </a:rPr>
                <a:t>最后期限</a:t>
              </a:r>
            </a:p>
          </p:txBody>
        </p:sp>
        <p:sp>
          <p:nvSpPr>
            <p:cNvPr id="125" name="TextBox 46"/>
            <p:cNvSpPr txBox="1">
              <a:spLocks noChangeArrowheads="1"/>
            </p:cNvSpPr>
            <p:nvPr/>
          </p:nvSpPr>
          <p:spPr bwMode="auto">
            <a:xfrm>
              <a:off x="4429125" y="2071688"/>
              <a:ext cx="1000125" cy="393468"/>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Arial" charset="0"/>
                  <a:ea typeface="宋体" charset="-122"/>
                </a:rPr>
                <a:t>A3</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latin typeface="Arial" charset="0"/>
                  <a:ea typeface="宋体" charset="-122"/>
                </a:rPr>
                <a:t>最后期限</a:t>
              </a:r>
            </a:p>
          </p:txBody>
        </p:sp>
        <p:sp>
          <p:nvSpPr>
            <p:cNvPr id="126" name="TextBox 47"/>
            <p:cNvSpPr txBox="1">
              <a:spLocks noChangeArrowheads="1"/>
            </p:cNvSpPr>
            <p:nvPr/>
          </p:nvSpPr>
          <p:spPr bwMode="auto">
            <a:xfrm>
              <a:off x="5500688" y="2071688"/>
              <a:ext cx="1000125" cy="393468"/>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Arial" charset="0"/>
                  <a:ea typeface="宋体" charset="-122"/>
                </a:rPr>
                <a:t>A4</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latin typeface="Arial" charset="0"/>
                  <a:ea typeface="宋体" charset="-122"/>
                </a:rPr>
                <a:t>最后期限</a:t>
              </a:r>
            </a:p>
          </p:txBody>
        </p:sp>
        <p:cxnSp>
          <p:nvCxnSpPr>
            <p:cNvPr id="127" name="直接箭头连接符 126"/>
            <p:cNvCxnSpPr/>
            <p:nvPr/>
          </p:nvCxnSpPr>
          <p:spPr>
            <a:xfrm rot="5400000">
              <a:off x="3856815" y="2570957"/>
              <a:ext cx="1000125" cy="1588"/>
            </a:xfrm>
            <a:prstGeom prst="straightConnector1">
              <a:avLst/>
            </a:prstGeom>
            <a:noFill/>
            <a:ln w="19050" cap="flat" cmpd="sng" algn="ctr">
              <a:solidFill>
                <a:srgbClr val="006600"/>
              </a:solidFill>
              <a:prstDash val="solid"/>
              <a:tailEnd type="arrow"/>
            </a:ln>
            <a:effectLst/>
          </p:spPr>
        </p:cxnSp>
        <p:sp>
          <p:nvSpPr>
            <p:cNvPr id="128" name="TextBox 50"/>
            <p:cNvSpPr txBox="1">
              <a:spLocks noChangeArrowheads="1"/>
            </p:cNvSpPr>
            <p:nvPr/>
          </p:nvSpPr>
          <p:spPr bwMode="auto">
            <a:xfrm>
              <a:off x="3857625" y="1428750"/>
              <a:ext cx="1000125" cy="393468"/>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Arial" charset="0"/>
                  <a:ea typeface="宋体" charset="-122"/>
                </a:rPr>
                <a:t>B1</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latin typeface="Arial" charset="0"/>
                  <a:ea typeface="宋体" charset="-122"/>
                </a:rPr>
                <a:t>最后期限</a:t>
              </a:r>
            </a:p>
          </p:txBody>
        </p:sp>
        <p:cxnSp>
          <p:nvCxnSpPr>
            <p:cNvPr id="129" name="直接箭头连接符 128"/>
            <p:cNvCxnSpPr/>
            <p:nvPr/>
          </p:nvCxnSpPr>
          <p:spPr>
            <a:xfrm>
              <a:off x="6857992" y="1873624"/>
              <a:ext cx="1" cy="1198190"/>
            </a:xfrm>
            <a:prstGeom prst="straightConnector1">
              <a:avLst/>
            </a:prstGeom>
            <a:noFill/>
            <a:ln w="19050" cap="flat" cmpd="sng" algn="ctr">
              <a:solidFill>
                <a:srgbClr val="006600"/>
              </a:solidFill>
              <a:prstDash val="solid"/>
              <a:tailEnd type="arrow"/>
            </a:ln>
            <a:effectLst/>
          </p:spPr>
        </p:cxnSp>
        <p:sp>
          <p:nvSpPr>
            <p:cNvPr id="130" name="TextBox 52"/>
            <p:cNvSpPr txBox="1">
              <a:spLocks noChangeArrowheads="1"/>
            </p:cNvSpPr>
            <p:nvPr/>
          </p:nvSpPr>
          <p:spPr bwMode="auto">
            <a:xfrm>
              <a:off x="6357930" y="1098566"/>
              <a:ext cx="1000125" cy="393468"/>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Arial" charset="0"/>
                  <a:ea typeface="宋体" charset="-122"/>
                </a:rPr>
                <a:t>B2</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latin typeface="Arial" charset="0"/>
                  <a:ea typeface="宋体" charset="-122"/>
                </a:rPr>
                <a:t>最后期限</a:t>
              </a:r>
            </a:p>
          </p:txBody>
        </p:sp>
        <p:sp>
          <p:nvSpPr>
            <p:cNvPr id="131" name="TextBox 53"/>
            <p:cNvSpPr txBox="1">
              <a:spLocks noChangeArrowheads="1"/>
            </p:cNvSpPr>
            <p:nvPr/>
          </p:nvSpPr>
          <p:spPr bwMode="auto">
            <a:xfrm>
              <a:off x="6357930" y="2061625"/>
              <a:ext cx="1000125" cy="393468"/>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Arial" charset="0"/>
                  <a:ea typeface="宋体" charset="-122"/>
                </a:rPr>
                <a:t>A5</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latin typeface="Arial" charset="0"/>
                  <a:ea typeface="宋体" charset="-122"/>
                </a:rPr>
                <a:t>最后期限</a:t>
              </a:r>
            </a:p>
          </p:txBody>
        </p:sp>
        <p:cxnSp>
          <p:nvCxnSpPr>
            <p:cNvPr id="132" name="直接箭头连接符 131"/>
            <p:cNvCxnSpPr/>
            <p:nvPr/>
          </p:nvCxnSpPr>
          <p:spPr>
            <a:xfrm rot="5400000">
              <a:off x="6680193" y="2892425"/>
              <a:ext cx="357188" cy="1588"/>
            </a:xfrm>
            <a:prstGeom prst="straightConnector1">
              <a:avLst/>
            </a:prstGeom>
            <a:noFill/>
            <a:ln w="19050" cap="flat" cmpd="sng" algn="ctr">
              <a:solidFill>
                <a:srgbClr val="C00000"/>
              </a:solidFill>
              <a:prstDash val="solid"/>
              <a:tailEnd type="arrow"/>
            </a:ln>
            <a:effectLst/>
          </p:spPr>
        </p:cxnSp>
        <p:sp>
          <p:nvSpPr>
            <p:cNvPr id="133" name="TextBox 55"/>
            <p:cNvSpPr txBox="1">
              <a:spLocks noChangeArrowheads="1"/>
            </p:cNvSpPr>
            <p:nvPr/>
          </p:nvSpPr>
          <p:spPr bwMode="auto">
            <a:xfrm>
              <a:off x="214282" y="3071811"/>
              <a:ext cx="1214437" cy="174870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solidFill>
                  <a:effectLst/>
                  <a:uLnTx/>
                  <a:uFillTx/>
                  <a:latin typeface="Arial" charset="0"/>
                  <a:ea typeface="宋体" charset="-122"/>
                </a:rPr>
                <a:t>到达时间</a:t>
              </a:r>
              <a:endParaRPr kumimoji="0" lang="en-US" altLang="zh-CN" sz="1400" b="0" i="0" u="none" strike="noStrike" kern="0" cap="none" spc="0" normalizeH="0" baseline="0" noProof="0" dirty="0">
                <a:ln>
                  <a:noFill/>
                </a:ln>
                <a:solidFill>
                  <a:schemeClr val="tx1"/>
                </a:solidFill>
                <a:effectLst/>
                <a:uLnTx/>
                <a:uFillTx/>
                <a:latin typeface="Arial" charset="0"/>
                <a:ea typeface="宋体" charset="-122"/>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solidFill>
                  <a:effectLst/>
                  <a:uLnTx/>
                  <a:uFillTx/>
                  <a:latin typeface="Arial" charset="0"/>
                  <a:ea typeface="宋体" charset="-122"/>
                </a:rPr>
                <a:t>执行时间</a:t>
              </a:r>
              <a:endParaRPr kumimoji="0" lang="en-US" altLang="zh-CN" sz="1400" b="0" i="0" u="none" strike="noStrike" kern="0" cap="none" spc="0" normalizeH="0" baseline="0" noProof="0" dirty="0">
                <a:ln>
                  <a:noFill/>
                </a:ln>
                <a:solidFill>
                  <a:schemeClr val="tx1"/>
                </a:solidFill>
                <a:effectLst/>
                <a:uLnTx/>
                <a:uFillTx/>
                <a:latin typeface="Arial" charset="0"/>
                <a:ea typeface="宋体" charset="-122"/>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solidFill>
                  <a:effectLst/>
                  <a:uLnTx/>
                  <a:uFillTx/>
                  <a:latin typeface="Arial" charset="0"/>
                  <a:ea typeface="宋体" charset="-122"/>
                </a:rPr>
                <a:t>最后期限</a:t>
              </a:r>
            </a:p>
          </p:txBody>
        </p:sp>
      </p:grpSp>
      <p:grpSp>
        <p:nvGrpSpPr>
          <p:cNvPr id="5" name="组合 4"/>
          <p:cNvGrpSpPr/>
          <p:nvPr/>
        </p:nvGrpSpPr>
        <p:grpSpPr>
          <a:xfrm>
            <a:off x="3210374" y="4898959"/>
            <a:ext cx="5743992" cy="665023"/>
            <a:chOff x="0" y="4786313"/>
            <a:chExt cx="7929563" cy="646112"/>
          </a:xfrm>
        </p:grpSpPr>
        <p:sp>
          <p:nvSpPr>
            <p:cNvPr id="152" name="矩形 151"/>
            <p:cNvSpPr/>
            <p:nvPr/>
          </p:nvSpPr>
          <p:spPr>
            <a:xfrm>
              <a:off x="5405104" y="5000625"/>
              <a:ext cx="962357" cy="428625"/>
            </a:xfrm>
            <a:prstGeom prst="rect">
              <a:avLst/>
            </a:prstGeom>
            <a:solidFill>
              <a:srgbClr val="FFFFCC"/>
            </a:solidFill>
            <a:ln w="25400" cap="flat" cmpd="sng" algn="ctr">
              <a:solidFill>
                <a:srgbClr val="FFC000"/>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0000"/>
                  </a:solidFill>
                  <a:effectLst/>
                  <a:uLnTx/>
                  <a:uFillTx/>
                  <a:latin typeface="Arial"/>
                  <a:ea typeface="宋体"/>
                  <a:cs typeface="+mn-cs"/>
                </a:rPr>
                <a:t>B2</a:t>
              </a:r>
              <a:endParaRPr kumimoji="0" lang="zh-CN" altLang="en-US" sz="1200" b="0" i="0" u="none" strike="noStrike" kern="0" cap="none" spc="0" normalizeH="0" baseline="0" noProof="0" dirty="0">
                <a:ln>
                  <a:noFill/>
                </a:ln>
                <a:solidFill>
                  <a:srgbClr val="FF0000"/>
                </a:solidFill>
                <a:effectLst/>
                <a:uLnTx/>
                <a:uFillTx/>
                <a:latin typeface="Arial"/>
                <a:ea typeface="宋体"/>
                <a:cs typeface="+mn-cs"/>
              </a:endParaRPr>
            </a:p>
          </p:txBody>
        </p:sp>
        <p:sp>
          <p:nvSpPr>
            <p:cNvPr id="153" name="矩形 152"/>
            <p:cNvSpPr/>
            <p:nvPr/>
          </p:nvSpPr>
          <p:spPr>
            <a:xfrm>
              <a:off x="3367086" y="4999962"/>
              <a:ext cx="704853" cy="429288"/>
            </a:xfrm>
            <a:prstGeom prst="rect">
              <a:avLst/>
            </a:prstGeom>
            <a:solidFill>
              <a:srgbClr val="FFFFCC"/>
            </a:solidFill>
            <a:ln w="25400" cap="flat" cmpd="sng" algn="ctr">
              <a:solidFill>
                <a:srgbClr val="FFC000"/>
              </a:solidFill>
              <a:prstDash val="solid"/>
            </a:ln>
            <a:effectLst/>
          </p:spPr>
          <p:txBody>
            <a:bodyPr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0000"/>
                  </a:solidFill>
                  <a:effectLst/>
                  <a:uLnTx/>
                  <a:uFillTx/>
                  <a:latin typeface="Arial"/>
                  <a:ea typeface="宋体"/>
                  <a:cs typeface="+mn-cs"/>
                </a:rPr>
                <a:t> </a:t>
              </a:r>
              <a:r>
                <a:rPr kumimoji="0" lang="en-US" altLang="zh-CN" sz="1200" b="0" i="0" u="none" strike="noStrike" kern="0" cap="none" spc="0" normalizeH="0" baseline="0" noProof="0" dirty="0">
                  <a:ln>
                    <a:noFill/>
                  </a:ln>
                  <a:solidFill>
                    <a:srgbClr val="FF0000"/>
                  </a:solidFill>
                  <a:effectLst/>
                  <a:uLnTx/>
                  <a:uFillTx/>
                  <a:latin typeface="Arial"/>
                  <a:ea typeface="宋体"/>
                  <a:cs typeface="+mn-cs"/>
                </a:rPr>
                <a:t>B1</a:t>
              </a:r>
              <a:endParaRPr kumimoji="0" lang="zh-CN" altLang="en-US" sz="1200" b="0" i="0" u="none" strike="noStrike" kern="0" cap="none" spc="0" normalizeH="0" baseline="0" noProof="0" dirty="0">
                <a:ln>
                  <a:noFill/>
                </a:ln>
                <a:solidFill>
                  <a:srgbClr val="FF0000"/>
                </a:solidFill>
                <a:effectLst/>
                <a:uLnTx/>
                <a:uFillTx/>
                <a:latin typeface="Arial"/>
                <a:ea typeface="宋体"/>
                <a:cs typeface="+mn-cs"/>
              </a:endParaRPr>
            </a:p>
          </p:txBody>
        </p:sp>
        <p:sp>
          <p:nvSpPr>
            <p:cNvPr id="154" name="矩形 153"/>
            <p:cNvSpPr/>
            <p:nvPr/>
          </p:nvSpPr>
          <p:spPr>
            <a:xfrm>
              <a:off x="2357440" y="4999962"/>
              <a:ext cx="490537" cy="429288"/>
            </a:xfrm>
            <a:prstGeom prst="rect">
              <a:avLst/>
            </a:prstGeom>
            <a:solidFill>
              <a:srgbClr val="FFFFCC"/>
            </a:solidFill>
            <a:ln w="25400" cap="flat" cmpd="sng" algn="ctr">
              <a:solidFill>
                <a:srgbClr val="FFC000"/>
              </a:solidFill>
              <a:prstDash val="solid"/>
            </a:ln>
            <a:effectLst/>
          </p:spPr>
          <p:txBody>
            <a:bodyPr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FF0000"/>
                  </a:solidFill>
                  <a:effectLst/>
                  <a:uLnTx/>
                  <a:uFillTx/>
                  <a:latin typeface="Arial"/>
                  <a:ea typeface="宋体"/>
                  <a:cs typeface="+mn-cs"/>
                </a:rPr>
                <a:t>B1</a:t>
              </a:r>
              <a:endParaRPr kumimoji="0" lang="zh-CN" altLang="en-US" sz="1100" b="0" i="0" u="none" strike="noStrike" kern="0" cap="none" spc="0" normalizeH="0" baseline="0" noProof="0" dirty="0">
                <a:ln>
                  <a:noFill/>
                </a:ln>
                <a:solidFill>
                  <a:srgbClr val="FF0000"/>
                </a:solidFill>
                <a:effectLst/>
                <a:uLnTx/>
                <a:uFillTx/>
                <a:latin typeface="Arial"/>
                <a:ea typeface="宋体"/>
                <a:cs typeface="+mn-cs"/>
              </a:endParaRPr>
            </a:p>
          </p:txBody>
        </p:sp>
        <p:sp>
          <p:nvSpPr>
            <p:cNvPr id="155" name="矩形 154"/>
            <p:cNvSpPr/>
            <p:nvPr/>
          </p:nvSpPr>
          <p:spPr>
            <a:xfrm>
              <a:off x="4572000" y="5000625"/>
              <a:ext cx="285750" cy="428625"/>
            </a:xfrm>
            <a:prstGeom prst="rect">
              <a:avLst/>
            </a:prstGeom>
            <a:solidFill>
              <a:srgbClr val="FFFFCC"/>
            </a:solidFill>
            <a:ln w="25400" cap="flat" cmpd="sng" algn="ctr">
              <a:solidFill>
                <a:srgbClr val="FFC000"/>
              </a:solidFill>
              <a:prstDash val="solid"/>
            </a:ln>
            <a:effectLst/>
          </p:spPr>
          <p:txBody>
            <a:bodyPr lIns="0" rIns="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0000"/>
                  </a:solidFill>
                  <a:effectLst/>
                  <a:uLnTx/>
                  <a:uFillTx/>
                  <a:latin typeface="Arial"/>
                  <a:ea typeface="宋体"/>
                  <a:cs typeface="+mn-cs"/>
                </a:rPr>
                <a:t>   </a:t>
              </a:r>
              <a:r>
                <a:rPr kumimoji="0" lang="en-US" altLang="zh-CN" sz="1100" b="0" i="0" u="none" strike="noStrike" kern="0" cap="none" spc="0" normalizeH="0" baseline="0" noProof="0" dirty="0">
                  <a:ln>
                    <a:noFill/>
                  </a:ln>
                  <a:solidFill>
                    <a:srgbClr val="FF0000"/>
                  </a:solidFill>
                  <a:effectLst/>
                  <a:uLnTx/>
                  <a:uFillTx/>
                  <a:latin typeface="Arial"/>
                  <a:ea typeface="宋体"/>
                  <a:cs typeface="+mn-cs"/>
                </a:rPr>
                <a:t>B2</a:t>
              </a:r>
              <a:endParaRPr kumimoji="0" lang="zh-CN" altLang="en-US" sz="1100" b="0" i="0" u="none" strike="noStrike" kern="0" cap="none" spc="0" normalizeH="0" baseline="0" noProof="0" dirty="0">
                <a:ln>
                  <a:noFill/>
                </a:ln>
                <a:solidFill>
                  <a:srgbClr val="FF0000"/>
                </a:solidFill>
                <a:effectLst/>
                <a:uLnTx/>
                <a:uFillTx/>
                <a:latin typeface="Arial"/>
                <a:ea typeface="宋体"/>
                <a:cs typeface="+mn-cs"/>
              </a:endParaRPr>
            </a:p>
          </p:txBody>
        </p:sp>
        <p:cxnSp>
          <p:nvCxnSpPr>
            <p:cNvPr id="156" name="直接箭头连接符 155"/>
            <p:cNvCxnSpPr/>
            <p:nvPr/>
          </p:nvCxnSpPr>
          <p:spPr>
            <a:xfrm>
              <a:off x="1857375" y="5427663"/>
              <a:ext cx="6072188" cy="1587"/>
            </a:xfrm>
            <a:prstGeom prst="straightConnector1">
              <a:avLst/>
            </a:prstGeom>
            <a:noFill/>
            <a:ln w="38100" cap="flat" cmpd="sng" algn="ctr">
              <a:solidFill>
                <a:srgbClr val="F4E7ED">
                  <a:lumMod val="50000"/>
                </a:srgbClr>
              </a:solidFill>
              <a:prstDash val="solid"/>
              <a:tailEnd type="arrow"/>
            </a:ln>
            <a:effectLst/>
          </p:spPr>
        </p:cxnSp>
        <p:sp>
          <p:nvSpPr>
            <p:cNvPr id="157" name="直角上箭头 156"/>
            <p:cNvSpPr/>
            <p:nvPr/>
          </p:nvSpPr>
          <p:spPr>
            <a:xfrm>
              <a:off x="1857375" y="5284788"/>
              <a:ext cx="500063"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58" name="直角上箭头 157"/>
            <p:cNvSpPr/>
            <p:nvPr/>
          </p:nvSpPr>
          <p:spPr>
            <a:xfrm>
              <a:off x="2357438" y="5284788"/>
              <a:ext cx="500062"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75" name="直角上箭头 174"/>
            <p:cNvSpPr/>
            <p:nvPr/>
          </p:nvSpPr>
          <p:spPr>
            <a:xfrm>
              <a:off x="2857500" y="5284788"/>
              <a:ext cx="500063"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76" name="直角上箭头 175"/>
            <p:cNvSpPr/>
            <p:nvPr/>
          </p:nvSpPr>
          <p:spPr>
            <a:xfrm>
              <a:off x="3357563" y="5284788"/>
              <a:ext cx="500062"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77" name="直角上箭头 176"/>
            <p:cNvSpPr/>
            <p:nvPr/>
          </p:nvSpPr>
          <p:spPr>
            <a:xfrm>
              <a:off x="3857625" y="5284788"/>
              <a:ext cx="500063"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78" name="直角上箭头 177"/>
            <p:cNvSpPr/>
            <p:nvPr/>
          </p:nvSpPr>
          <p:spPr>
            <a:xfrm>
              <a:off x="4357688" y="5284788"/>
              <a:ext cx="500062"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79" name="直角上箭头 178"/>
            <p:cNvSpPr/>
            <p:nvPr/>
          </p:nvSpPr>
          <p:spPr>
            <a:xfrm>
              <a:off x="4857750" y="5284788"/>
              <a:ext cx="500063"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80" name="直角上箭头 179"/>
            <p:cNvSpPr/>
            <p:nvPr/>
          </p:nvSpPr>
          <p:spPr>
            <a:xfrm>
              <a:off x="5357813" y="5284788"/>
              <a:ext cx="500062"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81" name="直角上箭头 180"/>
            <p:cNvSpPr/>
            <p:nvPr/>
          </p:nvSpPr>
          <p:spPr>
            <a:xfrm>
              <a:off x="5857875" y="5284788"/>
              <a:ext cx="500063"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82" name="直角上箭头 181"/>
            <p:cNvSpPr/>
            <p:nvPr/>
          </p:nvSpPr>
          <p:spPr>
            <a:xfrm>
              <a:off x="6357938" y="5284788"/>
              <a:ext cx="500062" cy="142875"/>
            </a:xfrm>
            <a:prstGeom prst="bentUpArrow">
              <a:avLst>
                <a:gd name="adj1" fmla="val 5472"/>
                <a:gd name="adj2" fmla="val 1921"/>
                <a:gd name="adj3" fmla="val 1922"/>
              </a:avLst>
            </a:prstGeom>
            <a:solidFill>
              <a:srgbClr val="B83D68"/>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183" name="矩形 182"/>
            <p:cNvSpPr/>
            <p:nvPr/>
          </p:nvSpPr>
          <p:spPr>
            <a:xfrm>
              <a:off x="2857500" y="5000625"/>
              <a:ext cx="500063"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FF0000"/>
                  </a:solidFill>
                  <a:effectLst/>
                  <a:uLnTx/>
                  <a:uFillTx/>
                  <a:latin typeface="Arial"/>
                  <a:ea typeface="宋体"/>
                  <a:cs typeface="+mn-cs"/>
                </a:rPr>
                <a:t>A2</a:t>
              </a:r>
              <a:endParaRPr kumimoji="0" lang="zh-CN" altLang="en-US" sz="1100" b="0" i="0" u="none" strike="noStrike" kern="0" cap="none" spc="0" normalizeH="0" baseline="0" noProof="0" dirty="0">
                <a:ln>
                  <a:noFill/>
                </a:ln>
                <a:solidFill>
                  <a:srgbClr val="FF0000"/>
                </a:solidFill>
                <a:effectLst/>
                <a:uLnTx/>
                <a:uFillTx/>
                <a:latin typeface="Arial"/>
                <a:ea typeface="宋体"/>
                <a:cs typeface="+mn-cs"/>
              </a:endParaRPr>
            </a:p>
          </p:txBody>
        </p:sp>
        <p:sp>
          <p:nvSpPr>
            <p:cNvPr id="184" name="矩形 183"/>
            <p:cNvSpPr/>
            <p:nvPr/>
          </p:nvSpPr>
          <p:spPr>
            <a:xfrm>
              <a:off x="4071938" y="5000625"/>
              <a:ext cx="500062"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FF0000"/>
                  </a:solidFill>
                  <a:effectLst/>
                  <a:uLnTx/>
                  <a:uFillTx/>
                  <a:latin typeface="Arial"/>
                  <a:ea typeface="宋体"/>
                  <a:cs typeface="+mn-cs"/>
                </a:rPr>
                <a:t>A3</a:t>
              </a:r>
              <a:endParaRPr kumimoji="0" lang="zh-CN" altLang="en-US" sz="1100" b="0" i="0" u="none" strike="noStrike" kern="0" cap="none" spc="0" normalizeH="0" baseline="0" noProof="0" dirty="0">
                <a:ln>
                  <a:noFill/>
                </a:ln>
                <a:solidFill>
                  <a:srgbClr val="FF0000"/>
                </a:solidFill>
                <a:effectLst/>
                <a:uLnTx/>
                <a:uFillTx/>
                <a:latin typeface="Arial"/>
                <a:ea typeface="宋体"/>
                <a:cs typeface="+mn-cs"/>
              </a:endParaRPr>
            </a:p>
          </p:txBody>
        </p:sp>
        <p:sp>
          <p:nvSpPr>
            <p:cNvPr id="185" name="TextBox 84"/>
            <p:cNvSpPr txBox="1">
              <a:spLocks noChangeArrowheads="1"/>
            </p:cNvSpPr>
            <p:nvPr/>
          </p:nvSpPr>
          <p:spPr bwMode="auto">
            <a:xfrm>
              <a:off x="0" y="4786313"/>
              <a:ext cx="1714500" cy="646112"/>
            </a:xfrm>
            <a:prstGeom prst="rect">
              <a:avLst/>
            </a:prstGeom>
            <a:noFill/>
            <a:ln w="9525">
              <a:noFill/>
              <a:miter lim="800000"/>
              <a:headEnd/>
              <a:tailEnd/>
            </a:ln>
          </p:spPr>
          <p:txBody>
            <a:bodyPr>
              <a:spAutoFit/>
            </a:bodyPr>
            <a:lstStyle/>
            <a:p>
              <a:pPr algn="l"/>
              <a:r>
                <a:rPr kumimoji="0" lang="zh-CN" altLang="en-US" sz="1800" dirty="0">
                  <a:solidFill>
                    <a:schemeClr val="tx1"/>
                  </a:solidFill>
                  <a:latin typeface="Arial" charset="0"/>
                  <a:ea typeface="宋体" charset="-122"/>
                </a:rPr>
                <a:t>最早截止时间优先</a:t>
              </a:r>
            </a:p>
          </p:txBody>
        </p:sp>
        <p:sp>
          <p:nvSpPr>
            <p:cNvPr id="186" name="矩形 185"/>
            <p:cNvSpPr/>
            <p:nvPr/>
          </p:nvSpPr>
          <p:spPr>
            <a:xfrm>
              <a:off x="1857375" y="5000625"/>
              <a:ext cx="500063"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FF0000"/>
                  </a:solidFill>
                  <a:effectLst/>
                  <a:uLnTx/>
                  <a:uFillTx/>
                  <a:latin typeface="Arial"/>
                  <a:ea typeface="宋体"/>
                  <a:cs typeface="+mn-cs"/>
                </a:rPr>
                <a:t>A1</a:t>
              </a:r>
              <a:endParaRPr kumimoji="0" lang="zh-CN" altLang="en-US" sz="1100" b="0" i="0" u="none" strike="noStrike" kern="0" cap="none" spc="0" normalizeH="0" baseline="0" noProof="0" dirty="0">
                <a:ln>
                  <a:noFill/>
                </a:ln>
                <a:solidFill>
                  <a:srgbClr val="FF0000"/>
                </a:solidFill>
                <a:effectLst/>
                <a:uLnTx/>
                <a:uFillTx/>
                <a:latin typeface="Arial"/>
                <a:ea typeface="宋体"/>
                <a:cs typeface="+mn-cs"/>
              </a:endParaRPr>
            </a:p>
          </p:txBody>
        </p:sp>
        <p:sp>
          <p:nvSpPr>
            <p:cNvPr id="187" name="矩形 186"/>
            <p:cNvSpPr/>
            <p:nvPr/>
          </p:nvSpPr>
          <p:spPr>
            <a:xfrm>
              <a:off x="4857750" y="5000625"/>
              <a:ext cx="500063"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FF0000"/>
                  </a:solidFill>
                  <a:effectLst/>
                  <a:uLnTx/>
                  <a:uFillTx/>
                  <a:latin typeface="Arial"/>
                  <a:ea typeface="宋体"/>
                  <a:cs typeface="+mn-cs"/>
                </a:rPr>
                <a:t>A4</a:t>
              </a:r>
              <a:endParaRPr kumimoji="0" lang="zh-CN" altLang="en-US" sz="1100" b="0" i="0" u="none" strike="noStrike" kern="0" cap="none" spc="0" normalizeH="0" baseline="0" noProof="0" dirty="0">
                <a:ln>
                  <a:noFill/>
                </a:ln>
                <a:solidFill>
                  <a:srgbClr val="FF0000"/>
                </a:solidFill>
                <a:effectLst/>
                <a:uLnTx/>
                <a:uFillTx/>
                <a:latin typeface="Arial"/>
                <a:ea typeface="宋体"/>
                <a:cs typeface="+mn-cs"/>
              </a:endParaRPr>
            </a:p>
          </p:txBody>
        </p:sp>
        <p:sp>
          <p:nvSpPr>
            <p:cNvPr id="188" name="矩形 187"/>
            <p:cNvSpPr/>
            <p:nvPr/>
          </p:nvSpPr>
          <p:spPr>
            <a:xfrm>
              <a:off x="6357938" y="5000625"/>
              <a:ext cx="500062" cy="428625"/>
            </a:xfrm>
            <a:prstGeom prst="rect">
              <a:avLst/>
            </a:prstGeom>
            <a:solidFill>
              <a:srgbClr val="66FFFF"/>
            </a:solid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FF0000"/>
                  </a:solidFill>
                  <a:effectLst/>
                  <a:uLnTx/>
                  <a:uFillTx/>
                  <a:latin typeface="Arial"/>
                  <a:ea typeface="宋体"/>
                  <a:cs typeface="+mn-cs"/>
                </a:rPr>
                <a:t>A5</a:t>
              </a:r>
              <a:endParaRPr kumimoji="0" lang="zh-CN" altLang="en-US" sz="1100" b="0" i="0" u="none" strike="noStrike" kern="0" cap="none" spc="0" normalizeH="0" baseline="0" noProof="0" dirty="0">
                <a:ln>
                  <a:noFill/>
                </a:ln>
                <a:solidFill>
                  <a:srgbClr val="FF0000"/>
                </a:solidFill>
                <a:effectLst/>
                <a:uLnTx/>
                <a:uFillTx/>
                <a:latin typeface="Arial"/>
                <a:ea typeface="宋体"/>
                <a:cs typeface="+mn-cs"/>
              </a:endParaRPr>
            </a:p>
          </p:txBody>
        </p:sp>
      </p:grpSp>
    </p:spTree>
    <p:extLst>
      <p:ext uri="{BB962C8B-B14F-4D97-AF65-F5344CB8AC3E}">
        <p14:creationId xmlns:p14="http://schemas.microsoft.com/office/powerpoint/2010/main" val="90666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 xmlns:a16="http://schemas.microsoft.com/office/drawing/2014/main" id="{FDC867BB-8EDB-4EAC-896D-F2590D4026D0}"/>
              </a:ext>
            </a:extLst>
          </p:cNvPr>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pic>
        <p:nvPicPr>
          <p:cNvPr id="5" name="Picture 3"/>
          <p:cNvPicPr>
            <a:picLocks noChangeAspect="1" noChangeArrowheads="1"/>
          </p:cNvPicPr>
          <p:nvPr/>
        </p:nvPicPr>
        <p:blipFill>
          <a:blip r:embed="rId2" cstate="print"/>
          <a:srcRect/>
          <a:stretch>
            <a:fillRect/>
          </a:stretch>
        </p:blipFill>
        <p:spPr bwMode="auto">
          <a:xfrm>
            <a:off x="179512" y="836712"/>
            <a:ext cx="8756972" cy="5544616"/>
          </a:xfrm>
          <a:prstGeom prst="rect">
            <a:avLst/>
          </a:prstGeom>
          <a:noFill/>
          <a:ln w="9525">
            <a:noFill/>
            <a:miter lim="800000"/>
            <a:headEnd/>
            <a:tailEnd/>
          </a:ln>
        </p:spPr>
      </p:pic>
    </p:spTree>
    <p:extLst>
      <p:ext uri="{BB962C8B-B14F-4D97-AF65-F5344CB8AC3E}">
        <p14:creationId xmlns:p14="http://schemas.microsoft.com/office/powerpoint/2010/main" val="372621062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 xmlns:a16="http://schemas.microsoft.com/office/drawing/2014/main" id="{FDC867BB-8EDB-4EAC-896D-F2590D4026D0}"/>
              </a:ext>
            </a:extLst>
          </p:cNvPr>
          <p:cNvSpPr/>
          <p:nvPr/>
        </p:nvSpPr>
        <p:spPr>
          <a:xfrm>
            <a:off x="11759" y="29489"/>
            <a:ext cx="7800601"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pic>
        <p:nvPicPr>
          <p:cNvPr id="4" name="Picture 4"/>
          <p:cNvPicPr>
            <a:picLocks noChangeAspect="1" noChangeArrowheads="1"/>
          </p:cNvPicPr>
          <p:nvPr/>
        </p:nvPicPr>
        <p:blipFill>
          <a:blip r:embed="rId2" cstate="print"/>
          <a:srcRect/>
          <a:stretch>
            <a:fillRect/>
          </a:stretch>
        </p:blipFill>
        <p:spPr bwMode="auto">
          <a:xfrm>
            <a:off x="128852" y="535111"/>
            <a:ext cx="8856702" cy="6206257"/>
          </a:xfrm>
          <a:prstGeom prst="rect">
            <a:avLst/>
          </a:prstGeom>
          <a:noFill/>
          <a:ln w="9525">
            <a:noFill/>
            <a:miter lim="800000"/>
            <a:headEnd/>
            <a:tailEnd/>
          </a:ln>
        </p:spPr>
      </p:pic>
    </p:spTree>
    <p:extLst>
      <p:ext uri="{BB962C8B-B14F-4D97-AF65-F5344CB8AC3E}">
        <p14:creationId xmlns:p14="http://schemas.microsoft.com/office/powerpoint/2010/main" val="5035658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65658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grpSp>
        <p:nvGrpSpPr>
          <p:cNvPr id="6" name="组合 5"/>
          <p:cNvGrpSpPr/>
          <p:nvPr/>
        </p:nvGrpSpPr>
        <p:grpSpPr>
          <a:xfrm>
            <a:off x="-3945" y="2708920"/>
            <a:ext cx="2957512" cy="1897590"/>
            <a:chOff x="4283968" y="2636911"/>
            <a:chExt cx="3240360" cy="1897590"/>
          </a:xfrm>
        </p:grpSpPr>
        <p:sp>
          <p:nvSpPr>
            <p:cNvPr id="7"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283968" y="2636911"/>
              <a:ext cx="3240360" cy="406667"/>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实现实时调度算法的基本条件</a:t>
              </a:r>
            </a:p>
          </p:txBody>
        </p:sp>
        <p:sp>
          <p:nvSpPr>
            <p:cNvPr id="8"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283968" y="3043579"/>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chemeClr val="tx1"/>
                  </a:solidFill>
                  <a:latin typeface="黑体" pitchFamily="2" charset="-122"/>
                  <a:ea typeface="黑体" pitchFamily="2" charset="-122"/>
                </a:rPr>
                <a:t>实时调度算法的分类</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9"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429000"/>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chemeClr val="tx1"/>
                  </a:solidFill>
                  <a:latin typeface="黑体" pitchFamily="2" charset="-122"/>
                  <a:ea typeface="黑体" pitchFamily="2" charset="-122"/>
                </a:rPr>
                <a:t>最早截至时间优先算法</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10"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789040"/>
              <a:ext cx="3240360" cy="385421"/>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rgbClr val="FF0000"/>
                  </a:solidFill>
                  <a:latin typeface="黑体" pitchFamily="2" charset="-122"/>
                  <a:ea typeface="黑体" pitchFamily="2" charset="-122"/>
                </a:rPr>
                <a:t>最低松弛度优先算法</a:t>
              </a:r>
              <a:endParaRPr kumimoji="0" lang="zh-CN" altLang="en-US" sz="16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12"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4174461"/>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prstClr val="white"/>
                  </a:solidFill>
                  <a:latin typeface="黑体" pitchFamily="2" charset="-122"/>
                  <a:ea typeface="黑体" pitchFamily="2" charset="-122"/>
                </a:rPr>
                <a:t>优先级倒置</a:t>
              </a:r>
            </a:p>
          </p:txBody>
        </p:sp>
      </p:grpSp>
      <p:sp>
        <p:nvSpPr>
          <p:cNvPr id="19" name="Text Box 2"/>
          <p:cNvSpPr txBox="1">
            <a:spLocks noChangeArrowheads="1"/>
          </p:cNvSpPr>
          <p:nvPr/>
        </p:nvSpPr>
        <p:spPr bwMode="auto">
          <a:xfrm>
            <a:off x="3131840" y="989834"/>
            <a:ext cx="5904656" cy="8309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l"/>
            <a:r>
              <a:rPr lang="zh-CN" altLang="en-US" b="1" dirty="0">
                <a:solidFill>
                  <a:schemeClr val="tx1"/>
                </a:solidFill>
                <a:latin typeface="黑体" pitchFamily="2" charset="-122"/>
                <a:ea typeface="黑体" pitchFamily="2" charset="-122"/>
              </a:rPr>
              <a:t>最低松弛度优先</a:t>
            </a:r>
            <a:endParaRPr lang="en-US" altLang="zh-CN" b="1" dirty="0">
              <a:solidFill>
                <a:schemeClr val="tx1"/>
              </a:solidFill>
              <a:latin typeface="黑体" pitchFamily="2" charset="-122"/>
              <a:ea typeface="黑体" pitchFamily="2" charset="-122"/>
            </a:endParaRPr>
          </a:p>
          <a:p>
            <a:pPr algn="l"/>
            <a:r>
              <a:rPr lang="zh-CN" altLang="en-US" b="1" dirty="0">
                <a:solidFill>
                  <a:schemeClr val="tx1"/>
                </a:solidFill>
                <a:latin typeface="黑体" pitchFamily="2" charset="-122"/>
                <a:ea typeface="黑体" pitchFamily="2" charset="-122"/>
              </a:rPr>
              <a:t>       </a:t>
            </a:r>
            <a:r>
              <a:rPr lang="en-US" altLang="zh-CN" b="1" dirty="0">
                <a:solidFill>
                  <a:schemeClr val="tx1"/>
                </a:solidFill>
                <a:latin typeface="黑体" pitchFamily="2" charset="-122"/>
                <a:ea typeface="黑体" pitchFamily="2" charset="-122"/>
              </a:rPr>
              <a:t>LLF(Least Laxity First)</a:t>
            </a:r>
            <a:r>
              <a:rPr lang="zh-CN" altLang="en-US" b="1" dirty="0">
                <a:solidFill>
                  <a:schemeClr val="tx1"/>
                </a:solidFill>
                <a:latin typeface="黑体" pitchFamily="2" charset="-122"/>
                <a:ea typeface="黑体" pitchFamily="2" charset="-122"/>
              </a:rPr>
              <a:t>算法 </a:t>
            </a:r>
          </a:p>
        </p:txBody>
      </p:sp>
      <p:sp>
        <p:nvSpPr>
          <p:cNvPr id="20" name="Text Box 3"/>
          <p:cNvSpPr txBox="1">
            <a:spLocks noChangeArrowheads="1"/>
          </p:cNvSpPr>
          <p:nvPr/>
        </p:nvSpPr>
        <p:spPr bwMode="auto">
          <a:xfrm>
            <a:off x="3203848" y="2132856"/>
            <a:ext cx="5645696" cy="4635115"/>
          </a:xfrm>
          <a:prstGeom prst="rect">
            <a:avLst/>
          </a:prstGeom>
          <a:noFill/>
          <a:ln w="9525">
            <a:noFill/>
            <a:miter lim="800000"/>
            <a:headEnd/>
            <a:tailEnd/>
          </a:ln>
        </p:spPr>
        <p:txBody>
          <a:bodyPr wrap="square">
            <a:spAutoFit/>
          </a:bodyPr>
          <a:lstStyle/>
          <a:p>
            <a:pPr algn="just">
              <a:lnSpc>
                <a:spcPct val="120000"/>
              </a:lnSpc>
              <a:spcBef>
                <a:spcPct val="50000"/>
              </a:spcBef>
              <a:buClr>
                <a:srgbClr val="D490C5"/>
              </a:buClr>
              <a:buFont typeface="Wingdings" pitchFamily="2" charset="2"/>
              <a:buChar char="u"/>
            </a:pPr>
            <a:r>
              <a:rPr lang="en-US" altLang="zh-CN" sz="1800" dirty="0">
                <a:solidFill>
                  <a:schemeClr val="tx1"/>
                </a:solidFill>
                <a:latin typeface="黑体" pitchFamily="2" charset="-122"/>
                <a:ea typeface="黑体" pitchFamily="2" charset="-122"/>
              </a:rPr>
              <a:t>  </a:t>
            </a:r>
            <a:r>
              <a:rPr lang="zh-CN" altLang="en-US" sz="1800" dirty="0">
                <a:solidFill>
                  <a:schemeClr val="tx1"/>
                </a:solidFill>
                <a:latin typeface="黑体" pitchFamily="2" charset="-122"/>
                <a:ea typeface="黑体" pitchFamily="2" charset="-122"/>
              </a:rPr>
              <a:t>根据任务紧急</a:t>
            </a:r>
            <a:r>
              <a:rPr lang="en-US" altLang="zh-CN" sz="1800" dirty="0">
                <a:solidFill>
                  <a:schemeClr val="tx1"/>
                </a:solidFill>
                <a:latin typeface="黑体" pitchFamily="2" charset="-122"/>
                <a:ea typeface="黑体" pitchFamily="2" charset="-122"/>
              </a:rPr>
              <a:t>(</a:t>
            </a:r>
            <a:r>
              <a:rPr lang="zh-CN" altLang="en-US" sz="1800" dirty="0">
                <a:solidFill>
                  <a:schemeClr val="tx1"/>
                </a:solidFill>
                <a:latin typeface="黑体" pitchFamily="2" charset="-122"/>
                <a:ea typeface="黑体" pitchFamily="2" charset="-122"/>
              </a:rPr>
              <a:t>或松弛</a:t>
            </a:r>
            <a:r>
              <a:rPr lang="en-US" altLang="zh-CN" sz="1800" dirty="0">
                <a:solidFill>
                  <a:schemeClr val="tx1"/>
                </a:solidFill>
                <a:latin typeface="黑体" pitchFamily="2" charset="-122"/>
                <a:ea typeface="黑体" pitchFamily="2" charset="-122"/>
              </a:rPr>
              <a:t>)</a:t>
            </a:r>
            <a:r>
              <a:rPr lang="zh-CN" altLang="en-US" sz="1800" dirty="0">
                <a:solidFill>
                  <a:schemeClr val="tx1"/>
                </a:solidFill>
                <a:latin typeface="黑体" pitchFamily="2" charset="-122"/>
                <a:ea typeface="黑体" pitchFamily="2" charset="-122"/>
              </a:rPr>
              <a:t>的程度，来确定任务的优先级。任务的紧急程度愈高，为该任务所赋予的优先级就愈高</a:t>
            </a:r>
          </a:p>
          <a:p>
            <a:pPr algn="just">
              <a:lnSpc>
                <a:spcPct val="120000"/>
              </a:lnSpc>
              <a:spcBef>
                <a:spcPct val="50000"/>
              </a:spcBef>
              <a:buClr>
                <a:srgbClr val="D490C5"/>
              </a:buClr>
            </a:pPr>
            <a:r>
              <a:rPr lang="zh-CN" altLang="en-US" sz="1800" dirty="0">
                <a:solidFill>
                  <a:prstClr val="black"/>
                </a:solidFill>
                <a:latin typeface="黑体" pitchFamily="2" charset="-122"/>
                <a:ea typeface="黑体" pitchFamily="2" charset="-122"/>
              </a:rPr>
              <a:t>        </a:t>
            </a:r>
            <a:r>
              <a:rPr lang="zh-CN" altLang="en-US" sz="1800" dirty="0">
                <a:solidFill>
                  <a:srgbClr val="FF0000"/>
                </a:solidFill>
                <a:latin typeface="黑体" pitchFamily="2" charset="-122"/>
                <a:ea typeface="黑体" pitchFamily="2" charset="-122"/>
              </a:rPr>
              <a:t>松弛程度</a:t>
            </a:r>
            <a:r>
              <a:rPr lang="en-US" altLang="zh-CN" sz="1800" dirty="0">
                <a:solidFill>
                  <a:srgbClr val="FF0000"/>
                </a:solidFill>
                <a:latin typeface="黑体" pitchFamily="2" charset="-122"/>
                <a:ea typeface="黑体" pitchFamily="2" charset="-122"/>
              </a:rPr>
              <a:t>=</a:t>
            </a:r>
            <a:r>
              <a:rPr lang="zh-CN" altLang="en-US" sz="1800" dirty="0">
                <a:solidFill>
                  <a:srgbClr val="FF0000"/>
                </a:solidFill>
                <a:latin typeface="黑体" pitchFamily="2" charset="-122"/>
                <a:ea typeface="黑体" pitchFamily="2" charset="-122"/>
              </a:rPr>
              <a:t>必须完成时间</a:t>
            </a:r>
            <a:r>
              <a:rPr lang="en-US" altLang="zh-CN" sz="1800" dirty="0">
                <a:solidFill>
                  <a:srgbClr val="FF0000"/>
                </a:solidFill>
                <a:latin typeface="黑体" pitchFamily="2" charset="-122"/>
                <a:ea typeface="黑体" pitchFamily="2" charset="-122"/>
              </a:rPr>
              <a:t>-</a:t>
            </a:r>
            <a:r>
              <a:rPr lang="zh-CN" altLang="en-US" sz="1800" dirty="0">
                <a:solidFill>
                  <a:srgbClr val="FF0000"/>
                </a:solidFill>
                <a:latin typeface="黑体" pitchFamily="2" charset="-122"/>
                <a:ea typeface="黑体" pitchFamily="2" charset="-122"/>
              </a:rPr>
              <a:t>运行时间</a:t>
            </a:r>
          </a:p>
          <a:p>
            <a:pPr algn="just">
              <a:lnSpc>
                <a:spcPct val="120000"/>
              </a:lnSpc>
              <a:spcBef>
                <a:spcPct val="50000"/>
              </a:spcBef>
              <a:buClr>
                <a:srgbClr val="D490C5"/>
              </a:buClr>
            </a:pPr>
            <a:r>
              <a:rPr lang="zh-CN" altLang="en-US" sz="1800" dirty="0">
                <a:solidFill>
                  <a:prstClr val="black"/>
                </a:solidFill>
                <a:latin typeface="黑体" pitchFamily="2" charset="-122"/>
                <a:ea typeface="黑体" pitchFamily="2" charset="-122"/>
              </a:rPr>
              <a:t>    </a:t>
            </a:r>
            <a:r>
              <a:rPr lang="zh-CN" altLang="en-US" sz="1800" dirty="0">
                <a:solidFill>
                  <a:schemeClr val="tx1"/>
                </a:solidFill>
                <a:latin typeface="黑体" pitchFamily="2" charset="-122"/>
                <a:ea typeface="黑体" pitchFamily="2" charset="-122"/>
              </a:rPr>
              <a:t>例如，一个任务在</a:t>
            </a:r>
            <a:r>
              <a:rPr lang="en-US" altLang="zh-CN" sz="1800" dirty="0">
                <a:solidFill>
                  <a:schemeClr val="tx1"/>
                </a:solidFill>
                <a:latin typeface="黑体" pitchFamily="2" charset="-122"/>
                <a:ea typeface="黑体" pitchFamily="2" charset="-122"/>
              </a:rPr>
              <a:t>200ms</a:t>
            </a:r>
            <a:r>
              <a:rPr lang="zh-CN" altLang="en-US" sz="1800" dirty="0">
                <a:solidFill>
                  <a:schemeClr val="tx1"/>
                </a:solidFill>
                <a:latin typeface="黑体" pitchFamily="2" charset="-122"/>
                <a:ea typeface="黑体" pitchFamily="2" charset="-122"/>
              </a:rPr>
              <a:t>时必须完成，而它本身所需的运行时间就有</a:t>
            </a:r>
            <a:r>
              <a:rPr lang="en-US" altLang="zh-CN" sz="1800" dirty="0">
                <a:solidFill>
                  <a:schemeClr val="tx1"/>
                </a:solidFill>
                <a:latin typeface="黑体" pitchFamily="2" charset="-122"/>
                <a:ea typeface="黑体" pitchFamily="2" charset="-122"/>
              </a:rPr>
              <a:t>100ms</a:t>
            </a:r>
            <a:r>
              <a:rPr lang="zh-CN" altLang="en-US" sz="1800" dirty="0">
                <a:solidFill>
                  <a:schemeClr val="tx1"/>
                </a:solidFill>
                <a:latin typeface="黑体" pitchFamily="2" charset="-122"/>
                <a:ea typeface="黑体" pitchFamily="2" charset="-122"/>
              </a:rPr>
              <a:t>，因此，调度程序必须在</a:t>
            </a:r>
            <a:r>
              <a:rPr lang="en-US" altLang="zh-CN" sz="1800" dirty="0">
                <a:solidFill>
                  <a:schemeClr val="tx1"/>
                </a:solidFill>
                <a:latin typeface="黑体" pitchFamily="2" charset="-122"/>
                <a:ea typeface="黑体" pitchFamily="2" charset="-122"/>
              </a:rPr>
              <a:t>100 ms</a:t>
            </a:r>
            <a:r>
              <a:rPr lang="zh-CN" altLang="en-US" sz="1800" dirty="0">
                <a:solidFill>
                  <a:schemeClr val="tx1"/>
                </a:solidFill>
                <a:latin typeface="黑体" pitchFamily="2" charset="-122"/>
                <a:ea typeface="黑体" pitchFamily="2" charset="-122"/>
              </a:rPr>
              <a:t>之前调度执行，该任务的紧急程度</a:t>
            </a:r>
            <a:r>
              <a:rPr lang="en-US" altLang="zh-CN" sz="1800" dirty="0">
                <a:solidFill>
                  <a:schemeClr val="tx1"/>
                </a:solidFill>
                <a:latin typeface="黑体" pitchFamily="2" charset="-122"/>
                <a:ea typeface="黑体" pitchFamily="2" charset="-122"/>
              </a:rPr>
              <a:t>(</a:t>
            </a:r>
            <a:r>
              <a:rPr lang="zh-CN" altLang="en-US" sz="1800" dirty="0">
                <a:solidFill>
                  <a:schemeClr val="tx1"/>
                </a:solidFill>
                <a:latin typeface="黑体" pitchFamily="2" charset="-122"/>
                <a:ea typeface="黑体" pitchFamily="2" charset="-122"/>
              </a:rPr>
              <a:t>松弛程度</a:t>
            </a:r>
            <a:r>
              <a:rPr lang="en-US" altLang="zh-CN" sz="1800" dirty="0">
                <a:solidFill>
                  <a:schemeClr val="tx1"/>
                </a:solidFill>
                <a:latin typeface="黑体" pitchFamily="2" charset="-122"/>
                <a:ea typeface="黑体" pitchFamily="2" charset="-122"/>
              </a:rPr>
              <a:t>)</a:t>
            </a:r>
            <a:r>
              <a:rPr lang="zh-CN" altLang="en-US" sz="1800" dirty="0">
                <a:solidFill>
                  <a:schemeClr val="tx1"/>
                </a:solidFill>
                <a:latin typeface="黑体" pitchFamily="2" charset="-122"/>
                <a:ea typeface="黑体" pitchFamily="2" charset="-122"/>
              </a:rPr>
              <a:t>为</a:t>
            </a:r>
            <a:r>
              <a:rPr lang="en-US" altLang="zh-CN" sz="1800" dirty="0">
                <a:solidFill>
                  <a:schemeClr val="tx1"/>
                </a:solidFill>
                <a:latin typeface="黑体" pitchFamily="2" charset="-122"/>
                <a:ea typeface="黑体" pitchFamily="2" charset="-122"/>
              </a:rPr>
              <a:t>100 ms</a:t>
            </a:r>
            <a:endParaRPr lang="zh-CN" altLang="en-US" sz="1800" dirty="0">
              <a:solidFill>
                <a:schemeClr val="tx1"/>
              </a:solidFill>
              <a:latin typeface="黑体" pitchFamily="2" charset="-122"/>
              <a:ea typeface="黑体" pitchFamily="2" charset="-122"/>
            </a:endParaRPr>
          </a:p>
          <a:p>
            <a:pPr algn="just">
              <a:lnSpc>
                <a:spcPct val="120000"/>
              </a:lnSpc>
              <a:spcBef>
                <a:spcPct val="50000"/>
              </a:spcBef>
              <a:buClr>
                <a:srgbClr val="D490C5"/>
              </a:buClr>
              <a:buFont typeface="Wingdings" pitchFamily="2" charset="2"/>
              <a:buChar char="u"/>
            </a:pPr>
            <a:r>
              <a:rPr lang="zh-CN" altLang="en-US" sz="1800" dirty="0">
                <a:solidFill>
                  <a:prstClr val="black"/>
                </a:solidFill>
                <a:latin typeface="黑体" pitchFamily="2" charset="-122"/>
                <a:ea typeface="黑体" pitchFamily="2" charset="-122"/>
              </a:rPr>
              <a:t>  </a:t>
            </a:r>
            <a:r>
              <a:rPr lang="zh-CN" altLang="en-US" sz="1800" dirty="0">
                <a:solidFill>
                  <a:schemeClr val="tx1"/>
                </a:solidFill>
                <a:latin typeface="黑体" pitchFamily="2" charset="-122"/>
                <a:ea typeface="黑体" pitchFamily="2" charset="-122"/>
              </a:rPr>
              <a:t>要求系统有一个按</a:t>
            </a:r>
            <a:r>
              <a:rPr lang="zh-CN" altLang="en-US" sz="1800" dirty="0">
                <a:solidFill>
                  <a:srgbClr val="FF0000"/>
                </a:solidFill>
                <a:latin typeface="黑体" pitchFamily="2" charset="-122"/>
                <a:ea typeface="黑体" pitchFamily="2" charset="-122"/>
              </a:rPr>
              <a:t>松弛度排序的实时任务就绪队列</a:t>
            </a:r>
            <a:r>
              <a:rPr lang="zh-CN" altLang="en-US" sz="1800" dirty="0">
                <a:solidFill>
                  <a:schemeClr val="tx1"/>
                </a:solidFill>
                <a:latin typeface="黑体" pitchFamily="2" charset="-122"/>
                <a:ea typeface="黑体" pitchFamily="2" charset="-122"/>
              </a:rPr>
              <a:t>，松弛度最低的任务排在队列最前面，调度程序总是选择就绪队列中的队首任务执行</a:t>
            </a:r>
          </a:p>
          <a:p>
            <a:pPr algn="just">
              <a:lnSpc>
                <a:spcPct val="120000"/>
              </a:lnSpc>
              <a:spcBef>
                <a:spcPct val="50000"/>
              </a:spcBef>
              <a:buClr>
                <a:srgbClr val="D490C5"/>
              </a:buClr>
              <a:buFont typeface="Wingdings" pitchFamily="2" charset="2"/>
              <a:buChar char="u"/>
            </a:pPr>
            <a:r>
              <a:rPr lang="zh-CN" altLang="en-US" sz="1800" dirty="0">
                <a:solidFill>
                  <a:prstClr val="black"/>
                </a:solidFill>
                <a:latin typeface="黑体" pitchFamily="2" charset="-122"/>
                <a:ea typeface="黑体" pitchFamily="2" charset="-122"/>
              </a:rPr>
              <a:t>  </a:t>
            </a:r>
            <a:r>
              <a:rPr lang="zh-CN" altLang="en-US" sz="1800" dirty="0">
                <a:solidFill>
                  <a:schemeClr val="tx1"/>
                </a:solidFill>
                <a:latin typeface="黑体" pitchFamily="2" charset="-122"/>
                <a:ea typeface="黑体" pitchFamily="2" charset="-122"/>
              </a:rPr>
              <a:t>主要用于</a:t>
            </a:r>
            <a:r>
              <a:rPr lang="zh-CN" altLang="en-US" sz="1800" b="1" dirty="0">
                <a:solidFill>
                  <a:srgbClr val="C00000"/>
                </a:solidFill>
                <a:latin typeface="黑体" pitchFamily="2" charset="-122"/>
                <a:ea typeface="黑体" pitchFamily="2" charset="-122"/>
              </a:rPr>
              <a:t>可抢占调度方式</a:t>
            </a:r>
            <a:r>
              <a:rPr lang="zh-CN" altLang="en-US" sz="1800" dirty="0">
                <a:solidFill>
                  <a:schemeClr val="tx1"/>
                </a:solidFill>
                <a:latin typeface="黑体" pitchFamily="2" charset="-122"/>
                <a:ea typeface="黑体" pitchFamily="2" charset="-122"/>
              </a:rPr>
              <a:t>中</a:t>
            </a:r>
          </a:p>
        </p:txBody>
      </p:sp>
    </p:spTree>
    <p:extLst>
      <p:ext uri="{BB962C8B-B14F-4D97-AF65-F5344CB8AC3E}">
        <p14:creationId xmlns:p14="http://schemas.microsoft.com/office/powerpoint/2010/main" val="261577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anim calcmode="lin" valueType="num">
                                      <p:cBhvr additive="base">
                                        <p:cTn id="13"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anim calcmode="lin" valueType="num">
                                      <p:cBhvr additive="base">
                                        <p:cTn id="19"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
                                            <p:txEl>
                                              <p:pRg st="4" end="4"/>
                                            </p:txEl>
                                          </p:spTgt>
                                        </p:tgtEl>
                                        <p:attrNameLst>
                                          <p:attrName>style.visibility</p:attrName>
                                        </p:attrNameLst>
                                      </p:cBhvr>
                                      <p:to>
                                        <p:strVal val="visible"/>
                                      </p:to>
                                    </p:set>
                                    <p:anim calcmode="lin" valueType="num">
                                      <p:cBhvr additive="base">
                                        <p:cTn id="25" dur="500" fill="hold"/>
                                        <p:tgtEl>
                                          <p:spTgt spid="2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grpSp>
        <p:nvGrpSpPr>
          <p:cNvPr id="6" name="组合 5"/>
          <p:cNvGrpSpPr/>
          <p:nvPr/>
        </p:nvGrpSpPr>
        <p:grpSpPr>
          <a:xfrm>
            <a:off x="-3945" y="2708920"/>
            <a:ext cx="2957512" cy="1897590"/>
            <a:chOff x="4283968" y="2636911"/>
            <a:chExt cx="3240360" cy="1897590"/>
          </a:xfrm>
        </p:grpSpPr>
        <p:sp>
          <p:nvSpPr>
            <p:cNvPr id="7"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283968" y="2636911"/>
              <a:ext cx="3240360" cy="406667"/>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实现实时调度算法的基本条件</a:t>
              </a:r>
            </a:p>
          </p:txBody>
        </p:sp>
        <p:sp>
          <p:nvSpPr>
            <p:cNvPr id="8"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283968" y="3043579"/>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chemeClr val="tx1"/>
                  </a:solidFill>
                  <a:latin typeface="黑体" pitchFamily="2" charset="-122"/>
                  <a:ea typeface="黑体" pitchFamily="2" charset="-122"/>
                </a:rPr>
                <a:t>实时调度算法的分类</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9"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429000"/>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chemeClr val="tx1"/>
                  </a:solidFill>
                  <a:latin typeface="黑体" pitchFamily="2" charset="-122"/>
                  <a:ea typeface="黑体" pitchFamily="2" charset="-122"/>
                </a:rPr>
                <a:t>最早截至时间优先算法</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10"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789040"/>
              <a:ext cx="3240360" cy="385421"/>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rgbClr val="FF0000"/>
                  </a:solidFill>
                  <a:latin typeface="黑体" pitchFamily="2" charset="-122"/>
                  <a:ea typeface="黑体" pitchFamily="2" charset="-122"/>
                </a:rPr>
                <a:t>最低松弛度优先算法</a:t>
              </a:r>
              <a:endParaRPr kumimoji="0" lang="zh-CN" altLang="en-US" sz="16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12"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4174461"/>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prstClr val="white"/>
                  </a:solidFill>
                  <a:latin typeface="黑体" pitchFamily="2" charset="-122"/>
                  <a:ea typeface="黑体" pitchFamily="2" charset="-122"/>
                </a:rPr>
                <a:t>优先级倒置</a:t>
              </a:r>
            </a:p>
          </p:txBody>
        </p:sp>
      </p:grpSp>
      <p:sp>
        <p:nvSpPr>
          <p:cNvPr id="13" name="Text Box 2"/>
          <p:cNvSpPr txBox="1">
            <a:spLocks noChangeArrowheads="1"/>
          </p:cNvSpPr>
          <p:nvPr/>
        </p:nvSpPr>
        <p:spPr bwMode="auto">
          <a:xfrm>
            <a:off x="3995936" y="5498776"/>
            <a:ext cx="3802062" cy="369888"/>
          </a:xfrm>
          <a:prstGeom prst="rect">
            <a:avLst/>
          </a:prstGeom>
          <a:noFill/>
          <a:ln w="9525">
            <a:noFill/>
            <a:miter lim="800000"/>
            <a:headEnd/>
            <a:tailEnd/>
          </a:ln>
        </p:spPr>
        <p:txBody>
          <a:bodyPr wrap="none">
            <a:spAutoFit/>
          </a:bodyPr>
          <a:lstStyle/>
          <a:p>
            <a:pPr algn="l"/>
            <a:r>
              <a:rPr lang="zh-CN" altLang="en-US" sz="1800" b="1" dirty="0">
                <a:solidFill>
                  <a:schemeClr val="tx1"/>
                </a:solidFill>
                <a:ea typeface="宋体" charset="-122"/>
              </a:rPr>
              <a:t>图 </a:t>
            </a:r>
            <a:r>
              <a:rPr lang="en-US" altLang="zh-CN" sz="1800" b="1" dirty="0">
                <a:solidFill>
                  <a:schemeClr val="tx1"/>
                </a:solidFill>
                <a:ea typeface="宋体" charset="-122"/>
              </a:rPr>
              <a:t>   A</a:t>
            </a:r>
            <a:r>
              <a:rPr lang="zh-CN" altLang="en-US" sz="1800" b="1" dirty="0">
                <a:solidFill>
                  <a:schemeClr val="tx1"/>
                </a:solidFill>
                <a:ea typeface="宋体" charset="-122"/>
              </a:rPr>
              <a:t>和</a:t>
            </a:r>
            <a:r>
              <a:rPr lang="en-US" altLang="zh-CN" sz="1800" b="1" dirty="0">
                <a:solidFill>
                  <a:schemeClr val="tx1"/>
                </a:solidFill>
                <a:ea typeface="宋体" charset="-122"/>
              </a:rPr>
              <a:t>B</a:t>
            </a:r>
            <a:r>
              <a:rPr lang="zh-CN" altLang="en-US" sz="1800" b="1" dirty="0">
                <a:solidFill>
                  <a:schemeClr val="tx1"/>
                </a:solidFill>
                <a:ea typeface="宋体" charset="-122"/>
              </a:rPr>
              <a:t>任务每次必须完成的时间 </a:t>
            </a:r>
          </a:p>
        </p:txBody>
      </p:sp>
      <p:graphicFrame>
        <p:nvGraphicFramePr>
          <p:cNvPr id="14" name="Object 3"/>
          <p:cNvGraphicFramePr>
            <a:graphicFrameLocks noChangeAspect="1"/>
          </p:cNvGraphicFramePr>
          <p:nvPr>
            <p:extLst>
              <p:ext uri="{D42A27DB-BD31-4B8C-83A1-F6EECF244321}">
                <p14:modId xmlns:p14="http://schemas.microsoft.com/office/powerpoint/2010/main" val="1191574003"/>
              </p:ext>
            </p:extLst>
          </p:nvPr>
        </p:nvGraphicFramePr>
        <p:xfrm>
          <a:off x="3154559" y="3736807"/>
          <a:ext cx="5822704" cy="1575971"/>
        </p:xfrm>
        <a:graphic>
          <a:graphicData uri="http://schemas.openxmlformats.org/presentationml/2006/ole">
            <mc:AlternateContent xmlns:mc="http://schemas.openxmlformats.org/markup-compatibility/2006">
              <mc:Choice xmlns:v="urn:schemas-microsoft-com:vml" Requires="v">
                <p:oleObj spid="_x0000_s6201" name="VISIO" r:id="rId3" imgW="3449160" imgH="933480" progId="">
                  <p:embed/>
                </p:oleObj>
              </mc:Choice>
              <mc:Fallback>
                <p:oleObj name="VISIO" r:id="rId3" imgW="3449160" imgH="93348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4559" y="3736807"/>
                        <a:ext cx="5822704" cy="1575971"/>
                      </a:xfrm>
                      <a:prstGeom prst="rect">
                        <a:avLst/>
                      </a:prstGeom>
                      <a:solidFill>
                        <a:schemeClr val="tx1"/>
                      </a:solidFill>
                      <a:ln>
                        <a:noFill/>
                      </a:ln>
                      <a:effectLst/>
                    </p:spPr>
                  </p:pic>
                </p:oleObj>
              </mc:Fallback>
            </mc:AlternateContent>
          </a:graphicData>
        </a:graphic>
      </p:graphicFrame>
      <p:sp>
        <p:nvSpPr>
          <p:cNvPr id="15" name="Rectangle 4"/>
          <p:cNvSpPr>
            <a:spLocks noChangeArrowheads="1"/>
          </p:cNvSpPr>
          <p:nvPr/>
        </p:nvSpPr>
        <p:spPr bwMode="auto">
          <a:xfrm>
            <a:off x="3154558" y="1766761"/>
            <a:ext cx="5788573" cy="1569660"/>
          </a:xfrm>
          <a:prstGeom prst="rect">
            <a:avLst/>
          </a:prstGeom>
          <a:noFill/>
          <a:ln w="9525">
            <a:noFill/>
            <a:miter lim="800000"/>
            <a:headEnd/>
            <a:tailEnd/>
          </a:ln>
        </p:spPr>
        <p:txBody>
          <a:bodyPr wrap="square">
            <a:spAutoFit/>
          </a:bodyPr>
          <a:lstStyle/>
          <a:p>
            <a:pPr algn="l">
              <a:lnSpc>
                <a:spcPct val="120000"/>
              </a:lnSpc>
              <a:spcBef>
                <a:spcPct val="50000"/>
              </a:spcBef>
            </a:pPr>
            <a:r>
              <a:rPr lang="en-US" altLang="zh-CN" sz="2000" b="1" dirty="0">
                <a:solidFill>
                  <a:schemeClr val="tx1"/>
                </a:solidFill>
                <a:latin typeface="黑体" pitchFamily="2" charset="-122"/>
                <a:ea typeface="黑体" pitchFamily="2" charset="-122"/>
              </a:rPr>
              <a:t>    </a:t>
            </a:r>
            <a:r>
              <a:rPr lang="zh-CN" altLang="en-US" sz="2000" b="1" dirty="0">
                <a:solidFill>
                  <a:schemeClr val="tx1"/>
                </a:solidFill>
                <a:latin typeface="黑体" pitchFamily="2" charset="-122"/>
                <a:ea typeface="黑体" pitchFamily="2" charset="-122"/>
              </a:rPr>
              <a:t>假如在一个实时系统中，有两个周期性实时任务</a:t>
            </a:r>
            <a:r>
              <a:rPr lang="en-US" altLang="zh-CN" sz="2000" b="1" dirty="0">
                <a:solidFill>
                  <a:schemeClr val="tx1"/>
                </a:solidFill>
                <a:latin typeface="黑体" pitchFamily="2" charset="-122"/>
                <a:ea typeface="黑体" pitchFamily="2" charset="-122"/>
              </a:rPr>
              <a:t>A</a:t>
            </a:r>
            <a:r>
              <a:rPr lang="zh-CN" altLang="en-US" sz="2000" b="1" dirty="0">
                <a:solidFill>
                  <a:schemeClr val="tx1"/>
                </a:solidFill>
                <a:latin typeface="黑体" pitchFamily="2" charset="-122"/>
                <a:ea typeface="黑体" pitchFamily="2" charset="-122"/>
              </a:rPr>
              <a:t>和</a:t>
            </a:r>
            <a:r>
              <a:rPr lang="en-US" altLang="zh-CN" sz="2000" b="1" dirty="0">
                <a:solidFill>
                  <a:schemeClr val="tx1"/>
                </a:solidFill>
                <a:latin typeface="黑体" pitchFamily="2" charset="-122"/>
                <a:ea typeface="黑体" pitchFamily="2" charset="-122"/>
              </a:rPr>
              <a:t>B</a:t>
            </a:r>
            <a:r>
              <a:rPr lang="zh-CN" altLang="en-US" sz="2000" b="1" dirty="0">
                <a:solidFill>
                  <a:schemeClr val="tx1"/>
                </a:solidFill>
                <a:latin typeface="黑体" pitchFamily="2" charset="-122"/>
                <a:ea typeface="黑体" pitchFamily="2" charset="-122"/>
              </a:rPr>
              <a:t>，任务</a:t>
            </a:r>
            <a:r>
              <a:rPr lang="en-US" altLang="zh-CN" sz="2000" b="1" dirty="0">
                <a:solidFill>
                  <a:schemeClr val="tx1"/>
                </a:solidFill>
                <a:latin typeface="黑体" pitchFamily="2" charset="-122"/>
                <a:ea typeface="黑体" pitchFamily="2" charset="-122"/>
              </a:rPr>
              <a:t>A</a:t>
            </a:r>
            <a:r>
              <a:rPr lang="zh-CN" altLang="en-US" sz="2000" b="1" dirty="0">
                <a:solidFill>
                  <a:schemeClr val="tx1"/>
                </a:solidFill>
                <a:latin typeface="黑体" pitchFamily="2" charset="-122"/>
                <a:ea typeface="黑体" pitchFamily="2" charset="-122"/>
              </a:rPr>
              <a:t>要求每 </a:t>
            </a:r>
            <a:r>
              <a:rPr lang="en-US" altLang="zh-CN" sz="2000" b="1" dirty="0">
                <a:solidFill>
                  <a:schemeClr val="tx1"/>
                </a:solidFill>
                <a:latin typeface="黑体" pitchFamily="2" charset="-122"/>
                <a:ea typeface="黑体" pitchFamily="2" charset="-122"/>
              </a:rPr>
              <a:t>20 </a:t>
            </a:r>
            <a:r>
              <a:rPr lang="en-US" altLang="zh-CN" sz="2000" b="1" dirty="0" err="1">
                <a:solidFill>
                  <a:schemeClr val="tx1"/>
                </a:solidFill>
                <a:latin typeface="黑体" pitchFamily="2" charset="-122"/>
                <a:ea typeface="黑体" pitchFamily="2" charset="-122"/>
              </a:rPr>
              <a:t>ms</a:t>
            </a:r>
            <a:r>
              <a:rPr lang="zh-CN" altLang="en-US" sz="2000" b="1" dirty="0">
                <a:solidFill>
                  <a:schemeClr val="tx1"/>
                </a:solidFill>
                <a:latin typeface="黑体" pitchFamily="2" charset="-122"/>
                <a:ea typeface="黑体" pitchFamily="2" charset="-122"/>
              </a:rPr>
              <a:t>执行一次，执行时间为 </a:t>
            </a:r>
            <a:r>
              <a:rPr lang="en-US" altLang="zh-CN" sz="2000" b="1" dirty="0">
                <a:solidFill>
                  <a:schemeClr val="tx1"/>
                </a:solidFill>
                <a:latin typeface="黑体" pitchFamily="2" charset="-122"/>
                <a:ea typeface="黑体" pitchFamily="2" charset="-122"/>
              </a:rPr>
              <a:t>10 </a:t>
            </a:r>
            <a:r>
              <a:rPr lang="en-US" altLang="zh-CN" sz="2000" b="1" dirty="0" err="1">
                <a:solidFill>
                  <a:schemeClr val="tx1"/>
                </a:solidFill>
                <a:latin typeface="黑体" pitchFamily="2" charset="-122"/>
                <a:ea typeface="黑体" pitchFamily="2" charset="-122"/>
              </a:rPr>
              <a:t>ms</a:t>
            </a:r>
            <a:r>
              <a:rPr lang="zh-CN" altLang="en-US" sz="2000" b="1" dirty="0">
                <a:solidFill>
                  <a:schemeClr val="tx1"/>
                </a:solidFill>
                <a:latin typeface="黑体" pitchFamily="2" charset="-122"/>
                <a:ea typeface="黑体" pitchFamily="2" charset="-122"/>
              </a:rPr>
              <a:t>；任务</a:t>
            </a:r>
            <a:r>
              <a:rPr lang="en-US" altLang="zh-CN" sz="2000" b="1" dirty="0">
                <a:solidFill>
                  <a:schemeClr val="tx1"/>
                </a:solidFill>
                <a:latin typeface="黑体" pitchFamily="2" charset="-122"/>
                <a:ea typeface="黑体" pitchFamily="2" charset="-122"/>
              </a:rPr>
              <a:t>B</a:t>
            </a:r>
            <a:r>
              <a:rPr lang="zh-CN" altLang="en-US" sz="2000" b="1" dirty="0">
                <a:solidFill>
                  <a:schemeClr val="tx1"/>
                </a:solidFill>
                <a:latin typeface="黑体" pitchFamily="2" charset="-122"/>
                <a:ea typeface="黑体" pitchFamily="2" charset="-122"/>
              </a:rPr>
              <a:t>只要求每</a:t>
            </a:r>
            <a:r>
              <a:rPr lang="en-US" altLang="zh-CN" sz="2000" b="1" dirty="0">
                <a:solidFill>
                  <a:schemeClr val="tx1"/>
                </a:solidFill>
                <a:latin typeface="黑体" pitchFamily="2" charset="-122"/>
                <a:ea typeface="黑体" pitchFamily="2" charset="-122"/>
              </a:rPr>
              <a:t>50 </a:t>
            </a:r>
            <a:r>
              <a:rPr lang="en-US" altLang="zh-CN" sz="2000" b="1" dirty="0" err="1">
                <a:solidFill>
                  <a:schemeClr val="tx1"/>
                </a:solidFill>
                <a:latin typeface="黑体" pitchFamily="2" charset="-122"/>
                <a:ea typeface="黑体" pitchFamily="2" charset="-122"/>
              </a:rPr>
              <a:t>ms</a:t>
            </a:r>
            <a:r>
              <a:rPr lang="zh-CN" altLang="en-US" sz="2000" b="1" dirty="0">
                <a:solidFill>
                  <a:schemeClr val="tx1"/>
                </a:solidFill>
                <a:latin typeface="黑体" pitchFamily="2" charset="-122"/>
                <a:ea typeface="黑体" pitchFamily="2" charset="-122"/>
              </a:rPr>
              <a:t>执行一次，执行时间为 </a:t>
            </a:r>
            <a:r>
              <a:rPr lang="en-US" altLang="zh-CN" sz="2000" b="1" dirty="0">
                <a:solidFill>
                  <a:schemeClr val="tx1"/>
                </a:solidFill>
                <a:latin typeface="黑体" pitchFamily="2" charset="-122"/>
                <a:ea typeface="黑体" pitchFamily="2" charset="-122"/>
              </a:rPr>
              <a:t>25 </a:t>
            </a:r>
            <a:r>
              <a:rPr lang="en-US" altLang="zh-CN" sz="2000" b="1" dirty="0" err="1">
                <a:solidFill>
                  <a:schemeClr val="tx1"/>
                </a:solidFill>
                <a:latin typeface="黑体" pitchFamily="2" charset="-122"/>
                <a:ea typeface="黑体" pitchFamily="2" charset="-122"/>
              </a:rPr>
              <a:t>ms</a:t>
            </a:r>
            <a:r>
              <a:rPr lang="zh-CN" altLang="en-US" sz="2000" b="1" dirty="0">
                <a:solidFill>
                  <a:schemeClr val="tx1"/>
                </a:solidFill>
                <a:latin typeface="黑体" pitchFamily="2" charset="-122"/>
                <a:ea typeface="黑体" pitchFamily="2" charset="-122"/>
              </a:rPr>
              <a:t>。 </a:t>
            </a:r>
          </a:p>
        </p:txBody>
      </p:sp>
      <p:sp>
        <p:nvSpPr>
          <p:cNvPr id="16" name="Text Box 5"/>
          <p:cNvSpPr txBox="1">
            <a:spLocks noChangeArrowheads="1"/>
          </p:cNvSpPr>
          <p:nvPr/>
        </p:nvSpPr>
        <p:spPr bwMode="auto">
          <a:xfrm>
            <a:off x="3125264" y="915877"/>
            <a:ext cx="2249487" cy="641350"/>
          </a:xfrm>
          <a:prstGeom prst="rect">
            <a:avLst/>
          </a:prstGeom>
          <a:noFill/>
          <a:ln w="9525">
            <a:noFill/>
            <a:miter lim="800000"/>
            <a:headEnd/>
            <a:tailEnd/>
          </a:ln>
        </p:spPr>
        <p:txBody>
          <a:bodyPr wrap="none">
            <a:spAutoFit/>
          </a:bodyPr>
          <a:lstStyle/>
          <a:p>
            <a:pPr algn="l"/>
            <a:r>
              <a:rPr lang="zh-CN" altLang="en-US" sz="3600" b="1" dirty="0">
                <a:solidFill>
                  <a:schemeClr val="tx1"/>
                </a:solidFill>
                <a:latin typeface="黑体" pitchFamily="2" charset="-122"/>
                <a:ea typeface="黑体" pitchFamily="2" charset="-122"/>
              </a:rPr>
              <a:t>实例分析 </a:t>
            </a:r>
          </a:p>
        </p:txBody>
      </p:sp>
    </p:spTree>
    <p:extLst>
      <p:ext uri="{BB962C8B-B14F-4D97-AF65-F5344CB8AC3E}">
        <p14:creationId xmlns:p14="http://schemas.microsoft.com/office/powerpoint/2010/main" val="22606384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grpSp>
        <p:nvGrpSpPr>
          <p:cNvPr id="6" name="组合 5"/>
          <p:cNvGrpSpPr/>
          <p:nvPr/>
        </p:nvGrpSpPr>
        <p:grpSpPr>
          <a:xfrm>
            <a:off x="-3945" y="2708920"/>
            <a:ext cx="2957512" cy="1897590"/>
            <a:chOff x="4283968" y="2636911"/>
            <a:chExt cx="3240360" cy="1897590"/>
          </a:xfrm>
        </p:grpSpPr>
        <p:sp>
          <p:nvSpPr>
            <p:cNvPr id="7"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283968" y="2636911"/>
              <a:ext cx="3240360" cy="406667"/>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实现实时调度算法的基本条件</a:t>
              </a:r>
            </a:p>
          </p:txBody>
        </p:sp>
        <p:sp>
          <p:nvSpPr>
            <p:cNvPr id="8"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283968" y="3043579"/>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chemeClr val="tx1"/>
                  </a:solidFill>
                  <a:latin typeface="黑体" pitchFamily="2" charset="-122"/>
                  <a:ea typeface="黑体" pitchFamily="2" charset="-122"/>
                </a:rPr>
                <a:t>实时调度算法的分类</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9"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429000"/>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chemeClr val="tx1"/>
                  </a:solidFill>
                  <a:latin typeface="黑体" pitchFamily="2" charset="-122"/>
                  <a:ea typeface="黑体" pitchFamily="2" charset="-122"/>
                </a:rPr>
                <a:t>最早截至时间优先算法</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10"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789040"/>
              <a:ext cx="3240360" cy="385421"/>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rgbClr val="FF0000"/>
                  </a:solidFill>
                  <a:latin typeface="黑体" pitchFamily="2" charset="-122"/>
                  <a:ea typeface="黑体" pitchFamily="2" charset="-122"/>
                </a:rPr>
                <a:t>最低松弛度优先算法</a:t>
              </a:r>
              <a:endParaRPr kumimoji="0" lang="zh-CN" altLang="en-US" sz="1600" b="1" i="0" u="none" strike="noStrike" kern="0" cap="none" spc="0" normalizeH="0" baseline="0" noProof="0" dirty="0">
                <a:ln>
                  <a:noFill/>
                </a:ln>
                <a:solidFill>
                  <a:srgbClr val="FF0000"/>
                </a:solidFill>
                <a:effectLst/>
                <a:uLnTx/>
                <a:uFillTx/>
                <a:latin typeface="黑体" pitchFamily="2" charset="-122"/>
                <a:ea typeface="黑体" pitchFamily="2" charset="-122"/>
              </a:endParaRPr>
            </a:p>
          </p:txBody>
        </p:sp>
        <p:sp>
          <p:nvSpPr>
            <p:cNvPr id="12"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4174461"/>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prstClr val="white"/>
                  </a:solidFill>
                  <a:latin typeface="黑体" pitchFamily="2" charset="-122"/>
                  <a:ea typeface="黑体" pitchFamily="2" charset="-122"/>
                </a:rPr>
                <a:t>优先级倒置</a:t>
              </a:r>
            </a:p>
          </p:txBody>
        </p:sp>
      </p:grpSp>
      <p:pic>
        <p:nvPicPr>
          <p:cNvPr id="18" name="Picture 4"/>
          <p:cNvPicPr>
            <a:picLocks noChangeAspect="1" noChangeArrowheads="1"/>
          </p:cNvPicPr>
          <p:nvPr/>
        </p:nvPicPr>
        <p:blipFill>
          <a:blip r:embed="rId3" cstate="print"/>
          <a:srcRect/>
          <a:stretch>
            <a:fillRect/>
          </a:stretch>
        </p:blipFill>
        <p:spPr bwMode="auto">
          <a:xfrm>
            <a:off x="3203848" y="944189"/>
            <a:ext cx="5776242" cy="3662321"/>
          </a:xfrm>
          <a:prstGeom prst="rect">
            <a:avLst/>
          </a:prstGeom>
          <a:noFill/>
          <a:ln w="9525">
            <a:noFill/>
            <a:miter lim="800000"/>
            <a:headEnd/>
            <a:tailEnd/>
          </a:ln>
        </p:spPr>
      </p:pic>
      <p:graphicFrame>
        <p:nvGraphicFramePr>
          <p:cNvPr id="19" name="Object 4"/>
          <p:cNvGraphicFramePr>
            <a:graphicFrameLocks noChangeAspect="1"/>
          </p:cNvGraphicFramePr>
          <p:nvPr>
            <p:extLst>
              <p:ext uri="{D42A27DB-BD31-4B8C-83A1-F6EECF244321}">
                <p14:modId xmlns:p14="http://schemas.microsoft.com/office/powerpoint/2010/main" val="2646932711"/>
              </p:ext>
            </p:extLst>
          </p:nvPr>
        </p:nvGraphicFramePr>
        <p:xfrm>
          <a:off x="3311859" y="4865374"/>
          <a:ext cx="5508104" cy="1243593"/>
        </p:xfrm>
        <a:graphic>
          <a:graphicData uri="http://schemas.openxmlformats.org/presentationml/2006/ole">
            <mc:AlternateContent xmlns:mc="http://schemas.openxmlformats.org/markup-compatibility/2006">
              <mc:Choice xmlns:v="urn:schemas-microsoft-com:vml" Requires="v">
                <p:oleObj spid="_x0000_s7224" name="VISIO" r:id="rId4" imgW="3796560" imgH="857160" progId="">
                  <p:embed/>
                </p:oleObj>
              </mc:Choice>
              <mc:Fallback>
                <p:oleObj name="VISIO" r:id="rId4" imgW="3796560" imgH="8571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1859" y="4865374"/>
                        <a:ext cx="5508104" cy="1243593"/>
                      </a:xfrm>
                      <a:prstGeom prst="rect">
                        <a:avLst/>
                      </a:prstGeom>
                      <a:solidFill>
                        <a:schemeClr val="tx1"/>
                      </a:solidFill>
                      <a:ln>
                        <a:noFill/>
                      </a:ln>
                      <a:effectLst/>
                    </p:spPr>
                  </p:pic>
                </p:oleObj>
              </mc:Fallback>
            </mc:AlternateContent>
          </a:graphicData>
        </a:graphic>
      </p:graphicFrame>
      <p:sp>
        <p:nvSpPr>
          <p:cNvPr id="20" name="Text Box 2"/>
          <p:cNvSpPr txBox="1">
            <a:spLocks noChangeArrowheads="1"/>
          </p:cNvSpPr>
          <p:nvPr/>
        </p:nvSpPr>
        <p:spPr bwMode="auto">
          <a:xfrm>
            <a:off x="3942462" y="6165304"/>
            <a:ext cx="4191000" cy="400050"/>
          </a:xfrm>
          <a:prstGeom prst="rect">
            <a:avLst/>
          </a:prstGeom>
          <a:noFill/>
          <a:ln w="9525">
            <a:noFill/>
            <a:miter lim="800000"/>
            <a:headEnd/>
            <a:tailEnd/>
          </a:ln>
        </p:spPr>
        <p:txBody>
          <a:bodyPr wrap="none">
            <a:spAutoFit/>
          </a:bodyPr>
          <a:lstStyle/>
          <a:p>
            <a:pPr algn="l"/>
            <a:r>
              <a:rPr lang="zh-CN" altLang="en-US" sz="2000" b="1" dirty="0">
                <a:solidFill>
                  <a:schemeClr val="tx1"/>
                </a:solidFill>
                <a:latin typeface="黑体" pitchFamily="2" charset="-122"/>
                <a:ea typeface="黑体" pitchFamily="2" charset="-122"/>
              </a:rPr>
              <a:t>图  利用</a:t>
            </a:r>
            <a:r>
              <a:rPr lang="en-US" altLang="zh-CN" sz="2000" b="1" dirty="0">
                <a:solidFill>
                  <a:schemeClr val="tx1"/>
                </a:solidFill>
                <a:latin typeface="黑体" pitchFamily="2" charset="-122"/>
                <a:ea typeface="黑体" pitchFamily="2" charset="-122"/>
              </a:rPr>
              <a:t>ELLF</a:t>
            </a:r>
            <a:r>
              <a:rPr lang="zh-CN" altLang="en-US" sz="2000" b="1" dirty="0">
                <a:solidFill>
                  <a:schemeClr val="tx1"/>
                </a:solidFill>
                <a:latin typeface="黑体" pitchFamily="2" charset="-122"/>
                <a:ea typeface="黑体" pitchFamily="2" charset="-122"/>
              </a:rPr>
              <a:t>算法进行调度的情况 </a:t>
            </a:r>
          </a:p>
        </p:txBody>
      </p:sp>
    </p:spTree>
    <p:extLst>
      <p:ext uri="{BB962C8B-B14F-4D97-AF65-F5344CB8AC3E}">
        <p14:creationId xmlns:p14="http://schemas.microsoft.com/office/powerpoint/2010/main" val="21235405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584577"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bg1"/>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sp>
        <p:nvSpPr>
          <p:cNvPr id="8" name="Oval 5"/>
          <p:cNvSpPr>
            <a:spLocks noChangeArrowheads="1"/>
          </p:cNvSpPr>
          <p:nvPr/>
        </p:nvSpPr>
        <p:spPr bwMode="auto">
          <a:xfrm>
            <a:off x="684857" y="2710507"/>
            <a:ext cx="2159000" cy="576263"/>
          </a:xfrm>
          <a:prstGeom prst="ellipse">
            <a:avLst/>
          </a:prstGeom>
          <a:solidFill>
            <a:srgbClr val="FFCC99"/>
          </a:solidFill>
          <a:ln w="9525" algn="ctr">
            <a:solidFill>
              <a:sysClr val="windowText" lastClr="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高级调度</a:t>
            </a:r>
          </a:p>
        </p:txBody>
      </p:sp>
      <p:sp>
        <p:nvSpPr>
          <p:cNvPr id="9" name="Oval 6"/>
          <p:cNvSpPr>
            <a:spLocks noChangeArrowheads="1"/>
          </p:cNvSpPr>
          <p:nvPr/>
        </p:nvSpPr>
        <p:spPr bwMode="auto">
          <a:xfrm>
            <a:off x="3566169" y="2708920"/>
            <a:ext cx="2159000" cy="576262"/>
          </a:xfrm>
          <a:prstGeom prst="ellipse">
            <a:avLst/>
          </a:prstGeom>
          <a:solidFill>
            <a:srgbClr val="FFCC99"/>
          </a:solidFill>
          <a:ln w="9525" algn="ctr">
            <a:solidFill>
              <a:sysClr val="windowText" lastClr="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中级调度</a:t>
            </a:r>
          </a:p>
        </p:txBody>
      </p:sp>
      <p:sp>
        <p:nvSpPr>
          <p:cNvPr id="10" name="Oval 7"/>
          <p:cNvSpPr>
            <a:spLocks noChangeArrowheads="1"/>
          </p:cNvSpPr>
          <p:nvPr/>
        </p:nvSpPr>
        <p:spPr bwMode="auto">
          <a:xfrm>
            <a:off x="6301432" y="2710507"/>
            <a:ext cx="2159000" cy="576263"/>
          </a:xfrm>
          <a:prstGeom prst="ellipse">
            <a:avLst/>
          </a:prstGeom>
          <a:solidFill>
            <a:srgbClr val="FFCC99"/>
          </a:solidFill>
          <a:ln w="9525">
            <a:solidFill>
              <a:sysClr val="windowText" lastClr="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低级调度</a:t>
            </a:r>
          </a:p>
        </p:txBody>
      </p:sp>
      <p:sp>
        <p:nvSpPr>
          <p:cNvPr id="12" name="Rectangle 8"/>
          <p:cNvSpPr>
            <a:spLocks noChangeArrowheads="1"/>
          </p:cNvSpPr>
          <p:nvPr/>
        </p:nvSpPr>
        <p:spPr bwMode="auto">
          <a:xfrm>
            <a:off x="684857" y="4077345"/>
            <a:ext cx="431800" cy="2449512"/>
          </a:xfrm>
          <a:prstGeom prst="rect">
            <a:avLst/>
          </a:prstGeom>
          <a:solidFill>
            <a:srgbClr val="FFFF99"/>
          </a:solidFill>
          <a:ln w="9525" algn="ctr">
            <a:solidFill>
              <a:sysClr val="windowText" lastClr="000000"/>
            </a:solidFill>
            <a:miter lim="800000"/>
            <a:headEnd/>
            <a:tailEnd/>
          </a:ln>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外存到内存</a:t>
            </a:r>
          </a:p>
        </p:txBody>
      </p:sp>
      <p:sp>
        <p:nvSpPr>
          <p:cNvPr id="13" name="Rectangle 9"/>
          <p:cNvSpPr>
            <a:spLocks noChangeArrowheads="1"/>
          </p:cNvSpPr>
          <p:nvPr/>
        </p:nvSpPr>
        <p:spPr bwMode="auto">
          <a:xfrm>
            <a:off x="2412057" y="4077345"/>
            <a:ext cx="431800" cy="2449512"/>
          </a:xfrm>
          <a:prstGeom prst="rect">
            <a:avLst/>
          </a:prstGeom>
          <a:solidFill>
            <a:srgbClr val="FFFF99"/>
          </a:solidFill>
          <a:ln w="9525" algn="ctr">
            <a:solidFill>
              <a:sysClr val="windowText" lastClr="000000"/>
            </a:solidFill>
            <a:miter lim="800000"/>
            <a:headEnd/>
            <a:tailEnd/>
          </a:ln>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内外存互换</a:t>
            </a:r>
          </a:p>
        </p:txBody>
      </p:sp>
      <p:sp>
        <p:nvSpPr>
          <p:cNvPr id="14" name="Line 10"/>
          <p:cNvSpPr>
            <a:spLocks noChangeShapeType="1"/>
          </p:cNvSpPr>
          <p:nvPr/>
        </p:nvSpPr>
        <p:spPr bwMode="auto">
          <a:xfrm flipH="1">
            <a:off x="972194" y="3358207"/>
            <a:ext cx="504825" cy="576263"/>
          </a:xfrm>
          <a:prstGeom prst="line">
            <a:avLst/>
          </a:prstGeom>
          <a:noFill/>
          <a:ln w="19050">
            <a:solidFill>
              <a:srgbClr val="FF6600"/>
            </a:solidFill>
            <a:round/>
            <a:headEnd/>
            <a:tailEnd type="triangle" w="med" len="med"/>
          </a:ln>
        </p:spPr>
        <p:txBody>
          <a:bodyPr/>
          <a:lstStyle/>
          <a:p>
            <a:pPr algn="l"/>
            <a:endParaRPr kumimoji="0" lang="zh-CN" altLang="en-US"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15" name="Rectangle 11"/>
          <p:cNvSpPr>
            <a:spLocks noChangeArrowheads="1"/>
          </p:cNvSpPr>
          <p:nvPr/>
        </p:nvSpPr>
        <p:spPr bwMode="auto">
          <a:xfrm>
            <a:off x="1548457" y="4077345"/>
            <a:ext cx="431800" cy="2449512"/>
          </a:xfrm>
          <a:prstGeom prst="rect">
            <a:avLst/>
          </a:prstGeom>
          <a:solidFill>
            <a:srgbClr val="FFFF99"/>
          </a:solidFill>
          <a:ln w="9525" algn="ctr">
            <a:solidFill>
              <a:sysClr val="windowText" lastClr="000000"/>
            </a:solidFill>
            <a:miter lim="800000"/>
            <a:headEnd/>
            <a:tailEnd/>
          </a:ln>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内存中</a:t>
            </a:r>
          </a:p>
        </p:txBody>
      </p:sp>
      <p:sp>
        <p:nvSpPr>
          <p:cNvPr id="16" name="Rectangle 12"/>
          <p:cNvSpPr>
            <a:spLocks noChangeArrowheads="1"/>
          </p:cNvSpPr>
          <p:nvPr/>
        </p:nvSpPr>
        <p:spPr bwMode="auto">
          <a:xfrm>
            <a:off x="3277244" y="4077345"/>
            <a:ext cx="431800" cy="2449512"/>
          </a:xfrm>
          <a:prstGeom prst="rect">
            <a:avLst/>
          </a:prstGeom>
          <a:solidFill>
            <a:srgbClr val="FFFF99"/>
          </a:solidFill>
          <a:ln w="9525" algn="ctr">
            <a:solidFill>
              <a:sysClr val="windowText" lastClr="000000"/>
            </a:solidFill>
            <a:miter lim="800000"/>
            <a:headEnd/>
            <a:tailEnd/>
          </a:ln>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批处理</a:t>
            </a:r>
          </a:p>
        </p:txBody>
      </p:sp>
      <p:sp>
        <p:nvSpPr>
          <p:cNvPr id="18" name="Rectangle 13"/>
          <p:cNvSpPr>
            <a:spLocks noChangeArrowheads="1"/>
          </p:cNvSpPr>
          <p:nvPr/>
        </p:nvSpPr>
        <p:spPr bwMode="auto">
          <a:xfrm>
            <a:off x="4140844" y="4077345"/>
            <a:ext cx="431800" cy="2449512"/>
          </a:xfrm>
          <a:prstGeom prst="rect">
            <a:avLst/>
          </a:prstGeom>
          <a:solidFill>
            <a:srgbClr val="FFFF99"/>
          </a:solidFill>
          <a:ln w="9525" algn="ctr">
            <a:solidFill>
              <a:sysClr val="windowText" lastClr="000000"/>
            </a:solidFill>
            <a:miter lim="800000"/>
            <a:headEnd/>
            <a:tailEnd/>
          </a:ln>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实时</a:t>
            </a:r>
          </a:p>
        </p:txBody>
      </p:sp>
      <p:sp>
        <p:nvSpPr>
          <p:cNvPr id="19" name="Rectangle 14"/>
          <p:cNvSpPr>
            <a:spLocks noChangeArrowheads="1"/>
          </p:cNvSpPr>
          <p:nvPr/>
        </p:nvSpPr>
        <p:spPr bwMode="auto">
          <a:xfrm>
            <a:off x="5004444" y="4077345"/>
            <a:ext cx="431800" cy="2449512"/>
          </a:xfrm>
          <a:prstGeom prst="rect">
            <a:avLst/>
          </a:prstGeom>
          <a:solidFill>
            <a:srgbClr val="FFFF99"/>
          </a:solidFill>
          <a:ln w="9525" algn="ctr">
            <a:solidFill>
              <a:sysClr val="windowText" lastClr="000000"/>
            </a:solidFill>
            <a:miter lim="800000"/>
            <a:headEnd/>
            <a:tailEnd/>
          </a:ln>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分时</a:t>
            </a:r>
          </a:p>
        </p:txBody>
      </p:sp>
      <p:sp>
        <p:nvSpPr>
          <p:cNvPr id="20" name="Rectangle 15"/>
          <p:cNvSpPr>
            <a:spLocks noChangeArrowheads="1"/>
          </p:cNvSpPr>
          <p:nvPr/>
        </p:nvSpPr>
        <p:spPr bwMode="auto">
          <a:xfrm>
            <a:off x="5868044" y="4077345"/>
            <a:ext cx="431800" cy="2449512"/>
          </a:xfrm>
          <a:prstGeom prst="rect">
            <a:avLst/>
          </a:prstGeom>
          <a:solidFill>
            <a:srgbClr val="FFFF99"/>
          </a:solidFill>
          <a:ln w="9525" algn="ctr">
            <a:solidFill>
              <a:sysClr val="windowText" lastClr="000000"/>
            </a:solidFill>
            <a:miter lim="800000"/>
            <a:headEnd/>
            <a:tailEnd/>
          </a:ln>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运行频率高</a:t>
            </a:r>
          </a:p>
        </p:txBody>
      </p:sp>
      <p:sp>
        <p:nvSpPr>
          <p:cNvPr id="21" name="Rectangle 16"/>
          <p:cNvSpPr>
            <a:spLocks noChangeArrowheads="1"/>
          </p:cNvSpPr>
          <p:nvPr/>
        </p:nvSpPr>
        <p:spPr bwMode="auto">
          <a:xfrm>
            <a:off x="6804669" y="4077345"/>
            <a:ext cx="431800" cy="2449512"/>
          </a:xfrm>
          <a:prstGeom prst="rect">
            <a:avLst/>
          </a:prstGeom>
          <a:solidFill>
            <a:srgbClr val="FFFF99"/>
          </a:solidFill>
          <a:ln w="9525" algn="ctr">
            <a:solidFill>
              <a:sysClr val="windowText" lastClr="000000"/>
            </a:solidFill>
            <a:miter lim="800000"/>
            <a:headEnd/>
            <a:tailEnd/>
          </a:ln>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运行频率适中</a:t>
            </a:r>
          </a:p>
        </p:txBody>
      </p:sp>
      <p:sp>
        <p:nvSpPr>
          <p:cNvPr id="22" name="Rectangle 17"/>
          <p:cNvSpPr>
            <a:spLocks noChangeArrowheads="1"/>
          </p:cNvSpPr>
          <p:nvPr/>
        </p:nvSpPr>
        <p:spPr bwMode="auto">
          <a:xfrm>
            <a:off x="7668269" y="4077345"/>
            <a:ext cx="431800" cy="2449512"/>
          </a:xfrm>
          <a:prstGeom prst="rect">
            <a:avLst/>
          </a:prstGeom>
          <a:solidFill>
            <a:srgbClr val="FFFF99"/>
          </a:solidFill>
          <a:ln w="9525">
            <a:solidFill>
              <a:sysClr val="windowText" lastClr="000000"/>
            </a:solidFill>
            <a:miter lim="800000"/>
            <a:headEnd/>
            <a:tailEnd/>
          </a:ln>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运行频率低</a:t>
            </a:r>
          </a:p>
        </p:txBody>
      </p:sp>
      <p:sp>
        <p:nvSpPr>
          <p:cNvPr id="23" name="Line 18"/>
          <p:cNvSpPr>
            <a:spLocks noChangeShapeType="1"/>
          </p:cNvSpPr>
          <p:nvPr/>
        </p:nvSpPr>
        <p:spPr bwMode="auto">
          <a:xfrm>
            <a:off x="1477019" y="3358207"/>
            <a:ext cx="6408738" cy="647700"/>
          </a:xfrm>
          <a:prstGeom prst="line">
            <a:avLst/>
          </a:prstGeom>
          <a:noFill/>
          <a:ln w="19050">
            <a:solidFill>
              <a:srgbClr val="FF6600"/>
            </a:solidFill>
            <a:round/>
            <a:headEnd/>
            <a:tailEnd type="triangle" w="med" len="med"/>
          </a:ln>
        </p:spPr>
        <p:txBody>
          <a:bodyPr/>
          <a:lstStyle/>
          <a:p>
            <a:pPr algn="l"/>
            <a:endParaRPr kumimoji="0" lang="zh-CN" altLang="en-US"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24" name="Line 19"/>
          <p:cNvSpPr>
            <a:spLocks noChangeShapeType="1"/>
          </p:cNvSpPr>
          <p:nvPr/>
        </p:nvSpPr>
        <p:spPr bwMode="auto">
          <a:xfrm flipH="1">
            <a:off x="2627957" y="3358207"/>
            <a:ext cx="1800225" cy="647700"/>
          </a:xfrm>
          <a:prstGeom prst="line">
            <a:avLst/>
          </a:prstGeom>
          <a:noFill/>
          <a:ln w="19050">
            <a:solidFill>
              <a:srgbClr val="CC00FF"/>
            </a:solidFill>
            <a:round/>
            <a:headEnd/>
            <a:tailEnd type="triangle" w="med" len="med"/>
          </a:ln>
        </p:spPr>
        <p:txBody>
          <a:bodyPr/>
          <a:lstStyle/>
          <a:p>
            <a:pPr algn="l"/>
            <a:endParaRPr kumimoji="0" lang="zh-CN" altLang="en-US"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25" name="Line 20"/>
          <p:cNvSpPr>
            <a:spLocks noChangeShapeType="1"/>
          </p:cNvSpPr>
          <p:nvPr/>
        </p:nvSpPr>
        <p:spPr bwMode="auto">
          <a:xfrm>
            <a:off x="4428182" y="3358207"/>
            <a:ext cx="2449512" cy="719138"/>
          </a:xfrm>
          <a:prstGeom prst="line">
            <a:avLst/>
          </a:prstGeom>
          <a:noFill/>
          <a:ln w="19050">
            <a:solidFill>
              <a:srgbClr val="CC00FF"/>
            </a:solidFill>
            <a:round/>
            <a:headEnd/>
            <a:tailEnd type="triangle" w="med" len="med"/>
          </a:ln>
        </p:spPr>
        <p:txBody>
          <a:bodyPr/>
          <a:lstStyle/>
          <a:p>
            <a:pPr algn="l"/>
            <a:endParaRPr kumimoji="0" lang="zh-CN" altLang="en-US"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26" name="Line 21"/>
          <p:cNvSpPr>
            <a:spLocks noChangeShapeType="1"/>
          </p:cNvSpPr>
          <p:nvPr/>
        </p:nvSpPr>
        <p:spPr bwMode="auto">
          <a:xfrm flipH="1">
            <a:off x="1835794" y="3358207"/>
            <a:ext cx="5400675" cy="647700"/>
          </a:xfrm>
          <a:prstGeom prst="line">
            <a:avLst/>
          </a:prstGeom>
          <a:noFill/>
          <a:ln w="19050">
            <a:solidFill>
              <a:srgbClr val="808000"/>
            </a:solidFill>
            <a:round/>
            <a:headEnd/>
            <a:tailEnd type="triangle" w="med" len="med"/>
          </a:ln>
        </p:spPr>
        <p:txBody>
          <a:bodyPr/>
          <a:lstStyle/>
          <a:p>
            <a:pPr algn="l"/>
            <a:endParaRPr kumimoji="0" lang="zh-CN" altLang="en-US"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27" name="Line 22"/>
          <p:cNvSpPr>
            <a:spLocks noChangeShapeType="1"/>
          </p:cNvSpPr>
          <p:nvPr/>
        </p:nvSpPr>
        <p:spPr bwMode="auto">
          <a:xfrm flipH="1">
            <a:off x="6012507" y="3358207"/>
            <a:ext cx="1152525" cy="647700"/>
          </a:xfrm>
          <a:prstGeom prst="line">
            <a:avLst/>
          </a:prstGeom>
          <a:noFill/>
          <a:ln w="19050">
            <a:solidFill>
              <a:srgbClr val="808000"/>
            </a:solidFill>
            <a:round/>
            <a:headEnd/>
            <a:tailEnd type="triangle" w="med" len="med"/>
          </a:ln>
        </p:spPr>
        <p:txBody>
          <a:bodyPr/>
          <a:lstStyle/>
          <a:p>
            <a:pPr algn="l"/>
            <a:endParaRPr kumimoji="0" lang="zh-CN" altLang="en-US"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28" name="Line 23"/>
          <p:cNvSpPr>
            <a:spLocks noChangeShapeType="1"/>
          </p:cNvSpPr>
          <p:nvPr/>
        </p:nvSpPr>
        <p:spPr bwMode="auto">
          <a:xfrm flipH="1">
            <a:off x="5220344" y="3358207"/>
            <a:ext cx="1944688" cy="647700"/>
          </a:xfrm>
          <a:prstGeom prst="line">
            <a:avLst/>
          </a:prstGeom>
          <a:noFill/>
          <a:ln w="19050">
            <a:solidFill>
              <a:srgbClr val="808000"/>
            </a:solidFill>
            <a:round/>
            <a:headEnd/>
            <a:tailEnd type="triangle" w="med" len="med"/>
          </a:ln>
        </p:spPr>
        <p:txBody>
          <a:bodyPr/>
          <a:lstStyle/>
          <a:p>
            <a:pPr algn="l"/>
            <a:endParaRPr kumimoji="0" lang="zh-CN" altLang="en-US"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29" name="Line 24"/>
          <p:cNvSpPr>
            <a:spLocks noChangeShapeType="1"/>
          </p:cNvSpPr>
          <p:nvPr/>
        </p:nvSpPr>
        <p:spPr bwMode="auto">
          <a:xfrm flipH="1">
            <a:off x="4356744" y="3358207"/>
            <a:ext cx="2808288" cy="647700"/>
          </a:xfrm>
          <a:prstGeom prst="line">
            <a:avLst/>
          </a:prstGeom>
          <a:noFill/>
          <a:ln w="19050">
            <a:solidFill>
              <a:srgbClr val="808000"/>
            </a:solidFill>
            <a:round/>
            <a:headEnd/>
            <a:tailEnd type="triangle" w="med" len="med"/>
          </a:ln>
        </p:spPr>
        <p:txBody>
          <a:bodyPr/>
          <a:lstStyle/>
          <a:p>
            <a:pPr algn="l"/>
            <a:endParaRPr kumimoji="0" lang="zh-CN" altLang="en-US"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30" name="Line 25"/>
          <p:cNvSpPr>
            <a:spLocks noChangeShapeType="1"/>
          </p:cNvSpPr>
          <p:nvPr/>
        </p:nvSpPr>
        <p:spPr bwMode="auto">
          <a:xfrm flipH="1">
            <a:off x="3420119" y="3358207"/>
            <a:ext cx="3744913" cy="647700"/>
          </a:xfrm>
          <a:prstGeom prst="line">
            <a:avLst/>
          </a:prstGeom>
          <a:noFill/>
          <a:ln w="19050">
            <a:solidFill>
              <a:srgbClr val="808000"/>
            </a:solidFill>
            <a:round/>
            <a:headEnd/>
            <a:tailEnd type="triangle" w="med" len="med"/>
          </a:ln>
        </p:spPr>
        <p:txBody>
          <a:bodyPr/>
          <a:lstStyle/>
          <a:p>
            <a:pPr algn="l"/>
            <a:endParaRPr kumimoji="0" lang="zh-CN" altLang="en-US"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31" name="Line 26"/>
          <p:cNvSpPr>
            <a:spLocks noChangeShapeType="1"/>
          </p:cNvSpPr>
          <p:nvPr/>
        </p:nvSpPr>
        <p:spPr bwMode="auto">
          <a:xfrm flipH="1">
            <a:off x="3493144" y="3358207"/>
            <a:ext cx="935038" cy="647700"/>
          </a:xfrm>
          <a:prstGeom prst="line">
            <a:avLst/>
          </a:prstGeom>
          <a:noFill/>
          <a:ln w="19050">
            <a:solidFill>
              <a:srgbClr val="CC00FF"/>
            </a:solidFill>
            <a:prstDash val="sysDot"/>
            <a:round/>
            <a:headEnd/>
            <a:tailEnd type="triangle" w="med" len="med"/>
          </a:ln>
        </p:spPr>
        <p:txBody>
          <a:bodyPr/>
          <a:lstStyle/>
          <a:p>
            <a:pPr algn="l"/>
            <a:endParaRPr kumimoji="0" lang="zh-CN" altLang="en-US"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32" name="Line 27"/>
          <p:cNvSpPr>
            <a:spLocks noChangeShapeType="1"/>
          </p:cNvSpPr>
          <p:nvPr/>
        </p:nvSpPr>
        <p:spPr bwMode="auto">
          <a:xfrm flipH="1">
            <a:off x="4356744" y="3358207"/>
            <a:ext cx="71438" cy="647700"/>
          </a:xfrm>
          <a:prstGeom prst="line">
            <a:avLst/>
          </a:prstGeom>
          <a:noFill/>
          <a:ln w="19050">
            <a:solidFill>
              <a:srgbClr val="CC00FF"/>
            </a:solidFill>
            <a:prstDash val="sysDot"/>
            <a:round/>
            <a:headEnd/>
            <a:tailEnd type="triangle" w="med" len="med"/>
          </a:ln>
        </p:spPr>
        <p:txBody>
          <a:bodyPr/>
          <a:lstStyle/>
          <a:p>
            <a:pPr algn="l"/>
            <a:endParaRPr kumimoji="0" lang="zh-CN" altLang="en-US"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33" name="Line 28"/>
          <p:cNvSpPr>
            <a:spLocks noChangeShapeType="1"/>
          </p:cNvSpPr>
          <p:nvPr/>
        </p:nvSpPr>
        <p:spPr bwMode="auto">
          <a:xfrm>
            <a:off x="4428182" y="3358207"/>
            <a:ext cx="792162" cy="647700"/>
          </a:xfrm>
          <a:prstGeom prst="line">
            <a:avLst/>
          </a:prstGeom>
          <a:noFill/>
          <a:ln w="19050">
            <a:solidFill>
              <a:srgbClr val="CC00FF"/>
            </a:solidFill>
            <a:prstDash val="sysDot"/>
            <a:round/>
            <a:headEnd/>
            <a:tailEnd type="triangle" w="med" len="med"/>
          </a:ln>
        </p:spPr>
        <p:txBody>
          <a:bodyPr/>
          <a:lstStyle/>
          <a:p>
            <a:pPr algn="l"/>
            <a:endParaRPr kumimoji="0" lang="zh-CN" altLang="en-US"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34" name="Line 29"/>
          <p:cNvSpPr>
            <a:spLocks noChangeShapeType="1"/>
          </p:cNvSpPr>
          <p:nvPr/>
        </p:nvSpPr>
        <p:spPr bwMode="auto">
          <a:xfrm>
            <a:off x="1477019" y="3358207"/>
            <a:ext cx="2016125" cy="647700"/>
          </a:xfrm>
          <a:prstGeom prst="line">
            <a:avLst/>
          </a:prstGeom>
          <a:noFill/>
          <a:ln w="19050">
            <a:solidFill>
              <a:srgbClr val="FF6600"/>
            </a:solidFill>
            <a:round/>
            <a:headEnd/>
            <a:tailEnd type="triangle" w="med" len="med"/>
          </a:ln>
        </p:spPr>
        <p:txBody>
          <a:bodyPr/>
          <a:lstStyle/>
          <a:p>
            <a:pPr algn="l"/>
            <a:endParaRPr kumimoji="0" lang="zh-CN" altLang="en-US" sz="1800" b="1">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35" name="矩形 34"/>
          <p:cNvSpPr/>
          <p:nvPr/>
        </p:nvSpPr>
        <p:spPr>
          <a:xfrm>
            <a:off x="500707" y="4077345"/>
            <a:ext cx="2500312" cy="2500312"/>
          </a:xfrm>
          <a:prstGeom prst="rect">
            <a:avLst/>
          </a:prstGeom>
          <a:no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endParaRPr>
          </a:p>
        </p:txBody>
      </p:sp>
      <p:sp>
        <p:nvSpPr>
          <p:cNvPr id="36" name="矩形 35"/>
          <p:cNvSpPr/>
          <p:nvPr/>
        </p:nvSpPr>
        <p:spPr>
          <a:xfrm>
            <a:off x="3143894" y="4077345"/>
            <a:ext cx="2428875" cy="2500312"/>
          </a:xfrm>
          <a:prstGeom prst="rect">
            <a:avLst/>
          </a:prstGeom>
          <a:no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endParaRPr>
          </a:p>
        </p:txBody>
      </p:sp>
      <p:sp>
        <p:nvSpPr>
          <p:cNvPr id="37" name="矩形 36"/>
          <p:cNvSpPr/>
          <p:nvPr/>
        </p:nvSpPr>
        <p:spPr>
          <a:xfrm>
            <a:off x="5787082" y="4077345"/>
            <a:ext cx="2428875" cy="2500312"/>
          </a:xfrm>
          <a:prstGeom prst="rect">
            <a:avLst/>
          </a:prstGeom>
          <a:noFill/>
          <a:ln w="25400" cap="flat" cmpd="sng" algn="ctr">
            <a:solidFill>
              <a:srgbClr val="B83D68">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endParaRPr>
          </a:p>
        </p:txBody>
      </p:sp>
      <p:pic>
        <p:nvPicPr>
          <p:cNvPr id="38" name="图片 37"/>
          <p:cNvPicPr>
            <a:picLocks noChangeAspect="1"/>
          </p:cNvPicPr>
          <p:nvPr/>
        </p:nvPicPr>
        <p:blipFill>
          <a:blip r:embed="rId2">
            <a:extLst>
              <a:ext uri="{BEBA8EAE-BF5A-486C-A8C5-ECC9F3942E4B}">
                <a14:imgProps xmlns:a14="http://schemas.microsoft.com/office/drawing/2010/main">
                  <a14:imgLayer r:embed="rId3">
                    <a14:imgEffect>
                      <a14:backgroundRemoval t="0" b="90000" l="10000" r="90000">
                        <a14:foregroundMark x1="33556" y1="47879" x2="33556" y2="47879"/>
                        <a14:foregroundMark x1="27556" y1="40000" x2="38444" y2="51212"/>
                        <a14:foregroundMark x1="36889" y1="40909" x2="44222" y2="39091"/>
                        <a14:foregroundMark x1="26000" y1="42121" x2="23556" y2="55152"/>
                        <a14:foregroundMark x1="22000" y1="49697" x2="19556" y2="59091"/>
                        <a14:foregroundMark x1="55111" y1="49091" x2="52000" y2="64848"/>
                        <a14:foregroundMark x1="62667" y1="19091" x2="58222" y2="38485"/>
                      </a14:backgroundRemoval>
                    </a14:imgEffect>
                  </a14:imgLayer>
                </a14:imgProps>
              </a:ext>
            </a:extLst>
          </a:blip>
          <a:stretch>
            <a:fillRect/>
          </a:stretch>
        </p:blipFill>
        <p:spPr>
          <a:xfrm>
            <a:off x="4661921" y="1563478"/>
            <a:ext cx="2286343" cy="1145442"/>
          </a:xfrm>
          <a:prstGeom prst="rect">
            <a:avLst/>
          </a:prstGeom>
        </p:spPr>
      </p:pic>
      <p:pic>
        <p:nvPicPr>
          <p:cNvPr id="39" name="图片 38"/>
          <p:cNvPicPr>
            <a:picLocks noChangeAspect="1"/>
          </p:cNvPicPr>
          <p:nvPr/>
        </p:nvPicPr>
        <p:blipFill>
          <a:blip r:embed="rId4">
            <a:extLst>
              <a:ext uri="{BEBA8EAE-BF5A-486C-A8C5-ECC9F3942E4B}">
                <a14:imgProps xmlns:a14="http://schemas.microsoft.com/office/drawing/2010/main">
                  <a14:imgLayer r:embed="rId5">
                    <a14:imgEffect>
                      <a14:backgroundRemoval t="0" b="90000" l="417" r="100000"/>
                    </a14:imgEffect>
                  </a14:imgLayer>
                </a14:imgProps>
              </a:ext>
            </a:extLst>
          </a:blip>
          <a:stretch>
            <a:fillRect/>
          </a:stretch>
        </p:blipFill>
        <p:spPr>
          <a:xfrm>
            <a:off x="5099699" y="603437"/>
            <a:ext cx="1190872" cy="1190872"/>
          </a:xfrm>
          <a:prstGeom prst="rect">
            <a:avLst/>
          </a:prstGeom>
        </p:spPr>
      </p:pic>
      <p:sp>
        <p:nvSpPr>
          <p:cNvPr id="40" name="文本框 39"/>
          <p:cNvSpPr txBox="1"/>
          <p:nvPr/>
        </p:nvSpPr>
        <p:spPr>
          <a:xfrm>
            <a:off x="4166273" y="1376310"/>
            <a:ext cx="1107996" cy="461665"/>
          </a:xfrm>
          <a:prstGeom prst="rect">
            <a:avLst/>
          </a:prstGeom>
          <a:noFill/>
        </p:spPr>
        <p:txBody>
          <a:bodyPr wrap="none" rtlCol="0">
            <a:spAutoFit/>
          </a:bodyPr>
          <a:lstStyle/>
          <a:p>
            <a:r>
              <a:rPr lang="zh-CN" altLang="en-US" b="1" dirty="0" smtClean="0">
                <a:solidFill>
                  <a:srgbClr val="FF0000"/>
                </a:solidFill>
                <a:latin typeface="华文楷体" panose="02010600040101010101" pitchFamily="2" charset="-122"/>
                <a:ea typeface="华文楷体" panose="02010600040101010101" pitchFamily="2" charset="-122"/>
              </a:rPr>
              <a:t>我想想</a:t>
            </a:r>
            <a:endParaRPr lang="zh-CN" altLang="en-US" b="1" dirty="0">
              <a:solidFill>
                <a:srgbClr val="FF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94574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 fill="hold"/>
                                        <p:tgtEl>
                                          <p:spTgt spid="31"/>
                                        </p:tgtEl>
                                        <p:attrNameLst>
                                          <p:attrName>ppt_x</p:attrName>
                                        </p:attrNameLst>
                                      </p:cBhvr>
                                      <p:tavLst>
                                        <p:tav tm="0">
                                          <p:val>
                                            <p:strVal val="#ppt_x"/>
                                          </p:val>
                                        </p:tav>
                                        <p:tav tm="100000">
                                          <p:val>
                                            <p:strVal val="#ppt_x"/>
                                          </p:val>
                                        </p:tav>
                                      </p:tavLst>
                                    </p:anim>
                                    <p:anim calcmode="lin" valueType="num">
                                      <p:cBhvr additive="base">
                                        <p:cTn id="30" dur="500" fill="hold"/>
                                        <p:tgtEl>
                                          <p:spTgt spid="3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fill="hold"/>
                                        <p:tgtEl>
                                          <p:spTgt spid="32"/>
                                        </p:tgtEl>
                                        <p:attrNameLst>
                                          <p:attrName>ppt_x</p:attrName>
                                        </p:attrNameLst>
                                      </p:cBhvr>
                                      <p:tavLst>
                                        <p:tav tm="0">
                                          <p:val>
                                            <p:strVal val="#ppt_x"/>
                                          </p:val>
                                        </p:tav>
                                        <p:tav tm="100000">
                                          <p:val>
                                            <p:strVal val="#ppt_x"/>
                                          </p:val>
                                        </p:tav>
                                      </p:tavLst>
                                    </p:anim>
                                    <p:anim calcmode="lin" valueType="num">
                                      <p:cBhvr additive="base">
                                        <p:cTn id="34" dur="500" fill="hold"/>
                                        <p:tgtEl>
                                          <p:spTgt spid="3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ppt_x"/>
                                          </p:val>
                                        </p:tav>
                                        <p:tav tm="100000">
                                          <p:val>
                                            <p:strVal val="#ppt_x"/>
                                          </p:val>
                                        </p:tav>
                                      </p:tavLst>
                                    </p:anim>
                                    <p:anim calcmode="lin" valueType="num">
                                      <p:cBhvr additive="base">
                                        <p:cTn id="3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ppt_x"/>
                                          </p:val>
                                        </p:tav>
                                        <p:tav tm="100000">
                                          <p:val>
                                            <p:strVal val="#ppt_x"/>
                                          </p:val>
                                        </p:tav>
                                      </p:tavLst>
                                    </p:anim>
                                    <p:anim calcmode="lin" valueType="num">
                                      <p:cBhvr additive="base">
                                        <p:cTn id="48" dur="500" fill="hold"/>
                                        <p:tgtEl>
                                          <p:spTgt spid="3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ppt_x"/>
                                          </p:val>
                                        </p:tav>
                                        <p:tav tm="100000">
                                          <p:val>
                                            <p:strVal val="#ppt_x"/>
                                          </p:val>
                                        </p:tav>
                                      </p:tavLst>
                                    </p:anim>
                                    <p:anim calcmode="lin" valueType="num">
                                      <p:cBhvr additive="base">
                                        <p:cTn id="56" dur="500" fill="hold"/>
                                        <p:tgtEl>
                                          <p:spTgt spid="2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ppt_x"/>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grpSp>
        <p:nvGrpSpPr>
          <p:cNvPr id="6" name="组合 5"/>
          <p:cNvGrpSpPr/>
          <p:nvPr/>
        </p:nvGrpSpPr>
        <p:grpSpPr>
          <a:xfrm>
            <a:off x="-3945" y="2708920"/>
            <a:ext cx="2957512" cy="1897590"/>
            <a:chOff x="4283968" y="2636911"/>
            <a:chExt cx="3240360" cy="1897590"/>
          </a:xfrm>
        </p:grpSpPr>
        <p:sp>
          <p:nvSpPr>
            <p:cNvPr id="7"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283968" y="2636911"/>
              <a:ext cx="3240360" cy="406667"/>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实现实时调度算法的基本条件</a:t>
              </a:r>
            </a:p>
          </p:txBody>
        </p:sp>
        <p:sp>
          <p:nvSpPr>
            <p:cNvPr id="8"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283968" y="3043579"/>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chemeClr val="tx1"/>
                  </a:solidFill>
                  <a:latin typeface="黑体" pitchFamily="2" charset="-122"/>
                  <a:ea typeface="黑体" pitchFamily="2" charset="-122"/>
                </a:rPr>
                <a:t>实时调度算法的分类</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9"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429000"/>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chemeClr val="tx1"/>
                  </a:solidFill>
                  <a:latin typeface="黑体" pitchFamily="2" charset="-122"/>
                  <a:ea typeface="黑体" pitchFamily="2" charset="-122"/>
                </a:rPr>
                <a:t>最早截至时间优先算法</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10"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789040"/>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chemeClr val="tx1"/>
                  </a:solidFill>
                  <a:latin typeface="黑体" pitchFamily="2" charset="-122"/>
                  <a:ea typeface="黑体" pitchFamily="2" charset="-122"/>
                </a:rPr>
                <a:t>最低松弛度优先算法</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12"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4174461"/>
              <a:ext cx="3240360" cy="36004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rgbClr val="FF0000"/>
                  </a:solidFill>
                  <a:latin typeface="黑体" pitchFamily="2" charset="-122"/>
                  <a:ea typeface="黑体" pitchFamily="2" charset="-122"/>
                </a:rPr>
                <a:t>优先级倒置</a:t>
              </a:r>
            </a:p>
          </p:txBody>
        </p:sp>
      </p:grpSp>
      <p:pic>
        <p:nvPicPr>
          <p:cNvPr id="13" name="Picture 2"/>
          <p:cNvPicPr>
            <a:picLocks noChangeAspect="1" noChangeArrowheads="1"/>
          </p:cNvPicPr>
          <p:nvPr/>
        </p:nvPicPr>
        <p:blipFill>
          <a:blip r:embed="rId2"/>
          <a:srcRect/>
          <a:stretch>
            <a:fillRect/>
          </a:stretch>
        </p:blipFill>
        <p:spPr bwMode="auto">
          <a:xfrm>
            <a:off x="2987824" y="2423477"/>
            <a:ext cx="6160003" cy="3645985"/>
          </a:xfrm>
          <a:prstGeom prst="rect">
            <a:avLst/>
          </a:prstGeom>
          <a:noFill/>
          <a:ln w="9525">
            <a:noFill/>
            <a:miter lim="800000"/>
            <a:headEnd/>
            <a:tailEnd/>
          </a:ln>
          <a:effectLst/>
        </p:spPr>
      </p:pic>
      <p:sp>
        <p:nvSpPr>
          <p:cNvPr id="14" name="Text Box 2"/>
          <p:cNvSpPr txBox="1">
            <a:spLocks noChangeArrowheads="1"/>
          </p:cNvSpPr>
          <p:nvPr/>
        </p:nvSpPr>
        <p:spPr bwMode="auto">
          <a:xfrm>
            <a:off x="3081569" y="1005711"/>
            <a:ext cx="5968684" cy="46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l"/>
            <a:r>
              <a:rPr lang="zh-CN" altLang="en-US" b="1" dirty="0">
                <a:solidFill>
                  <a:schemeClr val="tx1"/>
                </a:solidFill>
                <a:latin typeface="黑体" pitchFamily="2" charset="-122"/>
                <a:ea typeface="黑体" pitchFamily="2" charset="-122"/>
              </a:rPr>
              <a:t>优先级倒置</a:t>
            </a:r>
            <a:r>
              <a:rPr lang="en-US" altLang="zh-CN" b="1" dirty="0">
                <a:solidFill>
                  <a:schemeClr val="tx1"/>
                </a:solidFill>
                <a:latin typeface="黑体" pitchFamily="2" charset="-122"/>
                <a:ea typeface="黑体" pitchFamily="2" charset="-122"/>
              </a:rPr>
              <a:t>(priority inversion problem)</a:t>
            </a:r>
            <a:endParaRPr lang="zh-CN" altLang="en-US" b="1" dirty="0">
              <a:solidFill>
                <a:schemeClr val="tx1"/>
              </a:solidFill>
              <a:latin typeface="黑体" pitchFamily="2" charset="-122"/>
              <a:ea typeface="黑体" pitchFamily="2" charset="-122"/>
            </a:endParaRPr>
          </a:p>
        </p:txBody>
      </p:sp>
      <p:sp>
        <p:nvSpPr>
          <p:cNvPr id="15" name="Text Box 4"/>
          <p:cNvSpPr txBox="1">
            <a:spLocks noChangeArrowheads="1"/>
          </p:cNvSpPr>
          <p:nvPr/>
        </p:nvSpPr>
        <p:spPr bwMode="auto">
          <a:xfrm>
            <a:off x="3203848" y="1600244"/>
            <a:ext cx="3280065" cy="461665"/>
          </a:xfrm>
          <a:prstGeom prst="rect">
            <a:avLst/>
          </a:prstGeom>
          <a:noFill/>
          <a:ln w="9525">
            <a:noFill/>
            <a:miter lim="800000"/>
            <a:headEnd/>
            <a:tailEnd/>
          </a:ln>
        </p:spPr>
        <p:txBody>
          <a:bodyPr wrap="none">
            <a:spAutoFit/>
          </a:bodyPr>
          <a:lstStyle/>
          <a:p>
            <a:pPr algn="l"/>
            <a:r>
              <a:rPr lang="en-US" altLang="zh-CN" b="1" dirty="0">
                <a:solidFill>
                  <a:srgbClr val="FF0000"/>
                </a:solidFill>
                <a:latin typeface="黑体" pitchFamily="2" charset="-122"/>
                <a:ea typeface="黑体" pitchFamily="2" charset="-122"/>
              </a:rPr>
              <a:t>1</a:t>
            </a:r>
            <a:r>
              <a:rPr lang="zh-CN" altLang="en-US" b="1" dirty="0">
                <a:solidFill>
                  <a:srgbClr val="FF0000"/>
                </a:solidFill>
                <a:latin typeface="黑体" pitchFamily="2" charset="-122"/>
                <a:ea typeface="黑体" pitchFamily="2" charset="-122"/>
              </a:rPr>
              <a:t>）优先级倒置的形成 </a:t>
            </a:r>
          </a:p>
        </p:txBody>
      </p:sp>
    </p:spTree>
    <p:extLst>
      <p:ext uri="{BB962C8B-B14F-4D97-AF65-F5344CB8AC3E}">
        <p14:creationId xmlns:p14="http://schemas.microsoft.com/office/powerpoint/2010/main" val="378830508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801662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grpSp>
        <p:nvGrpSpPr>
          <p:cNvPr id="6" name="组合 5"/>
          <p:cNvGrpSpPr/>
          <p:nvPr/>
        </p:nvGrpSpPr>
        <p:grpSpPr>
          <a:xfrm>
            <a:off x="-3945" y="2708920"/>
            <a:ext cx="2957512" cy="1897590"/>
            <a:chOff x="4283968" y="2636911"/>
            <a:chExt cx="3240360" cy="1897590"/>
          </a:xfrm>
        </p:grpSpPr>
        <p:sp>
          <p:nvSpPr>
            <p:cNvPr id="7"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283968" y="2636911"/>
              <a:ext cx="3240360" cy="406667"/>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实现实时调度算法的基本条件</a:t>
              </a:r>
            </a:p>
          </p:txBody>
        </p:sp>
        <p:sp>
          <p:nvSpPr>
            <p:cNvPr id="8"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283968" y="3043579"/>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chemeClr val="tx1"/>
                  </a:solidFill>
                  <a:latin typeface="黑体" pitchFamily="2" charset="-122"/>
                  <a:ea typeface="黑体" pitchFamily="2" charset="-122"/>
                </a:rPr>
                <a:t>实时调度算法的分类</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9"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429000"/>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chemeClr val="tx1"/>
                  </a:solidFill>
                  <a:latin typeface="黑体" pitchFamily="2" charset="-122"/>
                  <a:ea typeface="黑体" pitchFamily="2" charset="-122"/>
                </a:rPr>
                <a:t>最早截至时间优先算法</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10"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789040"/>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chemeClr val="tx1"/>
                  </a:solidFill>
                  <a:latin typeface="黑体" pitchFamily="2" charset="-122"/>
                  <a:ea typeface="黑体" pitchFamily="2" charset="-122"/>
                </a:rPr>
                <a:t>最低松弛度优先算法</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12"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4174461"/>
              <a:ext cx="3240360" cy="36004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rgbClr val="FF0000"/>
                  </a:solidFill>
                  <a:latin typeface="黑体" pitchFamily="2" charset="-122"/>
                  <a:ea typeface="黑体" pitchFamily="2" charset="-122"/>
                </a:rPr>
                <a:t>优先级倒置</a:t>
              </a:r>
            </a:p>
          </p:txBody>
        </p:sp>
      </p:grpSp>
      <p:sp>
        <p:nvSpPr>
          <p:cNvPr id="14" name="Text Box 2"/>
          <p:cNvSpPr txBox="1">
            <a:spLocks noChangeArrowheads="1"/>
          </p:cNvSpPr>
          <p:nvPr/>
        </p:nvSpPr>
        <p:spPr bwMode="auto">
          <a:xfrm>
            <a:off x="3081569" y="1005711"/>
            <a:ext cx="5968684" cy="46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l"/>
            <a:r>
              <a:rPr lang="zh-CN" altLang="en-US" b="1" dirty="0">
                <a:solidFill>
                  <a:schemeClr val="tx1"/>
                </a:solidFill>
                <a:latin typeface="黑体" pitchFamily="2" charset="-122"/>
                <a:ea typeface="黑体" pitchFamily="2" charset="-122"/>
              </a:rPr>
              <a:t>优先级倒置</a:t>
            </a:r>
            <a:r>
              <a:rPr lang="en-US" altLang="zh-CN" b="1" dirty="0">
                <a:solidFill>
                  <a:schemeClr val="tx1"/>
                </a:solidFill>
                <a:latin typeface="黑体" pitchFamily="2" charset="-122"/>
                <a:ea typeface="黑体" pitchFamily="2" charset="-122"/>
              </a:rPr>
              <a:t>(priority inversion problem)</a:t>
            </a:r>
            <a:endParaRPr lang="zh-CN" altLang="en-US" b="1" dirty="0">
              <a:solidFill>
                <a:schemeClr val="tx1"/>
              </a:solidFill>
              <a:latin typeface="黑体" pitchFamily="2" charset="-122"/>
              <a:ea typeface="黑体" pitchFamily="2" charset="-122"/>
            </a:endParaRPr>
          </a:p>
        </p:txBody>
      </p:sp>
      <p:sp>
        <p:nvSpPr>
          <p:cNvPr id="15" name="Text Box 4"/>
          <p:cNvSpPr txBox="1">
            <a:spLocks noChangeArrowheads="1"/>
          </p:cNvSpPr>
          <p:nvPr/>
        </p:nvSpPr>
        <p:spPr bwMode="auto">
          <a:xfrm>
            <a:off x="3203848" y="1600244"/>
            <a:ext cx="3280065" cy="461665"/>
          </a:xfrm>
          <a:prstGeom prst="rect">
            <a:avLst/>
          </a:prstGeom>
          <a:noFill/>
          <a:ln w="9525">
            <a:noFill/>
            <a:miter lim="800000"/>
            <a:headEnd/>
            <a:tailEnd/>
          </a:ln>
        </p:spPr>
        <p:txBody>
          <a:bodyPr wrap="none">
            <a:spAutoFit/>
          </a:bodyPr>
          <a:lstStyle/>
          <a:p>
            <a:pPr algn="l"/>
            <a:r>
              <a:rPr lang="en-US" altLang="zh-CN" b="1" dirty="0">
                <a:solidFill>
                  <a:srgbClr val="FF0000"/>
                </a:solidFill>
                <a:latin typeface="黑体" pitchFamily="2" charset="-122"/>
                <a:ea typeface="黑体" pitchFamily="2" charset="-122"/>
              </a:rPr>
              <a:t>1</a:t>
            </a:r>
            <a:r>
              <a:rPr lang="zh-CN" altLang="en-US" b="1" dirty="0">
                <a:solidFill>
                  <a:srgbClr val="FF0000"/>
                </a:solidFill>
                <a:latin typeface="黑体" pitchFamily="2" charset="-122"/>
                <a:ea typeface="黑体" pitchFamily="2" charset="-122"/>
              </a:rPr>
              <a:t>）优先级倒置的形成 </a:t>
            </a:r>
          </a:p>
        </p:txBody>
      </p:sp>
      <p:pic>
        <p:nvPicPr>
          <p:cNvPr id="16" name="Picture 2"/>
          <p:cNvPicPr>
            <a:picLocks noChangeAspect="1" noChangeArrowheads="1"/>
          </p:cNvPicPr>
          <p:nvPr/>
        </p:nvPicPr>
        <p:blipFill>
          <a:blip r:embed="rId2"/>
          <a:srcRect/>
          <a:stretch>
            <a:fillRect/>
          </a:stretch>
        </p:blipFill>
        <p:spPr bwMode="auto">
          <a:xfrm>
            <a:off x="2985914" y="2348478"/>
            <a:ext cx="6128787" cy="3795983"/>
          </a:xfrm>
          <a:prstGeom prst="rect">
            <a:avLst/>
          </a:prstGeom>
          <a:noFill/>
          <a:ln w="9525">
            <a:noFill/>
            <a:miter lim="800000"/>
            <a:headEnd/>
            <a:tailEnd/>
          </a:ln>
          <a:effectLst/>
        </p:spPr>
      </p:pic>
    </p:spTree>
    <p:extLst>
      <p:ext uri="{BB962C8B-B14F-4D97-AF65-F5344CB8AC3E}">
        <p14:creationId xmlns:p14="http://schemas.microsoft.com/office/powerpoint/2010/main" val="332852875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65658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grpSp>
        <p:nvGrpSpPr>
          <p:cNvPr id="6" name="组合 5"/>
          <p:cNvGrpSpPr/>
          <p:nvPr/>
        </p:nvGrpSpPr>
        <p:grpSpPr>
          <a:xfrm>
            <a:off x="-3945" y="2708920"/>
            <a:ext cx="2957512" cy="1897590"/>
            <a:chOff x="4283968" y="2636911"/>
            <a:chExt cx="3240360" cy="1897590"/>
          </a:xfrm>
        </p:grpSpPr>
        <p:sp>
          <p:nvSpPr>
            <p:cNvPr id="7"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283968" y="2636911"/>
              <a:ext cx="3240360" cy="406667"/>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实现实时调度算法的基本条件</a:t>
              </a:r>
            </a:p>
          </p:txBody>
        </p:sp>
        <p:sp>
          <p:nvSpPr>
            <p:cNvPr id="8"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283968" y="3043579"/>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chemeClr val="tx1"/>
                  </a:solidFill>
                  <a:latin typeface="黑体" pitchFamily="2" charset="-122"/>
                  <a:ea typeface="黑体" pitchFamily="2" charset="-122"/>
                </a:rPr>
                <a:t>实时调度算法的分类</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9"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429000"/>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chemeClr val="tx1"/>
                  </a:solidFill>
                  <a:latin typeface="黑体" pitchFamily="2" charset="-122"/>
                  <a:ea typeface="黑体" pitchFamily="2" charset="-122"/>
                </a:rPr>
                <a:t>最早截至时间优先算法</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10"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789040"/>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chemeClr val="tx1"/>
                  </a:solidFill>
                  <a:latin typeface="黑体" pitchFamily="2" charset="-122"/>
                  <a:ea typeface="黑体" pitchFamily="2" charset="-122"/>
                </a:rPr>
                <a:t>最低松弛度优先算法</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12"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4174461"/>
              <a:ext cx="3240360" cy="36004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rgbClr val="FF0000"/>
                  </a:solidFill>
                  <a:latin typeface="黑体" pitchFamily="2" charset="-122"/>
                  <a:ea typeface="黑体" pitchFamily="2" charset="-122"/>
                </a:rPr>
                <a:t>优先级倒置</a:t>
              </a:r>
            </a:p>
          </p:txBody>
        </p:sp>
      </p:grpSp>
      <p:sp>
        <p:nvSpPr>
          <p:cNvPr id="14" name="Text Box 2"/>
          <p:cNvSpPr txBox="1">
            <a:spLocks noChangeArrowheads="1"/>
          </p:cNvSpPr>
          <p:nvPr/>
        </p:nvSpPr>
        <p:spPr bwMode="auto">
          <a:xfrm>
            <a:off x="3081569" y="1005711"/>
            <a:ext cx="5968684" cy="46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l"/>
            <a:r>
              <a:rPr lang="zh-CN" altLang="en-US" b="1" dirty="0">
                <a:solidFill>
                  <a:schemeClr val="tx1"/>
                </a:solidFill>
                <a:latin typeface="黑体" pitchFamily="2" charset="-122"/>
                <a:ea typeface="黑体" pitchFamily="2" charset="-122"/>
              </a:rPr>
              <a:t>优先级倒置</a:t>
            </a:r>
            <a:r>
              <a:rPr lang="en-US" altLang="zh-CN" b="1" dirty="0">
                <a:solidFill>
                  <a:schemeClr val="tx1"/>
                </a:solidFill>
                <a:latin typeface="黑体" pitchFamily="2" charset="-122"/>
                <a:ea typeface="黑体" pitchFamily="2" charset="-122"/>
              </a:rPr>
              <a:t>(priority inversion problem)</a:t>
            </a:r>
            <a:endParaRPr lang="zh-CN" altLang="en-US" b="1" dirty="0">
              <a:solidFill>
                <a:schemeClr val="tx1"/>
              </a:solidFill>
              <a:latin typeface="黑体" pitchFamily="2" charset="-122"/>
              <a:ea typeface="黑体" pitchFamily="2" charset="-122"/>
            </a:endParaRPr>
          </a:p>
        </p:txBody>
      </p:sp>
      <p:sp>
        <p:nvSpPr>
          <p:cNvPr id="15" name="Text Box 4"/>
          <p:cNvSpPr txBox="1">
            <a:spLocks noChangeArrowheads="1"/>
          </p:cNvSpPr>
          <p:nvPr/>
        </p:nvSpPr>
        <p:spPr bwMode="auto">
          <a:xfrm>
            <a:off x="3203848" y="1600244"/>
            <a:ext cx="3280065" cy="461665"/>
          </a:xfrm>
          <a:prstGeom prst="rect">
            <a:avLst/>
          </a:prstGeom>
          <a:noFill/>
          <a:ln w="9525">
            <a:noFill/>
            <a:miter lim="800000"/>
            <a:headEnd/>
            <a:tailEnd/>
          </a:ln>
        </p:spPr>
        <p:txBody>
          <a:bodyPr wrap="none">
            <a:spAutoFit/>
          </a:bodyPr>
          <a:lstStyle/>
          <a:p>
            <a:pPr algn="l"/>
            <a:r>
              <a:rPr lang="en-US" altLang="zh-CN" b="1" dirty="0">
                <a:solidFill>
                  <a:srgbClr val="FF0000"/>
                </a:solidFill>
                <a:latin typeface="黑体" pitchFamily="2" charset="-122"/>
                <a:ea typeface="黑体" pitchFamily="2" charset="-122"/>
              </a:rPr>
              <a:t>1</a:t>
            </a:r>
            <a:r>
              <a:rPr lang="zh-CN" altLang="en-US" b="1" dirty="0">
                <a:solidFill>
                  <a:srgbClr val="FF0000"/>
                </a:solidFill>
                <a:latin typeface="黑体" pitchFamily="2" charset="-122"/>
                <a:ea typeface="黑体" pitchFamily="2" charset="-122"/>
              </a:rPr>
              <a:t>）优先级倒置的形成 </a:t>
            </a:r>
          </a:p>
        </p:txBody>
      </p:sp>
      <p:pic>
        <p:nvPicPr>
          <p:cNvPr id="18" name="Picture 2"/>
          <p:cNvPicPr>
            <a:picLocks noChangeAspect="1" noChangeArrowheads="1"/>
          </p:cNvPicPr>
          <p:nvPr/>
        </p:nvPicPr>
        <p:blipFill>
          <a:blip r:embed="rId2"/>
          <a:srcRect/>
          <a:stretch>
            <a:fillRect/>
          </a:stretch>
        </p:blipFill>
        <p:spPr bwMode="auto">
          <a:xfrm>
            <a:off x="2987823" y="2491561"/>
            <a:ext cx="6156176" cy="3342252"/>
          </a:xfrm>
          <a:prstGeom prst="rect">
            <a:avLst/>
          </a:prstGeom>
          <a:noFill/>
          <a:ln w="9525">
            <a:noFill/>
            <a:miter lim="800000"/>
            <a:headEnd/>
            <a:tailEnd/>
          </a:ln>
          <a:effectLst/>
        </p:spPr>
      </p:pic>
    </p:spTree>
    <p:extLst>
      <p:ext uri="{BB962C8B-B14F-4D97-AF65-F5344CB8AC3E}">
        <p14:creationId xmlns:p14="http://schemas.microsoft.com/office/powerpoint/2010/main" val="63008956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grpSp>
        <p:nvGrpSpPr>
          <p:cNvPr id="6" name="组合 5"/>
          <p:cNvGrpSpPr/>
          <p:nvPr/>
        </p:nvGrpSpPr>
        <p:grpSpPr>
          <a:xfrm>
            <a:off x="-3945" y="2708920"/>
            <a:ext cx="2957512" cy="1897590"/>
            <a:chOff x="4283968" y="2636911"/>
            <a:chExt cx="3240360" cy="1897590"/>
          </a:xfrm>
        </p:grpSpPr>
        <p:sp>
          <p:nvSpPr>
            <p:cNvPr id="7"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283968" y="2636911"/>
              <a:ext cx="3240360" cy="406667"/>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实现实时调度算法的基本条件</a:t>
              </a:r>
            </a:p>
          </p:txBody>
        </p:sp>
        <p:sp>
          <p:nvSpPr>
            <p:cNvPr id="8"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283968" y="3043579"/>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chemeClr val="tx1"/>
                  </a:solidFill>
                  <a:latin typeface="黑体" pitchFamily="2" charset="-122"/>
                  <a:ea typeface="黑体" pitchFamily="2" charset="-122"/>
                </a:rPr>
                <a:t>实时调度算法的分类</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9"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429000"/>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chemeClr val="tx1"/>
                  </a:solidFill>
                  <a:latin typeface="黑体" pitchFamily="2" charset="-122"/>
                  <a:ea typeface="黑体" pitchFamily="2" charset="-122"/>
                </a:rPr>
                <a:t>最早截至时间优先算法</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10"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789040"/>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chemeClr val="tx1"/>
                  </a:solidFill>
                  <a:latin typeface="黑体" pitchFamily="2" charset="-122"/>
                  <a:ea typeface="黑体" pitchFamily="2" charset="-122"/>
                </a:rPr>
                <a:t>最低松弛度优先算法</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12"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4174461"/>
              <a:ext cx="3240360" cy="36004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rgbClr val="FF0000"/>
                  </a:solidFill>
                  <a:latin typeface="黑体" pitchFamily="2" charset="-122"/>
                  <a:ea typeface="黑体" pitchFamily="2" charset="-122"/>
                </a:rPr>
                <a:t>优先级倒置</a:t>
              </a:r>
            </a:p>
          </p:txBody>
        </p:sp>
      </p:grpSp>
      <p:sp>
        <p:nvSpPr>
          <p:cNvPr id="14" name="Text Box 2"/>
          <p:cNvSpPr txBox="1">
            <a:spLocks noChangeArrowheads="1"/>
          </p:cNvSpPr>
          <p:nvPr/>
        </p:nvSpPr>
        <p:spPr bwMode="auto">
          <a:xfrm>
            <a:off x="3081569" y="1005711"/>
            <a:ext cx="5968684" cy="46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l"/>
            <a:r>
              <a:rPr lang="zh-CN" altLang="en-US" b="1" dirty="0">
                <a:solidFill>
                  <a:schemeClr val="tx1"/>
                </a:solidFill>
                <a:latin typeface="黑体" pitchFamily="2" charset="-122"/>
                <a:ea typeface="黑体" pitchFamily="2" charset="-122"/>
              </a:rPr>
              <a:t>优先级倒置</a:t>
            </a:r>
            <a:r>
              <a:rPr lang="en-US" altLang="zh-CN" b="1" dirty="0">
                <a:solidFill>
                  <a:schemeClr val="tx1"/>
                </a:solidFill>
                <a:latin typeface="黑体" pitchFamily="2" charset="-122"/>
                <a:ea typeface="黑体" pitchFamily="2" charset="-122"/>
              </a:rPr>
              <a:t>(priority inversion problem)</a:t>
            </a:r>
            <a:endParaRPr lang="zh-CN" altLang="en-US" b="1" dirty="0">
              <a:solidFill>
                <a:schemeClr val="tx1"/>
              </a:solidFill>
              <a:latin typeface="黑体" pitchFamily="2" charset="-122"/>
              <a:ea typeface="黑体" pitchFamily="2" charset="-122"/>
            </a:endParaRPr>
          </a:p>
        </p:txBody>
      </p:sp>
      <p:sp>
        <p:nvSpPr>
          <p:cNvPr id="15" name="Text Box 4"/>
          <p:cNvSpPr txBox="1">
            <a:spLocks noChangeArrowheads="1"/>
          </p:cNvSpPr>
          <p:nvPr/>
        </p:nvSpPr>
        <p:spPr bwMode="auto">
          <a:xfrm>
            <a:off x="3012578" y="1598435"/>
            <a:ext cx="3898824" cy="461665"/>
          </a:xfrm>
          <a:prstGeom prst="rect">
            <a:avLst/>
          </a:prstGeom>
          <a:noFill/>
          <a:ln w="9525">
            <a:noFill/>
            <a:miter lim="800000"/>
            <a:headEnd/>
            <a:tailEnd/>
          </a:ln>
        </p:spPr>
        <p:txBody>
          <a:bodyPr wrap="none">
            <a:spAutoFit/>
          </a:bodyPr>
          <a:lstStyle/>
          <a:p>
            <a:r>
              <a:rPr lang="en-US" altLang="zh-CN" b="1" dirty="0">
                <a:solidFill>
                  <a:srgbClr val="FF0000"/>
                </a:solidFill>
                <a:latin typeface="黑体" pitchFamily="2" charset="-122"/>
                <a:ea typeface="黑体" pitchFamily="2" charset="-122"/>
              </a:rPr>
              <a:t>1</a:t>
            </a:r>
            <a:r>
              <a:rPr lang="zh-CN" altLang="en-US" b="1" dirty="0">
                <a:solidFill>
                  <a:srgbClr val="FF0000"/>
                </a:solidFill>
                <a:latin typeface="黑体" pitchFamily="2" charset="-122"/>
                <a:ea typeface="黑体" pitchFamily="2" charset="-122"/>
              </a:rPr>
              <a:t>）优先级倒置的解决方法 </a:t>
            </a:r>
          </a:p>
        </p:txBody>
      </p:sp>
      <p:pic>
        <p:nvPicPr>
          <p:cNvPr id="16" name="Picture 2"/>
          <p:cNvPicPr>
            <a:picLocks noChangeAspect="1" noChangeArrowheads="1"/>
          </p:cNvPicPr>
          <p:nvPr/>
        </p:nvPicPr>
        <p:blipFill>
          <a:blip r:embed="rId2"/>
          <a:srcRect/>
          <a:stretch>
            <a:fillRect/>
          </a:stretch>
        </p:blipFill>
        <p:spPr bwMode="auto">
          <a:xfrm>
            <a:off x="3093373" y="2099739"/>
            <a:ext cx="6040704" cy="2456553"/>
          </a:xfrm>
          <a:prstGeom prst="rect">
            <a:avLst/>
          </a:prstGeom>
          <a:noFill/>
          <a:ln w="9525">
            <a:noFill/>
            <a:miter lim="800000"/>
            <a:headEnd/>
            <a:tailEnd/>
          </a:ln>
          <a:effectLst/>
        </p:spPr>
      </p:pic>
      <p:pic>
        <p:nvPicPr>
          <p:cNvPr id="19" name="Picture 2"/>
          <p:cNvPicPr>
            <a:picLocks noChangeAspect="1" noChangeArrowheads="1"/>
          </p:cNvPicPr>
          <p:nvPr/>
        </p:nvPicPr>
        <p:blipFill>
          <a:blip r:embed="rId3"/>
          <a:srcRect/>
          <a:stretch>
            <a:fillRect/>
          </a:stretch>
        </p:blipFill>
        <p:spPr bwMode="auto">
          <a:xfrm>
            <a:off x="3707904" y="4703814"/>
            <a:ext cx="4608512" cy="2090254"/>
          </a:xfrm>
          <a:prstGeom prst="rect">
            <a:avLst/>
          </a:prstGeom>
          <a:noFill/>
          <a:ln w="9525">
            <a:noFill/>
            <a:miter lim="800000"/>
            <a:headEnd/>
            <a:tailEnd/>
          </a:ln>
          <a:effectLst/>
        </p:spPr>
      </p:pic>
    </p:spTree>
    <p:extLst>
      <p:ext uri="{BB962C8B-B14F-4D97-AF65-F5344CB8AC3E}">
        <p14:creationId xmlns:p14="http://schemas.microsoft.com/office/powerpoint/2010/main" val="347227108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grpSp>
        <p:nvGrpSpPr>
          <p:cNvPr id="6" name="组合 5"/>
          <p:cNvGrpSpPr/>
          <p:nvPr/>
        </p:nvGrpSpPr>
        <p:grpSpPr>
          <a:xfrm>
            <a:off x="-3945" y="2708920"/>
            <a:ext cx="2957512" cy="1897590"/>
            <a:chOff x="4283968" y="2636911"/>
            <a:chExt cx="3240360" cy="1897590"/>
          </a:xfrm>
        </p:grpSpPr>
        <p:sp>
          <p:nvSpPr>
            <p:cNvPr id="7"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283968" y="2636911"/>
              <a:ext cx="3240360" cy="406667"/>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实现实时调度算法的基本条件</a:t>
              </a:r>
            </a:p>
          </p:txBody>
        </p:sp>
        <p:sp>
          <p:nvSpPr>
            <p:cNvPr id="8"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283968" y="3043579"/>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chemeClr val="tx1"/>
                  </a:solidFill>
                  <a:latin typeface="黑体" pitchFamily="2" charset="-122"/>
                  <a:ea typeface="黑体" pitchFamily="2" charset="-122"/>
                </a:rPr>
                <a:t>实时调度算法的分类</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9"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429000"/>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chemeClr val="tx1"/>
                  </a:solidFill>
                  <a:latin typeface="黑体" pitchFamily="2" charset="-122"/>
                  <a:ea typeface="黑体" pitchFamily="2" charset="-122"/>
                </a:rPr>
                <a:t>最早截至时间优先算法</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10"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789040"/>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chemeClr val="tx1"/>
                  </a:solidFill>
                  <a:latin typeface="黑体" pitchFamily="2" charset="-122"/>
                  <a:ea typeface="黑体" pitchFamily="2" charset="-122"/>
                </a:rPr>
                <a:t>最低松弛度优先算法</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12"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4174461"/>
              <a:ext cx="3240360" cy="36004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rgbClr val="FF0000"/>
                  </a:solidFill>
                  <a:latin typeface="黑体" pitchFamily="2" charset="-122"/>
                  <a:ea typeface="黑体" pitchFamily="2" charset="-122"/>
                </a:rPr>
                <a:t>优先级倒置</a:t>
              </a:r>
            </a:p>
          </p:txBody>
        </p:sp>
      </p:grpSp>
      <p:sp>
        <p:nvSpPr>
          <p:cNvPr id="14" name="Text Box 2"/>
          <p:cNvSpPr txBox="1">
            <a:spLocks noChangeArrowheads="1"/>
          </p:cNvSpPr>
          <p:nvPr/>
        </p:nvSpPr>
        <p:spPr bwMode="auto">
          <a:xfrm>
            <a:off x="3081569" y="1005711"/>
            <a:ext cx="5968684" cy="46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l"/>
            <a:r>
              <a:rPr lang="zh-CN" altLang="en-US" b="1" dirty="0">
                <a:solidFill>
                  <a:schemeClr val="tx1"/>
                </a:solidFill>
                <a:latin typeface="黑体" pitchFamily="2" charset="-122"/>
                <a:ea typeface="黑体" pitchFamily="2" charset="-122"/>
              </a:rPr>
              <a:t>优先级倒置</a:t>
            </a:r>
            <a:r>
              <a:rPr lang="en-US" altLang="zh-CN" b="1" dirty="0">
                <a:solidFill>
                  <a:schemeClr val="tx1"/>
                </a:solidFill>
                <a:latin typeface="黑体" pitchFamily="2" charset="-122"/>
                <a:ea typeface="黑体" pitchFamily="2" charset="-122"/>
              </a:rPr>
              <a:t>(priority inversion problem)</a:t>
            </a:r>
            <a:endParaRPr lang="zh-CN" altLang="en-US" b="1" dirty="0">
              <a:solidFill>
                <a:schemeClr val="tx1"/>
              </a:solidFill>
              <a:latin typeface="黑体" pitchFamily="2" charset="-122"/>
              <a:ea typeface="黑体" pitchFamily="2" charset="-122"/>
            </a:endParaRPr>
          </a:p>
        </p:txBody>
      </p:sp>
      <p:sp>
        <p:nvSpPr>
          <p:cNvPr id="15" name="Text Box 4"/>
          <p:cNvSpPr txBox="1">
            <a:spLocks noChangeArrowheads="1"/>
          </p:cNvSpPr>
          <p:nvPr/>
        </p:nvSpPr>
        <p:spPr bwMode="auto">
          <a:xfrm>
            <a:off x="3012578" y="1598435"/>
            <a:ext cx="3898824" cy="461665"/>
          </a:xfrm>
          <a:prstGeom prst="rect">
            <a:avLst/>
          </a:prstGeom>
          <a:noFill/>
          <a:ln w="9525">
            <a:noFill/>
            <a:miter lim="800000"/>
            <a:headEnd/>
            <a:tailEnd/>
          </a:ln>
        </p:spPr>
        <p:txBody>
          <a:bodyPr wrap="none">
            <a:spAutoFit/>
          </a:bodyPr>
          <a:lstStyle/>
          <a:p>
            <a:r>
              <a:rPr lang="en-US" altLang="zh-CN" b="1" dirty="0">
                <a:solidFill>
                  <a:srgbClr val="FF0000"/>
                </a:solidFill>
                <a:latin typeface="黑体" pitchFamily="2" charset="-122"/>
                <a:ea typeface="黑体" pitchFamily="2" charset="-122"/>
              </a:rPr>
              <a:t>1</a:t>
            </a:r>
            <a:r>
              <a:rPr lang="zh-CN" altLang="en-US" b="1" dirty="0">
                <a:solidFill>
                  <a:srgbClr val="FF0000"/>
                </a:solidFill>
                <a:latin typeface="黑体" pitchFamily="2" charset="-122"/>
                <a:ea typeface="黑体" pitchFamily="2" charset="-122"/>
              </a:rPr>
              <a:t>）优先级倒置的解决方法 </a:t>
            </a:r>
          </a:p>
        </p:txBody>
      </p:sp>
      <p:pic>
        <p:nvPicPr>
          <p:cNvPr id="18" name="Picture 2"/>
          <p:cNvPicPr>
            <a:picLocks noChangeAspect="1" noChangeArrowheads="1"/>
          </p:cNvPicPr>
          <p:nvPr/>
        </p:nvPicPr>
        <p:blipFill>
          <a:blip r:embed="rId2"/>
          <a:srcRect/>
          <a:stretch>
            <a:fillRect/>
          </a:stretch>
        </p:blipFill>
        <p:spPr bwMode="auto">
          <a:xfrm>
            <a:off x="3452767" y="2636912"/>
            <a:ext cx="5226288" cy="3387642"/>
          </a:xfrm>
          <a:prstGeom prst="rect">
            <a:avLst/>
          </a:prstGeom>
          <a:noFill/>
          <a:ln w="9525">
            <a:noFill/>
            <a:miter lim="800000"/>
            <a:headEnd/>
            <a:tailEnd/>
          </a:ln>
          <a:effectLst/>
        </p:spPr>
      </p:pic>
    </p:spTree>
    <p:extLst>
      <p:ext uri="{BB962C8B-B14F-4D97-AF65-F5344CB8AC3E}">
        <p14:creationId xmlns:p14="http://schemas.microsoft.com/office/powerpoint/2010/main" val="134242330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800601"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grpSp>
        <p:nvGrpSpPr>
          <p:cNvPr id="6" name="组合 5"/>
          <p:cNvGrpSpPr/>
          <p:nvPr/>
        </p:nvGrpSpPr>
        <p:grpSpPr>
          <a:xfrm>
            <a:off x="-3945" y="2708920"/>
            <a:ext cx="2957512" cy="1897590"/>
            <a:chOff x="4283968" y="2636911"/>
            <a:chExt cx="3240360" cy="1897590"/>
          </a:xfrm>
        </p:grpSpPr>
        <p:sp>
          <p:nvSpPr>
            <p:cNvPr id="7"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283968" y="2636911"/>
              <a:ext cx="3240360" cy="406667"/>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实现实时调度算法的基本条件</a:t>
              </a:r>
            </a:p>
          </p:txBody>
        </p:sp>
        <p:sp>
          <p:nvSpPr>
            <p:cNvPr id="8"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283968" y="3043579"/>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chemeClr val="tx1"/>
                  </a:solidFill>
                  <a:latin typeface="黑体" pitchFamily="2" charset="-122"/>
                  <a:ea typeface="黑体" pitchFamily="2" charset="-122"/>
                </a:rPr>
                <a:t>实时调度算法的分类</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9"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429000"/>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chemeClr val="tx1"/>
                  </a:solidFill>
                  <a:latin typeface="黑体" pitchFamily="2" charset="-122"/>
                  <a:ea typeface="黑体" pitchFamily="2" charset="-122"/>
                </a:rPr>
                <a:t>最早截至时间优先算法</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10"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789040"/>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chemeClr val="tx1"/>
                  </a:solidFill>
                  <a:latin typeface="黑体" pitchFamily="2" charset="-122"/>
                  <a:ea typeface="黑体" pitchFamily="2" charset="-122"/>
                </a:rPr>
                <a:t>最低松弛度优先算法</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12"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4174461"/>
              <a:ext cx="3240360" cy="36004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rgbClr val="FF0000"/>
                  </a:solidFill>
                  <a:latin typeface="黑体" pitchFamily="2" charset="-122"/>
                  <a:ea typeface="黑体" pitchFamily="2" charset="-122"/>
                </a:rPr>
                <a:t>优先级倒置</a:t>
              </a:r>
            </a:p>
          </p:txBody>
        </p:sp>
      </p:grpSp>
      <p:sp>
        <p:nvSpPr>
          <p:cNvPr id="14" name="Text Box 2"/>
          <p:cNvSpPr txBox="1">
            <a:spLocks noChangeArrowheads="1"/>
          </p:cNvSpPr>
          <p:nvPr/>
        </p:nvSpPr>
        <p:spPr bwMode="auto">
          <a:xfrm>
            <a:off x="3081569" y="1005711"/>
            <a:ext cx="5968684" cy="46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l"/>
            <a:r>
              <a:rPr lang="zh-CN" altLang="en-US" b="1" dirty="0">
                <a:solidFill>
                  <a:schemeClr val="tx1"/>
                </a:solidFill>
                <a:latin typeface="黑体" pitchFamily="2" charset="-122"/>
                <a:ea typeface="黑体" pitchFamily="2" charset="-122"/>
              </a:rPr>
              <a:t>优先级倒置</a:t>
            </a:r>
            <a:r>
              <a:rPr lang="en-US" altLang="zh-CN" b="1" dirty="0">
                <a:solidFill>
                  <a:schemeClr val="tx1"/>
                </a:solidFill>
                <a:latin typeface="黑体" pitchFamily="2" charset="-122"/>
                <a:ea typeface="黑体" pitchFamily="2" charset="-122"/>
              </a:rPr>
              <a:t>(priority inversion problem)</a:t>
            </a:r>
            <a:endParaRPr lang="zh-CN" altLang="en-US" b="1" dirty="0">
              <a:solidFill>
                <a:schemeClr val="tx1"/>
              </a:solidFill>
              <a:latin typeface="黑体" pitchFamily="2" charset="-122"/>
              <a:ea typeface="黑体" pitchFamily="2" charset="-122"/>
            </a:endParaRPr>
          </a:p>
        </p:txBody>
      </p:sp>
      <p:sp>
        <p:nvSpPr>
          <p:cNvPr id="15" name="Text Box 4"/>
          <p:cNvSpPr txBox="1">
            <a:spLocks noChangeArrowheads="1"/>
          </p:cNvSpPr>
          <p:nvPr/>
        </p:nvSpPr>
        <p:spPr bwMode="auto">
          <a:xfrm>
            <a:off x="3012578" y="1598435"/>
            <a:ext cx="3898824" cy="461665"/>
          </a:xfrm>
          <a:prstGeom prst="rect">
            <a:avLst/>
          </a:prstGeom>
          <a:noFill/>
          <a:ln w="9525">
            <a:noFill/>
            <a:miter lim="800000"/>
            <a:headEnd/>
            <a:tailEnd/>
          </a:ln>
        </p:spPr>
        <p:txBody>
          <a:bodyPr wrap="none">
            <a:spAutoFit/>
          </a:bodyPr>
          <a:lstStyle/>
          <a:p>
            <a:r>
              <a:rPr lang="en-US" altLang="zh-CN" b="1" dirty="0">
                <a:solidFill>
                  <a:srgbClr val="FF0000"/>
                </a:solidFill>
                <a:latin typeface="黑体" pitchFamily="2" charset="-122"/>
                <a:ea typeface="黑体" pitchFamily="2" charset="-122"/>
              </a:rPr>
              <a:t>1</a:t>
            </a:r>
            <a:r>
              <a:rPr lang="zh-CN" altLang="en-US" b="1" dirty="0">
                <a:solidFill>
                  <a:srgbClr val="FF0000"/>
                </a:solidFill>
                <a:latin typeface="黑体" pitchFamily="2" charset="-122"/>
                <a:ea typeface="黑体" pitchFamily="2" charset="-122"/>
              </a:rPr>
              <a:t>）优先级倒置的解决方法 </a:t>
            </a:r>
          </a:p>
        </p:txBody>
      </p:sp>
      <p:pic>
        <p:nvPicPr>
          <p:cNvPr id="16" name="Picture 2"/>
          <p:cNvPicPr>
            <a:picLocks noChangeAspect="1" noChangeArrowheads="1"/>
          </p:cNvPicPr>
          <p:nvPr/>
        </p:nvPicPr>
        <p:blipFill>
          <a:blip r:embed="rId2"/>
          <a:srcRect/>
          <a:stretch>
            <a:fillRect/>
          </a:stretch>
        </p:blipFill>
        <p:spPr bwMode="auto">
          <a:xfrm>
            <a:off x="3635896" y="2912253"/>
            <a:ext cx="5081928" cy="2864360"/>
          </a:xfrm>
          <a:prstGeom prst="rect">
            <a:avLst/>
          </a:prstGeom>
          <a:noFill/>
          <a:ln w="9525">
            <a:noFill/>
            <a:miter lim="800000"/>
            <a:headEnd/>
            <a:tailEnd/>
          </a:ln>
          <a:effectLst/>
        </p:spPr>
      </p:pic>
    </p:spTree>
    <p:extLst>
      <p:ext uri="{BB962C8B-B14F-4D97-AF65-F5344CB8AC3E}">
        <p14:creationId xmlns:p14="http://schemas.microsoft.com/office/powerpoint/2010/main" val="9664620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800601"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grpSp>
        <p:nvGrpSpPr>
          <p:cNvPr id="6" name="组合 5"/>
          <p:cNvGrpSpPr/>
          <p:nvPr/>
        </p:nvGrpSpPr>
        <p:grpSpPr>
          <a:xfrm>
            <a:off x="-3945" y="2708920"/>
            <a:ext cx="2957512" cy="1897590"/>
            <a:chOff x="4283968" y="2636911"/>
            <a:chExt cx="3240360" cy="1897590"/>
          </a:xfrm>
        </p:grpSpPr>
        <p:sp>
          <p:nvSpPr>
            <p:cNvPr id="7"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283968" y="2636911"/>
              <a:ext cx="3240360" cy="406667"/>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实现实时调度算法的基本条件</a:t>
              </a:r>
            </a:p>
          </p:txBody>
        </p:sp>
        <p:sp>
          <p:nvSpPr>
            <p:cNvPr id="8"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283968" y="3043579"/>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chemeClr val="tx1"/>
                  </a:solidFill>
                  <a:latin typeface="黑体" pitchFamily="2" charset="-122"/>
                  <a:ea typeface="黑体" pitchFamily="2" charset="-122"/>
                </a:rPr>
                <a:t>实时调度算法的分类</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9"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429000"/>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chemeClr val="tx1"/>
                  </a:solidFill>
                  <a:latin typeface="黑体" pitchFamily="2" charset="-122"/>
                  <a:ea typeface="黑体" pitchFamily="2" charset="-122"/>
                </a:rPr>
                <a:t>最早截至时间优先算法</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10"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789040"/>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chemeClr val="tx1"/>
                  </a:solidFill>
                  <a:latin typeface="黑体" pitchFamily="2" charset="-122"/>
                  <a:ea typeface="黑体" pitchFamily="2" charset="-122"/>
                </a:rPr>
                <a:t>最低松弛度优先算法</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12"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4174461"/>
              <a:ext cx="3240360" cy="36004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rgbClr val="FF0000"/>
                  </a:solidFill>
                  <a:latin typeface="黑体" pitchFamily="2" charset="-122"/>
                  <a:ea typeface="黑体" pitchFamily="2" charset="-122"/>
                </a:rPr>
                <a:t>优先级倒置</a:t>
              </a:r>
            </a:p>
          </p:txBody>
        </p:sp>
      </p:grpSp>
      <p:sp>
        <p:nvSpPr>
          <p:cNvPr id="14" name="Text Box 2"/>
          <p:cNvSpPr txBox="1">
            <a:spLocks noChangeArrowheads="1"/>
          </p:cNvSpPr>
          <p:nvPr/>
        </p:nvSpPr>
        <p:spPr bwMode="auto">
          <a:xfrm>
            <a:off x="3081569" y="1005711"/>
            <a:ext cx="5968684" cy="46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l"/>
            <a:r>
              <a:rPr lang="zh-CN" altLang="en-US" b="1" dirty="0">
                <a:solidFill>
                  <a:schemeClr val="tx1"/>
                </a:solidFill>
                <a:latin typeface="黑体" pitchFamily="2" charset="-122"/>
                <a:ea typeface="黑体" pitchFamily="2" charset="-122"/>
              </a:rPr>
              <a:t>优先级倒置</a:t>
            </a:r>
            <a:r>
              <a:rPr lang="en-US" altLang="zh-CN" b="1" dirty="0">
                <a:solidFill>
                  <a:schemeClr val="tx1"/>
                </a:solidFill>
                <a:latin typeface="黑体" pitchFamily="2" charset="-122"/>
                <a:ea typeface="黑体" pitchFamily="2" charset="-122"/>
              </a:rPr>
              <a:t>(priority inversion problem)</a:t>
            </a:r>
            <a:endParaRPr lang="zh-CN" altLang="en-US" b="1" dirty="0">
              <a:solidFill>
                <a:schemeClr val="tx1"/>
              </a:solidFill>
              <a:latin typeface="黑体" pitchFamily="2" charset="-122"/>
              <a:ea typeface="黑体" pitchFamily="2" charset="-122"/>
            </a:endParaRPr>
          </a:p>
        </p:txBody>
      </p:sp>
      <p:pic>
        <p:nvPicPr>
          <p:cNvPr id="18" name="Picture 2"/>
          <p:cNvPicPr>
            <a:picLocks noChangeAspect="1" noChangeArrowheads="1"/>
          </p:cNvPicPr>
          <p:nvPr/>
        </p:nvPicPr>
        <p:blipFill>
          <a:blip r:embed="rId2"/>
          <a:srcRect/>
          <a:stretch>
            <a:fillRect/>
          </a:stretch>
        </p:blipFill>
        <p:spPr bwMode="auto">
          <a:xfrm>
            <a:off x="3035211" y="1837709"/>
            <a:ext cx="6015042" cy="3686639"/>
          </a:xfrm>
          <a:prstGeom prst="rect">
            <a:avLst/>
          </a:prstGeom>
          <a:noFill/>
          <a:ln w="9525">
            <a:noFill/>
            <a:miter lim="800000"/>
            <a:headEnd/>
            <a:tailEnd/>
          </a:ln>
          <a:effectLst/>
        </p:spPr>
      </p:pic>
    </p:spTree>
    <p:extLst>
      <p:ext uri="{BB962C8B-B14F-4D97-AF65-F5344CB8AC3E}">
        <p14:creationId xmlns:p14="http://schemas.microsoft.com/office/powerpoint/2010/main" val="265487873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grpSp>
        <p:nvGrpSpPr>
          <p:cNvPr id="6" name="组合 5"/>
          <p:cNvGrpSpPr/>
          <p:nvPr/>
        </p:nvGrpSpPr>
        <p:grpSpPr>
          <a:xfrm>
            <a:off x="-3945" y="2708920"/>
            <a:ext cx="2957512" cy="1897590"/>
            <a:chOff x="4283968" y="2636911"/>
            <a:chExt cx="3240360" cy="1897590"/>
          </a:xfrm>
        </p:grpSpPr>
        <p:sp>
          <p:nvSpPr>
            <p:cNvPr id="7"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283968" y="2636911"/>
              <a:ext cx="3240360" cy="406667"/>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实现实时调度算法的基本条件</a:t>
              </a:r>
            </a:p>
          </p:txBody>
        </p:sp>
        <p:sp>
          <p:nvSpPr>
            <p:cNvPr id="8"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283968" y="3043579"/>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chemeClr val="tx1"/>
                  </a:solidFill>
                  <a:latin typeface="黑体" pitchFamily="2" charset="-122"/>
                  <a:ea typeface="黑体" pitchFamily="2" charset="-122"/>
                </a:rPr>
                <a:t>实时调度算法的分类</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9"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429000"/>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chemeClr val="tx1"/>
                  </a:solidFill>
                  <a:latin typeface="黑体" pitchFamily="2" charset="-122"/>
                  <a:ea typeface="黑体" pitchFamily="2" charset="-122"/>
                </a:rPr>
                <a:t>最早截至时间优先算法</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10"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789040"/>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chemeClr val="tx1"/>
                  </a:solidFill>
                  <a:latin typeface="黑体" pitchFamily="2" charset="-122"/>
                  <a:ea typeface="黑体" pitchFamily="2" charset="-122"/>
                </a:rPr>
                <a:t>最低松弛度优先算法</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12"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4174461"/>
              <a:ext cx="3240360" cy="36004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rgbClr val="FF0000"/>
                  </a:solidFill>
                  <a:latin typeface="黑体" pitchFamily="2" charset="-122"/>
                  <a:ea typeface="黑体" pitchFamily="2" charset="-122"/>
                </a:rPr>
                <a:t>优先级倒置</a:t>
              </a:r>
            </a:p>
          </p:txBody>
        </p:sp>
      </p:grpSp>
      <p:sp>
        <p:nvSpPr>
          <p:cNvPr id="14" name="Text Box 2"/>
          <p:cNvSpPr txBox="1">
            <a:spLocks noChangeArrowheads="1"/>
          </p:cNvSpPr>
          <p:nvPr/>
        </p:nvSpPr>
        <p:spPr bwMode="auto">
          <a:xfrm>
            <a:off x="3081569" y="1005711"/>
            <a:ext cx="5968684" cy="46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l"/>
            <a:r>
              <a:rPr lang="zh-CN" altLang="en-US" b="1" dirty="0">
                <a:solidFill>
                  <a:schemeClr val="tx1"/>
                </a:solidFill>
                <a:latin typeface="黑体" pitchFamily="2" charset="-122"/>
                <a:ea typeface="黑体" pitchFamily="2" charset="-122"/>
              </a:rPr>
              <a:t>优先级倒置</a:t>
            </a:r>
            <a:r>
              <a:rPr lang="en-US" altLang="zh-CN" b="1" dirty="0">
                <a:solidFill>
                  <a:schemeClr val="tx1"/>
                </a:solidFill>
                <a:latin typeface="黑体" pitchFamily="2" charset="-122"/>
                <a:ea typeface="黑体" pitchFamily="2" charset="-122"/>
              </a:rPr>
              <a:t>(priority inversion problem)</a:t>
            </a:r>
            <a:endParaRPr lang="zh-CN" altLang="en-US" b="1" dirty="0">
              <a:solidFill>
                <a:schemeClr val="tx1"/>
              </a:solidFill>
              <a:latin typeface="黑体" pitchFamily="2" charset="-122"/>
              <a:ea typeface="黑体" pitchFamily="2" charset="-122"/>
            </a:endParaRPr>
          </a:p>
        </p:txBody>
      </p:sp>
      <p:pic>
        <p:nvPicPr>
          <p:cNvPr id="13" name="Picture 2"/>
          <p:cNvPicPr>
            <a:picLocks noChangeAspect="1" noChangeArrowheads="1"/>
          </p:cNvPicPr>
          <p:nvPr/>
        </p:nvPicPr>
        <p:blipFill>
          <a:blip r:embed="rId2"/>
          <a:srcRect/>
          <a:stretch>
            <a:fillRect/>
          </a:stretch>
        </p:blipFill>
        <p:spPr bwMode="auto">
          <a:xfrm>
            <a:off x="3419872" y="2502814"/>
            <a:ext cx="5154442" cy="3101890"/>
          </a:xfrm>
          <a:prstGeom prst="rect">
            <a:avLst/>
          </a:prstGeom>
          <a:noFill/>
          <a:ln w="9525">
            <a:noFill/>
            <a:miter lim="800000"/>
            <a:headEnd/>
            <a:tailEnd/>
          </a:ln>
          <a:effectLst/>
        </p:spPr>
      </p:pic>
      <p:sp>
        <p:nvSpPr>
          <p:cNvPr id="15" name="矩形 14"/>
          <p:cNvSpPr/>
          <p:nvPr/>
        </p:nvSpPr>
        <p:spPr>
          <a:xfrm>
            <a:off x="11759" y="29489"/>
            <a:ext cx="7800601"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spTree>
    <p:extLst>
      <p:ext uri="{BB962C8B-B14F-4D97-AF65-F5344CB8AC3E}">
        <p14:creationId xmlns:p14="http://schemas.microsoft.com/office/powerpoint/2010/main" val="97044869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D2CA502F-BD9E-41AA-A258-CB6ED72A054D}"/>
              </a:ext>
            </a:extLst>
          </p:cNvPr>
          <p:cNvSpPr>
            <a:spLocks noGrp="1" noChangeArrowheads="1"/>
          </p:cNvSpPr>
          <p:nvPr>
            <p:ph type="title"/>
          </p:nvPr>
        </p:nvSpPr>
        <p:spPr>
          <a:xfrm>
            <a:off x="2987824" y="836712"/>
            <a:ext cx="6156175" cy="6021287"/>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759" y="29489"/>
            <a:ext cx="7800601"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p:txBody>
      </p:sp>
      <p:graphicFrame>
        <p:nvGraphicFramePr>
          <p:cNvPr id="17" name="表格 16"/>
          <p:cNvGraphicFramePr>
            <a:graphicFrameLocks noGrp="1"/>
          </p:cNvGraphicFramePr>
          <p:nvPr>
            <p:extLst/>
          </p:nvPr>
        </p:nvGraphicFramePr>
        <p:xfrm>
          <a:off x="65311" y="836712"/>
          <a:ext cx="2868959" cy="1562100"/>
        </p:xfrm>
        <a:graphic>
          <a:graphicData uri="http://schemas.openxmlformats.org/drawingml/2006/table">
            <a:tbl>
              <a:tblPr>
                <a:tableStyleId>{5C22544A-7EE6-4342-B048-85BDC9FD1C3A}</a:tableStyleId>
              </a:tblPr>
              <a:tblGrid>
                <a:gridCol w="309113">
                  <a:extLst>
                    <a:ext uri="{9D8B030D-6E8A-4147-A177-3AD203B41FA5}">
                      <a16:colId xmlns="" xmlns:a16="http://schemas.microsoft.com/office/drawing/2014/main" val="20000"/>
                    </a:ext>
                  </a:extLst>
                </a:gridCol>
                <a:gridCol w="2559846">
                  <a:extLst>
                    <a:ext uri="{9D8B030D-6E8A-4147-A177-3AD203B41FA5}">
                      <a16:colId xmlns="" xmlns:a16="http://schemas.microsoft.com/office/drawing/2014/main" val="20001"/>
                    </a:ext>
                  </a:extLst>
                </a:gridCol>
              </a:tblGrid>
              <a:tr h="182880">
                <a:tc gridSpan="2">
                  <a:txBody>
                    <a:bodyPr/>
                    <a:lstStyle/>
                    <a:p>
                      <a:pPr algn="ctr"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处理机调度</a:t>
                      </a:r>
                    </a:p>
                  </a:txBody>
                  <a:tcPr marL="7620" marR="7620" marT="7620" marB="0" anchor="ctr">
                    <a:solidFill>
                      <a:schemeClr val="accent4">
                        <a:lumMod val="75000"/>
                      </a:schemeClr>
                    </a:solidFill>
                  </a:tcPr>
                </a:tc>
                <a:tc hMerge="1">
                  <a:txBody>
                    <a:bodyPr/>
                    <a:lstStyle/>
                    <a:p>
                      <a:endParaRPr lang="zh-CN" altLang="en-US"/>
                    </a:p>
                  </a:txBody>
                  <a:tcPr/>
                </a:tc>
                <a:extLst>
                  <a:ext uri="{0D108BD9-81ED-4DB2-BD59-A6C34878D82A}">
                    <a16:rowId xmlns="" xmlns:a16="http://schemas.microsoft.com/office/drawing/2014/main" val="10000"/>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层次与目标</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作业调度</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进程调度</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1"/>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实时调度</a:t>
                      </a:r>
                    </a:p>
                  </a:txBody>
                  <a:tcPr marL="7620" marR="7620" marT="7620" marB="0" anchor="ctr">
                    <a:solidFill>
                      <a:schemeClr val="bg1"/>
                    </a:solidFill>
                  </a:tcPr>
                </a:tc>
                <a:extLst>
                  <a:ext uri="{0D108BD9-81ED-4DB2-BD59-A6C34878D82A}">
                    <a16:rowId xmlns="" xmlns:a16="http://schemas.microsoft.com/office/drawing/2014/main" val="726819437"/>
                  </a:ext>
                </a:extLst>
              </a:tr>
            </a:tbl>
          </a:graphicData>
        </a:graphic>
      </p:graphicFrame>
      <p:grpSp>
        <p:nvGrpSpPr>
          <p:cNvPr id="6" name="组合 5"/>
          <p:cNvGrpSpPr/>
          <p:nvPr/>
        </p:nvGrpSpPr>
        <p:grpSpPr>
          <a:xfrm>
            <a:off x="-3945" y="2708920"/>
            <a:ext cx="2957512" cy="1897590"/>
            <a:chOff x="4283968" y="2636911"/>
            <a:chExt cx="3240360" cy="1897590"/>
          </a:xfrm>
        </p:grpSpPr>
        <p:sp>
          <p:nvSpPr>
            <p:cNvPr id="7" name="Rectangle 8">
              <a:extLst>
                <a:ext uri="{FF2B5EF4-FFF2-40B4-BE49-F238E27FC236}">
                  <a16:creationId xmlns="" xmlns:a16="http://schemas.microsoft.com/office/drawing/2014/main" id="{C7B3F01A-1DBB-4321-9D7D-E382AEE65C93}"/>
                </a:ext>
              </a:extLst>
            </p:cNvPr>
            <p:cNvSpPr>
              <a:spLocks noChangeArrowheads="1"/>
            </p:cNvSpPr>
            <p:nvPr/>
          </p:nvSpPr>
          <p:spPr bwMode="auto">
            <a:xfrm>
              <a:off x="4283968" y="2636911"/>
              <a:ext cx="3240360" cy="406667"/>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实现实时调度算法的基本条件</a:t>
              </a:r>
            </a:p>
          </p:txBody>
        </p:sp>
        <p:sp>
          <p:nvSpPr>
            <p:cNvPr id="8" name="Rectangle 8">
              <a:extLst>
                <a:ext uri="{FF2B5EF4-FFF2-40B4-BE49-F238E27FC236}">
                  <a16:creationId xmlns="" xmlns:a16="http://schemas.microsoft.com/office/drawing/2014/main" id="{24B9F589-1E6D-4815-A9C6-4BC24EB2A930}"/>
                </a:ext>
              </a:extLst>
            </p:cNvPr>
            <p:cNvSpPr>
              <a:spLocks noChangeArrowheads="1"/>
            </p:cNvSpPr>
            <p:nvPr/>
          </p:nvSpPr>
          <p:spPr bwMode="auto">
            <a:xfrm>
              <a:off x="4283968" y="3043579"/>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chemeClr val="tx1"/>
                  </a:solidFill>
                  <a:latin typeface="黑体" pitchFamily="2" charset="-122"/>
                  <a:ea typeface="黑体" pitchFamily="2" charset="-122"/>
                </a:rPr>
                <a:t>实时调度算法的分类</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9"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429000"/>
              <a:ext cx="3240360" cy="360040"/>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chemeClr val="tx1"/>
                  </a:solidFill>
                  <a:latin typeface="黑体" pitchFamily="2" charset="-122"/>
                  <a:ea typeface="黑体" pitchFamily="2" charset="-122"/>
                </a:rPr>
                <a:t>最早截至时间优先算法</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10"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3789040"/>
              <a:ext cx="3240360" cy="385421"/>
            </a:xfrm>
            <a:prstGeom prst="rect">
              <a:avLst/>
            </a:prstGeom>
            <a:solidFill>
              <a:srgbClr val="00CC66"/>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noProof="0" dirty="0">
                  <a:solidFill>
                    <a:schemeClr val="tx1"/>
                  </a:solidFill>
                  <a:latin typeface="黑体" pitchFamily="2" charset="-122"/>
                  <a:ea typeface="黑体" pitchFamily="2" charset="-122"/>
                </a:rPr>
                <a:t>最低松弛度优先算法</a:t>
              </a:r>
              <a:endParaRPr kumimoji="0" lang="zh-CN" altLang="en-US" sz="1600" b="1" i="0" u="none" strike="noStrike" kern="0" cap="none" spc="0" normalizeH="0" baseline="0" noProof="0" dirty="0">
                <a:ln>
                  <a:noFill/>
                </a:ln>
                <a:solidFill>
                  <a:schemeClr val="tx1"/>
                </a:solidFill>
                <a:effectLst/>
                <a:uLnTx/>
                <a:uFillTx/>
                <a:latin typeface="黑体" pitchFamily="2" charset="-122"/>
                <a:ea typeface="黑体" pitchFamily="2" charset="-122"/>
              </a:endParaRPr>
            </a:p>
          </p:txBody>
        </p:sp>
        <p:sp>
          <p:nvSpPr>
            <p:cNvPr id="12" name="Rectangle 7">
              <a:extLst>
                <a:ext uri="{FF2B5EF4-FFF2-40B4-BE49-F238E27FC236}">
                  <a16:creationId xmlns="" xmlns:a16="http://schemas.microsoft.com/office/drawing/2014/main" id="{08AED1BF-5A16-4E7A-9163-B0B047B67840}"/>
                </a:ext>
              </a:extLst>
            </p:cNvPr>
            <p:cNvSpPr>
              <a:spLocks noChangeArrowheads="1"/>
            </p:cNvSpPr>
            <p:nvPr/>
          </p:nvSpPr>
          <p:spPr bwMode="auto">
            <a:xfrm>
              <a:off x="4283968" y="4174461"/>
              <a:ext cx="3240360" cy="360040"/>
            </a:xfrm>
            <a:prstGeom prst="rect">
              <a:avLst/>
            </a:prstGeom>
            <a:solidFill>
              <a:srgbClr val="FFC000"/>
            </a:solidFill>
            <a:ln>
              <a:noFill/>
              <a:headEnd/>
              <a:tailEn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9639D">
                  <a:satMod val="300000"/>
                </a:srgbClr>
              </a:contourClr>
            </a:sp3d>
          </p:spPr>
          <p:txBody>
            <a:bodyPr wrap="square"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kern="0" dirty="0">
                  <a:solidFill>
                    <a:srgbClr val="FF0000"/>
                  </a:solidFill>
                  <a:latin typeface="黑体" pitchFamily="2" charset="-122"/>
                  <a:ea typeface="黑体" pitchFamily="2" charset="-122"/>
                </a:rPr>
                <a:t>优先级倒置</a:t>
              </a:r>
            </a:p>
          </p:txBody>
        </p:sp>
      </p:grpSp>
      <p:sp>
        <p:nvSpPr>
          <p:cNvPr id="14" name="Text Box 2"/>
          <p:cNvSpPr txBox="1">
            <a:spLocks noChangeArrowheads="1"/>
          </p:cNvSpPr>
          <p:nvPr/>
        </p:nvSpPr>
        <p:spPr bwMode="auto">
          <a:xfrm>
            <a:off x="3081569" y="1005711"/>
            <a:ext cx="5968684" cy="46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l"/>
            <a:r>
              <a:rPr lang="zh-CN" altLang="en-US" b="1" dirty="0">
                <a:solidFill>
                  <a:schemeClr val="tx1"/>
                </a:solidFill>
                <a:latin typeface="黑体" pitchFamily="2" charset="-122"/>
                <a:ea typeface="黑体" pitchFamily="2" charset="-122"/>
              </a:rPr>
              <a:t>优先级倒置</a:t>
            </a:r>
            <a:r>
              <a:rPr lang="en-US" altLang="zh-CN" b="1" dirty="0">
                <a:solidFill>
                  <a:schemeClr val="tx1"/>
                </a:solidFill>
                <a:latin typeface="黑体" pitchFamily="2" charset="-122"/>
                <a:ea typeface="黑体" pitchFamily="2" charset="-122"/>
              </a:rPr>
              <a:t>(priority inversion problem)</a:t>
            </a:r>
            <a:endParaRPr lang="zh-CN" altLang="en-US" b="1" dirty="0">
              <a:solidFill>
                <a:schemeClr val="tx1"/>
              </a:solidFill>
              <a:latin typeface="黑体" pitchFamily="2" charset="-122"/>
              <a:ea typeface="黑体" pitchFamily="2" charset="-122"/>
            </a:endParaRPr>
          </a:p>
        </p:txBody>
      </p:sp>
      <p:pic>
        <p:nvPicPr>
          <p:cNvPr id="13" name="Picture 2"/>
          <p:cNvPicPr>
            <a:picLocks noChangeAspect="1" noChangeArrowheads="1"/>
          </p:cNvPicPr>
          <p:nvPr/>
        </p:nvPicPr>
        <p:blipFill>
          <a:blip r:embed="rId2"/>
          <a:srcRect/>
          <a:stretch>
            <a:fillRect/>
          </a:stretch>
        </p:blipFill>
        <p:spPr bwMode="auto">
          <a:xfrm>
            <a:off x="3347864" y="2048080"/>
            <a:ext cx="5257966" cy="4011358"/>
          </a:xfrm>
          <a:prstGeom prst="rect">
            <a:avLst/>
          </a:prstGeom>
          <a:noFill/>
          <a:ln w="9525">
            <a:noFill/>
            <a:miter lim="800000"/>
            <a:headEnd/>
            <a:tailEnd/>
          </a:ln>
          <a:effectLst/>
        </p:spPr>
      </p:pic>
    </p:spTree>
    <p:extLst>
      <p:ext uri="{BB962C8B-B14F-4D97-AF65-F5344CB8AC3E}">
        <p14:creationId xmlns:p14="http://schemas.microsoft.com/office/powerpoint/2010/main" val="292944803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800601"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小结</a:t>
            </a:r>
          </a:p>
        </p:txBody>
      </p:sp>
      <p:sp>
        <p:nvSpPr>
          <p:cNvPr id="15" name="Rectangle 4"/>
          <p:cNvSpPr>
            <a:spLocks noChangeArrowheads="1"/>
          </p:cNvSpPr>
          <p:nvPr/>
        </p:nvSpPr>
        <p:spPr bwMode="auto">
          <a:xfrm>
            <a:off x="395536" y="1412776"/>
            <a:ext cx="3999359" cy="863600"/>
          </a:xfrm>
          <a:prstGeom prst="rect">
            <a:avLst/>
          </a:prstGeom>
          <a:noFill/>
          <a:ln w="9525">
            <a:noFill/>
            <a:miter lim="800000"/>
            <a:headEnd/>
            <a:tailEnd/>
          </a:ln>
        </p:spPr>
        <p:txBody>
          <a:bodyPr anchor="ctr"/>
          <a:lstStyle/>
          <a:p>
            <a:pPr algn="l"/>
            <a:r>
              <a:rPr kumimoji="0" lang="zh-CN" altLang="en-US" sz="3200" dirty="0">
                <a:solidFill>
                  <a:srgbClr val="FF0000"/>
                </a:solidFill>
                <a:latin typeface="Arial" charset="0"/>
                <a:ea typeface="黑体" pitchFamily="2" charset="-122"/>
              </a:rPr>
              <a:t>进程调度的考量标准</a:t>
            </a:r>
          </a:p>
        </p:txBody>
      </p:sp>
      <p:sp>
        <p:nvSpPr>
          <p:cNvPr id="16" name="Rectangle 5"/>
          <p:cNvSpPr>
            <a:spLocks noChangeArrowheads="1"/>
          </p:cNvSpPr>
          <p:nvPr/>
        </p:nvSpPr>
        <p:spPr bwMode="auto">
          <a:xfrm>
            <a:off x="466974" y="2420912"/>
            <a:ext cx="8497887" cy="3312344"/>
          </a:xfrm>
          <a:prstGeom prst="rect">
            <a:avLst/>
          </a:prstGeom>
          <a:noFill/>
          <a:ln w="9525">
            <a:noFill/>
            <a:miter lim="800000"/>
            <a:headEnd/>
            <a:tailEnd/>
          </a:ln>
        </p:spPr>
        <p:txBody>
          <a:bodyPr/>
          <a:lstStyle/>
          <a:p>
            <a:pPr marL="342900" indent="-342900" algn="l">
              <a:lnSpc>
                <a:spcPct val="150000"/>
              </a:lnSpc>
              <a:spcBef>
                <a:spcPct val="20000"/>
              </a:spcBef>
              <a:buClr>
                <a:srgbClr val="F4E7ED"/>
              </a:buClr>
              <a:buSzPct val="75000"/>
              <a:buFont typeface="Wingdings" pitchFamily="2" charset="2"/>
              <a:buChar char="n"/>
            </a:pPr>
            <a:r>
              <a:rPr kumimoji="0" lang="en-US" altLang="zh-CN" sz="2000" b="1" dirty="0">
                <a:solidFill>
                  <a:srgbClr val="FFC000"/>
                </a:solidFill>
                <a:latin typeface="黑体" pitchFamily="2" charset="-122"/>
                <a:ea typeface="黑体" pitchFamily="2" charset="-122"/>
              </a:rPr>
              <a:t> </a:t>
            </a:r>
            <a:r>
              <a:rPr kumimoji="0" lang="zh-CN" altLang="en-US" sz="2000" b="1" dirty="0">
                <a:solidFill>
                  <a:srgbClr val="FFC000"/>
                </a:solidFill>
                <a:latin typeface="黑体" pitchFamily="2" charset="-122"/>
                <a:ea typeface="黑体" pitchFamily="2" charset="-122"/>
              </a:rPr>
              <a:t>响应时间</a:t>
            </a:r>
          </a:p>
          <a:p>
            <a:pPr marL="742950" lvl="1" indent="-285750" algn="l">
              <a:lnSpc>
                <a:spcPct val="150000"/>
              </a:lnSpc>
              <a:spcBef>
                <a:spcPct val="20000"/>
              </a:spcBef>
              <a:buClr>
                <a:srgbClr val="AC66BB"/>
              </a:buClr>
              <a:buSzPct val="80000"/>
              <a:buFont typeface="Wingdings" pitchFamily="2" charset="2"/>
              <a:buChar char="¨"/>
            </a:pPr>
            <a:r>
              <a:rPr kumimoji="0" lang="zh-CN" altLang="en-US" sz="2000" b="1" dirty="0">
                <a:solidFill>
                  <a:schemeClr val="tx1"/>
                </a:solidFill>
                <a:latin typeface="黑体" pitchFamily="2" charset="-122"/>
                <a:ea typeface="黑体" pitchFamily="2" charset="-122"/>
              </a:rPr>
              <a:t>进程自进入就绪队列开始至进程占用</a:t>
            </a:r>
            <a:r>
              <a:rPr kumimoji="0" lang="en-US" altLang="zh-CN" sz="2000" b="1" dirty="0">
                <a:solidFill>
                  <a:schemeClr val="tx1"/>
                </a:solidFill>
                <a:latin typeface="黑体" pitchFamily="2" charset="-122"/>
                <a:ea typeface="黑体" pitchFamily="2" charset="-122"/>
              </a:rPr>
              <a:t>CPU</a:t>
            </a:r>
            <a:r>
              <a:rPr kumimoji="0" lang="zh-CN" altLang="en-US" sz="2000" b="1" dirty="0">
                <a:solidFill>
                  <a:schemeClr val="tx1"/>
                </a:solidFill>
                <a:latin typeface="黑体" pitchFamily="2" charset="-122"/>
                <a:ea typeface="黑体" pitchFamily="2" charset="-122"/>
              </a:rPr>
              <a:t>之间的时间间隔</a:t>
            </a:r>
          </a:p>
          <a:p>
            <a:pPr marL="342900" indent="-342900" algn="l">
              <a:lnSpc>
                <a:spcPct val="150000"/>
              </a:lnSpc>
              <a:spcBef>
                <a:spcPct val="20000"/>
              </a:spcBef>
              <a:buClr>
                <a:srgbClr val="F4E7ED"/>
              </a:buClr>
              <a:buSzPct val="75000"/>
              <a:buFont typeface="Wingdings" pitchFamily="2" charset="2"/>
              <a:buChar char="n"/>
            </a:pPr>
            <a:r>
              <a:rPr kumimoji="0" lang="zh-CN" altLang="en-US" sz="2000" b="1" dirty="0">
                <a:solidFill>
                  <a:srgbClr val="FFC000"/>
                </a:solidFill>
                <a:latin typeface="黑体" pitchFamily="2" charset="-122"/>
                <a:ea typeface="黑体" pitchFamily="2" charset="-122"/>
              </a:rPr>
              <a:t> 周转时间</a:t>
            </a:r>
          </a:p>
          <a:p>
            <a:pPr marL="742950" lvl="1" indent="-285750" algn="l">
              <a:lnSpc>
                <a:spcPct val="150000"/>
              </a:lnSpc>
              <a:spcBef>
                <a:spcPct val="20000"/>
              </a:spcBef>
              <a:buClr>
                <a:srgbClr val="AC66BB"/>
              </a:buClr>
              <a:buSzPct val="80000"/>
              <a:buFont typeface="Wingdings" pitchFamily="2" charset="2"/>
              <a:buChar char="¨"/>
            </a:pPr>
            <a:r>
              <a:rPr kumimoji="0" lang="zh-CN" altLang="en-US" sz="2000" b="1" dirty="0">
                <a:solidFill>
                  <a:schemeClr val="tx1"/>
                </a:solidFill>
                <a:latin typeface="黑体" pitchFamily="2" charset="-122"/>
                <a:ea typeface="黑体" pitchFamily="2" charset="-122"/>
              </a:rPr>
              <a:t>进程自进入就绪队列开始至进程结束之间的时间间隔</a:t>
            </a:r>
          </a:p>
          <a:p>
            <a:pPr marL="342900" indent="-342900" algn="l">
              <a:lnSpc>
                <a:spcPct val="150000"/>
              </a:lnSpc>
              <a:spcBef>
                <a:spcPct val="20000"/>
              </a:spcBef>
              <a:buClr>
                <a:srgbClr val="F4E7ED"/>
              </a:buClr>
              <a:buSzPct val="75000"/>
              <a:buFont typeface="Wingdings" pitchFamily="2" charset="2"/>
              <a:buChar char="n"/>
            </a:pPr>
            <a:r>
              <a:rPr kumimoji="0" lang="zh-CN" altLang="en-US" sz="2000" b="1" dirty="0">
                <a:solidFill>
                  <a:srgbClr val="FFC000"/>
                </a:solidFill>
                <a:latin typeface="黑体" pitchFamily="2" charset="-122"/>
                <a:ea typeface="黑体" pitchFamily="2" charset="-122"/>
              </a:rPr>
              <a:t> </a:t>
            </a:r>
            <a:r>
              <a:rPr kumimoji="0" lang="en-US" altLang="zh-CN" sz="2000" b="1" dirty="0">
                <a:solidFill>
                  <a:srgbClr val="FFC000"/>
                </a:solidFill>
                <a:latin typeface="黑体" pitchFamily="2" charset="-122"/>
                <a:ea typeface="黑体" pitchFamily="2" charset="-122"/>
              </a:rPr>
              <a:t>CPU</a:t>
            </a:r>
            <a:r>
              <a:rPr kumimoji="0" lang="zh-CN" altLang="en-US" sz="2000" b="1" dirty="0">
                <a:solidFill>
                  <a:srgbClr val="FFC000"/>
                </a:solidFill>
                <a:latin typeface="黑体" pitchFamily="2" charset="-122"/>
                <a:ea typeface="黑体" pitchFamily="2" charset="-122"/>
              </a:rPr>
              <a:t>吞吐量</a:t>
            </a:r>
          </a:p>
          <a:p>
            <a:pPr marL="742950" lvl="1" indent="-285750" algn="l">
              <a:lnSpc>
                <a:spcPct val="150000"/>
              </a:lnSpc>
              <a:spcBef>
                <a:spcPct val="20000"/>
              </a:spcBef>
              <a:buClr>
                <a:srgbClr val="AC66BB"/>
              </a:buClr>
              <a:buSzPct val="80000"/>
              <a:buFont typeface="Wingdings" pitchFamily="2" charset="2"/>
              <a:buChar char="¨"/>
            </a:pPr>
            <a:r>
              <a:rPr kumimoji="0" lang="zh-CN" altLang="en-US" sz="2000" b="1" dirty="0">
                <a:solidFill>
                  <a:schemeClr val="tx1"/>
                </a:solidFill>
                <a:latin typeface="黑体" pitchFamily="2" charset="-122"/>
                <a:ea typeface="黑体" pitchFamily="2" charset="-122"/>
              </a:rPr>
              <a:t>单位时间内运行结束的进程个数</a:t>
            </a:r>
          </a:p>
          <a:p>
            <a:pPr marL="342900" indent="-342900" algn="l">
              <a:lnSpc>
                <a:spcPct val="150000"/>
              </a:lnSpc>
              <a:spcBef>
                <a:spcPct val="20000"/>
              </a:spcBef>
              <a:buClr>
                <a:srgbClr val="F4E7ED"/>
              </a:buClr>
              <a:buSzPct val="75000"/>
              <a:buFont typeface="Wingdings" pitchFamily="2" charset="2"/>
              <a:buNone/>
            </a:pPr>
            <a:endParaRPr kumimoji="0" lang="en-US" altLang="zh-CN" sz="2000" dirty="0">
              <a:solidFill>
                <a:prstClr val="black"/>
              </a:solidFill>
              <a:latin typeface="黑体" pitchFamily="2" charset="-122"/>
              <a:ea typeface="黑体" pitchFamily="2" charset="-122"/>
            </a:endParaRPr>
          </a:p>
        </p:txBody>
      </p:sp>
    </p:spTree>
    <p:extLst>
      <p:ext uri="{BB962C8B-B14F-4D97-AF65-F5344CB8AC3E}">
        <p14:creationId xmlns:p14="http://schemas.microsoft.com/office/powerpoint/2010/main" val="247775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离子">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离子">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38256</TotalTime>
  <Words>14427</Words>
  <Application>Microsoft Office PowerPoint</Application>
  <PresentationFormat>全屏显示(4:3)</PresentationFormat>
  <Paragraphs>3111</Paragraphs>
  <Slides>187</Slides>
  <Notes>3</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5</vt:i4>
      </vt:variant>
      <vt:variant>
        <vt:lpstr>幻灯片标题</vt:lpstr>
      </vt:variant>
      <vt:variant>
        <vt:i4>187</vt:i4>
      </vt:variant>
    </vt:vector>
  </HeadingPairs>
  <TitlesOfParts>
    <vt:vector size="210" baseType="lpstr">
      <vt:lpstr>Arial Unicode MS</vt:lpstr>
      <vt:lpstr>Monotype Sorts</vt:lpstr>
      <vt:lpstr>黑体</vt:lpstr>
      <vt:lpstr>华文楷体</vt:lpstr>
      <vt:lpstr>隶书</vt:lpstr>
      <vt:lpstr>宋体</vt:lpstr>
      <vt:lpstr>微软雅黑</vt:lpstr>
      <vt:lpstr>Arial</vt:lpstr>
      <vt:lpstr>Calibri</vt:lpstr>
      <vt:lpstr>Cambria Math</vt:lpstr>
      <vt:lpstr>Century Gothic</vt:lpstr>
      <vt:lpstr>Comic Sans MS</vt:lpstr>
      <vt:lpstr>Symbol</vt:lpstr>
      <vt:lpstr>Tahoma</vt:lpstr>
      <vt:lpstr>Times New Roman</vt:lpstr>
      <vt:lpstr>Wingdings</vt:lpstr>
      <vt:lpstr>Wingdings 3</vt:lpstr>
      <vt:lpstr>离子</vt:lpstr>
      <vt:lpstr>公式</vt:lpstr>
      <vt:lpstr>Equation</vt:lpstr>
      <vt:lpstr>Visio</vt:lpstr>
      <vt:lpstr>VISIO</vt:lpstr>
      <vt:lpstr>Artwork</vt:lpstr>
      <vt:lpstr>处理机调度与死锁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 </vt:lpstr>
      <vt:lpstr> </vt:lpstr>
      <vt:lpstr> </vt:lpstr>
      <vt:lpstr> </vt:lpstr>
      <vt:lpstr> </vt:lpstr>
      <vt:lpstr>PowerPoint 演示文稿</vt:lpstr>
      <vt:lpstr>PowerPoint 演示文稿</vt:lpstr>
      <vt:lpstr> </vt:lpstr>
      <vt:lpstr>PowerPoint 演示文稿</vt:lpstr>
      <vt:lpstr> </vt:lpstr>
      <vt:lpstr> </vt:lpstr>
      <vt:lpstr>PowerPoint 演示文稿</vt:lpstr>
      <vt:lpstr> </vt:lpstr>
      <vt:lpstr> </vt:lpstr>
      <vt:lpstr> </vt:lpstr>
      <vt:lpstr> </vt:lpstr>
      <vt:lpstr> </vt:lpstr>
      <vt:lpstr> </vt:lpstr>
      <vt:lpstr> </vt:lpstr>
      <vt:lpstr> </vt:lpstr>
      <vt:lpstr> </vt:lpstr>
      <vt:lpstr> </vt:lpstr>
      <vt:lpstr> </vt:lpstr>
      <vt:lpstr> </vt:lpstr>
      <vt:lpstr> </vt:lpstr>
      <vt:lpstr>PowerPoint 演示文稿</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PowerPoint 演示文稿</vt:lpstr>
      <vt:lpstr> </vt:lpstr>
      <vt:lpstr> </vt:lpstr>
      <vt:lpstr> </vt:lpstr>
      <vt:lpstr> </vt:lpstr>
      <vt:lpstr>PowerPoint 演示文稿</vt:lpstr>
      <vt:lpstr> </vt:lpstr>
      <vt:lpstr>PowerPoint 演示文稿</vt:lpstr>
      <vt:lpstr> </vt:lpstr>
      <vt:lpstr>PowerPoint 演示文稿</vt:lpstr>
      <vt:lpstr> </vt:lpstr>
      <vt:lpstr>PowerPoint 演示文稿</vt:lpstr>
      <vt:lpstr> </vt:lpstr>
      <vt:lpstr> </vt:lpstr>
      <vt:lpstr> </vt:lpstr>
      <vt:lpstr> </vt:lpstr>
      <vt:lpstr> </vt:lpstr>
      <vt:lpstr> </vt:lpstr>
      <vt:lpstr> </vt:lpstr>
      <vt:lpstr> </vt:lpstr>
      <vt:lpstr> </vt:lpstr>
      <vt:lpstr> </vt:lpstr>
      <vt:lpstr>PowerPoint 演示文稿</vt:lpstr>
      <vt:lpstr> </vt:lpstr>
      <vt:lpstr> </vt:lpstr>
      <vt:lpstr> </vt:lpstr>
      <vt:lpstr> </vt:lpstr>
      <vt:lpstr> </vt:lpstr>
      <vt:lpstr> </vt:lpstr>
      <vt:lpstr>PowerPoint 演示文稿</vt:lpstr>
      <vt:lpstr>PowerPoint 演示文稿</vt:lpstr>
      <vt:lpstr> </vt:lpstr>
      <vt:lpstr> </vt:lpstr>
      <vt:lpstr> </vt:lpstr>
      <vt:lpstr> </vt:lpstr>
      <vt:lpstr> </vt:lpstr>
      <vt:lpstr> </vt:lpstr>
      <vt:lpstr> </vt:lpstr>
      <vt:lpstr> </vt:lpstr>
      <vt:lpstr> </vt:lpstr>
      <vt:lpstr> </vt:lpstr>
      <vt:lpstr> </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 </vt:lpstr>
      <vt:lpstr> </vt:lpstr>
      <vt:lpstr> </vt:lpstr>
      <vt:lpstr> </vt:lpstr>
      <vt:lpstr> </vt:lpstr>
      <vt:lpstr> </vt:lpstr>
      <vt:lpstr> </vt:lpstr>
      <vt:lpstr> </vt:lpstr>
      <vt:lpstr> </vt:lpstr>
      <vt:lpstr> </vt:lpstr>
      <vt:lpstr> </vt:lpstr>
      <vt:lpstr> </vt:lpstr>
      <vt:lpstr> </vt:lpstr>
      <vt:lpstr> </vt:lpstr>
      <vt:lpstr>PowerPoint 演示文稿</vt:lpstr>
      <vt:lpstr> </vt:lpstr>
      <vt:lpstr> </vt:lpstr>
      <vt:lpstr> </vt:lpstr>
      <vt:lpstr> </vt:lpstr>
      <vt:lpstr> </vt:lpstr>
      <vt:lpstr> </vt:lpstr>
      <vt:lpstr> </vt:lpstr>
      <vt:lpstr>PowerPoint 演示文稿</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PowerPoint 演示文稿</vt:lpstr>
      <vt:lpstr> </vt:lpstr>
      <vt:lpstr> </vt:lpstr>
      <vt:lpstr> </vt:lpstr>
      <vt:lpstr> </vt:lpstr>
      <vt:lpstr> </vt:lpstr>
      <vt:lpstr> </vt:lpstr>
      <vt:lpstr> </vt:lpstr>
      <vt:lpstr> </vt:lpstr>
      <vt:lpstr> </vt:lpstr>
      <vt:lpstr> </vt:lpstr>
      <vt:lpstr>本章重点</vt:lpstr>
      <vt:lpstr>第三章测验</vt:lpstr>
      <vt:lpstr>第三章测验</vt:lpstr>
      <vt:lpstr>第三章测验</vt:lpstr>
      <vt:lpstr>第三章测验</vt:lpstr>
      <vt:lpstr>第三章测验</vt:lpstr>
      <vt:lpstr>第三章测验</vt:lpstr>
      <vt:lpstr>第三章测验</vt:lpstr>
      <vt:lpstr>第三章测验</vt:lpstr>
      <vt:lpstr>第三章测验</vt:lpstr>
      <vt:lpstr>第三章测验</vt:lpstr>
      <vt:lpstr>第三章测验</vt:lpstr>
      <vt:lpstr>第三章测验</vt:lpstr>
      <vt:lpstr>第三章测验</vt:lpstr>
      <vt:lpstr>第三章测验</vt:lpstr>
      <vt:lpstr>第三章测验</vt:lpstr>
      <vt:lpstr>第三章测验</vt:lpstr>
      <vt:lpstr>第三章测验</vt:lpstr>
      <vt:lpstr>第三章测验</vt:lpstr>
    </vt:vector>
  </TitlesOfParts>
  <Company>cauc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fx</dc:creator>
  <cp:lastModifiedBy>Professor Lu</cp:lastModifiedBy>
  <cp:revision>1042</cp:revision>
  <dcterms:created xsi:type="dcterms:W3CDTF">2007-08-25T03:34:50Z</dcterms:created>
  <dcterms:modified xsi:type="dcterms:W3CDTF">2017-12-02T07:14:04Z</dcterms:modified>
</cp:coreProperties>
</file>